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78" r:id="rId7"/>
    <p:sldId id="260" r:id="rId8"/>
    <p:sldId id="262" r:id="rId9"/>
    <p:sldId id="263" r:id="rId10"/>
    <p:sldId id="264" r:id="rId11"/>
    <p:sldId id="265" r:id="rId12"/>
    <p:sldId id="267" r:id="rId13"/>
    <p:sldId id="268" r:id="rId14"/>
    <p:sldId id="266" r:id="rId15"/>
    <p:sldId id="276" r:id="rId16"/>
    <p:sldId id="261" r:id="rId17"/>
    <p:sldId id="271" r:id="rId18"/>
    <p:sldId id="269" r:id="rId19"/>
    <p:sldId id="270" r:id="rId20"/>
    <p:sldId id="275" r:id="rId21"/>
    <p:sldId id="272" r:id="rId22"/>
    <p:sldId id="279" r:id="rId23"/>
    <p:sldId id="274" r:id="rId24"/>
    <p:sldId id="27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1"/>
    <p:restoredTop sz="94737"/>
  </p:normalViewPr>
  <p:slideViewPr>
    <p:cSldViewPr snapToGrid="0" snapToObjects="1">
      <p:cViewPr varScale="1">
        <p:scale>
          <a:sx n="64" d="100"/>
          <a:sy n="64" d="100"/>
        </p:scale>
        <p:origin x="10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fr-FR" dirty="0">
                <a:solidFill>
                  <a:schemeClr val="bg1"/>
                </a:solidFill>
              </a:rPr>
              <a:t>Performances</a:t>
            </a:r>
            <a:r>
              <a:rPr lang="fr-FR" baseline="0" dirty="0">
                <a:solidFill>
                  <a:schemeClr val="bg1"/>
                </a:solidFill>
              </a:rPr>
              <a:t> en r</a:t>
            </a:r>
            <a:r>
              <a:rPr lang="fr-FR" dirty="0">
                <a:solidFill>
                  <a:schemeClr val="bg1"/>
                </a:solidFill>
              </a:rPr>
              <a:t>appel de récit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5">
            <a:lumMod val="60000"/>
            <a:lumOff val="4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5">
            <a:lumMod val="60000"/>
            <a:lumOff val="40000"/>
          </a:schemeClr>
        </a:solidFill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groupe album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Feuil1!$A$2:$A$6</c:f>
              <c:strCache>
                <c:ptCount val="5"/>
                <c:pt idx="0">
                  <c:v>Personnages</c:v>
                </c:pt>
                <c:pt idx="1">
                  <c:v>Buts personnages</c:v>
                </c:pt>
                <c:pt idx="2">
                  <c:v>Emotions personnages</c:v>
                </c:pt>
                <c:pt idx="3">
                  <c:v>Actions/péripéties</c:v>
                </c:pt>
                <c:pt idx="4">
                  <c:v>Infos reliées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79.5</c:v>
                </c:pt>
                <c:pt idx="1">
                  <c:v>20</c:v>
                </c:pt>
                <c:pt idx="2">
                  <c:v>10</c:v>
                </c:pt>
                <c:pt idx="3">
                  <c:v>138.5</c:v>
                </c:pt>
                <c:pt idx="4">
                  <c:v>83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CD5C-7740-A421-0D9B1804E9D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groupe texte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Feuil1!$A$2:$A$6</c:f>
              <c:strCache>
                <c:ptCount val="5"/>
                <c:pt idx="0">
                  <c:v>Personnages</c:v>
                </c:pt>
                <c:pt idx="1">
                  <c:v>Buts personnages</c:v>
                </c:pt>
                <c:pt idx="2">
                  <c:v>Emotions personnages</c:v>
                </c:pt>
                <c:pt idx="3">
                  <c:v>Actions/péripéties</c:v>
                </c:pt>
                <c:pt idx="4">
                  <c:v>Infos reliées</c:v>
                </c:pt>
              </c:strCache>
            </c: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72</c:v>
                </c:pt>
                <c:pt idx="1">
                  <c:v>20</c:v>
                </c:pt>
                <c:pt idx="2">
                  <c:v>9</c:v>
                </c:pt>
                <c:pt idx="3">
                  <c:v>127</c:v>
                </c:pt>
                <c:pt idx="4">
                  <c:v>80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CD5C-7740-A421-0D9B1804E9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90273136"/>
        <c:axId val="1992362112"/>
        <c:axId val="1988547328"/>
      </c:bar3DChart>
      <c:catAx>
        <c:axId val="199027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92362112"/>
        <c:crosses val="autoZero"/>
        <c:auto val="1"/>
        <c:lblAlgn val="ctr"/>
        <c:lblOffset val="100"/>
        <c:noMultiLvlLbl val="0"/>
      </c:catAx>
      <c:valAx>
        <c:axId val="199236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90273136"/>
        <c:crosses val="autoZero"/>
        <c:crossBetween val="between"/>
      </c:valAx>
      <c:serAx>
        <c:axId val="19885473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9236211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2">
          <a:lumMod val="20000"/>
          <a:lumOff val="80000"/>
        </a:schemeClr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fr-FR" dirty="0">
                <a:solidFill>
                  <a:schemeClr val="bg1"/>
                </a:solidFill>
              </a:rPr>
              <a:t>Performances</a:t>
            </a:r>
            <a:r>
              <a:rPr lang="fr-FR" baseline="0" dirty="0">
                <a:solidFill>
                  <a:schemeClr val="bg1"/>
                </a:solidFill>
              </a:rPr>
              <a:t> en r</a:t>
            </a:r>
            <a:r>
              <a:rPr lang="fr-FR" dirty="0">
                <a:solidFill>
                  <a:schemeClr val="bg1"/>
                </a:solidFill>
              </a:rPr>
              <a:t>appel de récit</a:t>
            </a:r>
          </a:p>
        </c:rich>
      </c:tx>
      <c:layout>
        <c:manualLayout>
          <c:xMode val="edge"/>
          <c:yMode val="edge"/>
          <c:x val="0.26598818897637794"/>
          <c:y val="2.81249982698696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5">
            <a:lumMod val="60000"/>
            <a:lumOff val="4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5">
            <a:lumMod val="60000"/>
            <a:lumOff val="40000"/>
          </a:schemeClr>
        </a:solidFill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groupe album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Feuil1!$A$2:$A$6</c:f>
              <c:strCache>
                <c:ptCount val="5"/>
                <c:pt idx="0">
                  <c:v>Personnages</c:v>
                </c:pt>
                <c:pt idx="1">
                  <c:v>Buts personnages</c:v>
                </c:pt>
                <c:pt idx="2">
                  <c:v>Emotions personnages</c:v>
                </c:pt>
                <c:pt idx="3">
                  <c:v>Actions/péripéties</c:v>
                </c:pt>
                <c:pt idx="4">
                  <c:v>Infos reliées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63</c:v>
                </c:pt>
                <c:pt idx="1">
                  <c:v>1.5</c:v>
                </c:pt>
                <c:pt idx="2">
                  <c:v>5</c:v>
                </c:pt>
                <c:pt idx="3">
                  <c:v>107</c:v>
                </c:pt>
                <c:pt idx="4">
                  <c:v>48.5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CD5C-7740-A421-0D9B1804E9D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groupe texte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Feuil1!$A$2:$A$6</c:f>
              <c:strCache>
                <c:ptCount val="5"/>
                <c:pt idx="0">
                  <c:v>Personnages</c:v>
                </c:pt>
                <c:pt idx="1">
                  <c:v>Buts personnages</c:v>
                </c:pt>
                <c:pt idx="2">
                  <c:v>Emotions personnages</c:v>
                </c:pt>
                <c:pt idx="3">
                  <c:v>Actions/péripéties</c:v>
                </c:pt>
                <c:pt idx="4">
                  <c:v>Infos reliées</c:v>
                </c:pt>
              </c:strCache>
            </c: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47</c:v>
                </c:pt>
                <c:pt idx="1">
                  <c:v>5</c:v>
                </c:pt>
                <c:pt idx="2">
                  <c:v>4</c:v>
                </c:pt>
                <c:pt idx="3">
                  <c:v>96</c:v>
                </c:pt>
                <c:pt idx="4">
                  <c:v>43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CD5C-7740-A421-0D9B1804E9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90273136"/>
        <c:axId val="1992362112"/>
        <c:axId val="1988547328"/>
      </c:bar3DChart>
      <c:catAx>
        <c:axId val="199027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92362112"/>
        <c:crosses val="autoZero"/>
        <c:auto val="1"/>
        <c:lblAlgn val="ctr"/>
        <c:lblOffset val="100"/>
        <c:noMultiLvlLbl val="0"/>
      </c:catAx>
      <c:valAx>
        <c:axId val="199236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90273136"/>
        <c:crosses val="autoZero"/>
        <c:crossBetween val="between"/>
      </c:valAx>
      <c:serAx>
        <c:axId val="19885473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9236211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2">
          <a:lumMod val="20000"/>
          <a:lumOff val="80000"/>
        </a:schemeClr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17.png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DF82B-B20C-8F4F-AE03-BEDBD388A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612052"/>
            <a:ext cx="8825658" cy="1816948"/>
          </a:xfrm>
        </p:spPr>
        <p:txBody>
          <a:bodyPr/>
          <a:lstStyle/>
          <a:p>
            <a:r>
              <a:rPr lang="fr-FR" sz="4800" dirty="0"/>
              <a:t>Les performances en rappel de récit en 3</a:t>
            </a:r>
            <a:r>
              <a:rPr lang="fr-FR" sz="4800" baseline="30000" dirty="0"/>
              <a:t>ème</a:t>
            </a:r>
            <a:r>
              <a:rPr lang="fr-FR" sz="4800" dirty="0"/>
              <a:t> maternelle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428911-FAB2-D840-84D0-EC47875F7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4263030"/>
            <a:ext cx="8825658" cy="861420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Influence du support selon qu’il est imagé ou non</a:t>
            </a:r>
          </a:p>
        </p:txBody>
      </p:sp>
    </p:spTree>
    <p:extLst>
      <p:ext uri="{BB962C8B-B14F-4D97-AF65-F5344CB8AC3E}">
        <p14:creationId xmlns:p14="http://schemas.microsoft.com/office/powerpoint/2010/main" val="215777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DF82B-B20C-8F4F-AE03-BEDBD388A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9251" y="760274"/>
            <a:ext cx="2660229" cy="834030"/>
          </a:xfrm>
        </p:spPr>
        <p:txBody>
          <a:bodyPr/>
          <a:lstStyle/>
          <a:p>
            <a:r>
              <a:rPr lang="fr-FR" sz="3800" dirty="0">
                <a:solidFill>
                  <a:schemeClr val="bg1"/>
                </a:solidFill>
              </a:rPr>
              <a:t>Résultats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4B86C8F-3A71-1B4D-BE81-5D32CE44C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064165"/>
              </p:ext>
            </p:extLst>
          </p:nvPr>
        </p:nvGraphicFramePr>
        <p:xfrm>
          <a:off x="1859914" y="2342726"/>
          <a:ext cx="8472171" cy="3155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4912">
                  <a:extLst>
                    <a:ext uri="{9D8B030D-6E8A-4147-A177-3AD203B41FA5}">
                      <a16:colId xmlns:a16="http://schemas.microsoft.com/office/drawing/2014/main" val="614148350"/>
                    </a:ext>
                  </a:extLst>
                </a:gridCol>
                <a:gridCol w="2854912">
                  <a:extLst>
                    <a:ext uri="{9D8B030D-6E8A-4147-A177-3AD203B41FA5}">
                      <a16:colId xmlns:a16="http://schemas.microsoft.com/office/drawing/2014/main" val="1851846258"/>
                    </a:ext>
                  </a:extLst>
                </a:gridCol>
                <a:gridCol w="2762347">
                  <a:extLst>
                    <a:ext uri="{9D8B030D-6E8A-4147-A177-3AD203B41FA5}">
                      <a16:colId xmlns:a16="http://schemas.microsoft.com/office/drawing/2014/main" val="3420588989"/>
                    </a:ext>
                  </a:extLst>
                </a:gridCol>
              </a:tblGrid>
              <a:tr h="469089">
                <a:tc>
                  <a:txBody>
                    <a:bodyPr/>
                    <a:lstStyle/>
                    <a:p>
                      <a:r>
                        <a:rPr lang="fr-FR" dirty="0"/>
                        <a:t>Indicateur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Groupe album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Groupe texte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926917"/>
                  </a:ext>
                </a:extLst>
              </a:tr>
              <a:tr h="469089">
                <a:tc>
                  <a:txBody>
                    <a:bodyPr/>
                    <a:lstStyle/>
                    <a:p>
                      <a:r>
                        <a:rPr lang="fr-FR" dirty="0"/>
                        <a:t>Personnages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79,5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400224"/>
                  </a:ext>
                </a:extLst>
              </a:tr>
              <a:tr h="469089">
                <a:tc>
                  <a:txBody>
                    <a:bodyPr/>
                    <a:lstStyle/>
                    <a:p>
                      <a:r>
                        <a:rPr lang="fr-FR" dirty="0"/>
                        <a:t>Buts des personnages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262032"/>
                  </a:ext>
                </a:extLst>
              </a:tr>
              <a:tr h="809660">
                <a:tc>
                  <a:txBody>
                    <a:bodyPr/>
                    <a:lstStyle/>
                    <a:p>
                      <a:r>
                        <a:rPr lang="fr-FR" dirty="0"/>
                        <a:t>Emotions des personnages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130497"/>
                  </a:ext>
                </a:extLst>
              </a:tr>
              <a:tr h="469089">
                <a:tc>
                  <a:txBody>
                    <a:bodyPr/>
                    <a:lstStyle/>
                    <a:p>
                      <a:r>
                        <a:rPr lang="fr-FR" dirty="0"/>
                        <a:t>Actions/Péripéties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138,5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206072"/>
                  </a:ext>
                </a:extLst>
              </a:tr>
              <a:tr h="469089">
                <a:tc>
                  <a:txBody>
                    <a:bodyPr/>
                    <a:lstStyle/>
                    <a:p>
                      <a:r>
                        <a:rPr lang="fr-FR" dirty="0"/>
                        <a:t>Informations reliées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089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958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706EE0ED-D80D-B74A-B287-963386EF65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992886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6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665F08F-2915-5B4F-92D0-FF34E3C21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801970"/>
              </p:ext>
            </p:extLst>
          </p:nvPr>
        </p:nvGraphicFramePr>
        <p:xfrm>
          <a:off x="971550" y="1039707"/>
          <a:ext cx="10035540" cy="4460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5540">
                  <a:extLst>
                    <a:ext uri="{9D8B030D-6E8A-4147-A177-3AD203B41FA5}">
                      <a16:colId xmlns:a16="http://schemas.microsoft.com/office/drawing/2014/main" val="1210048508"/>
                    </a:ext>
                  </a:extLst>
                </a:gridCol>
              </a:tblGrid>
              <a:tr h="592105">
                <a:tc>
                  <a:txBody>
                    <a:bodyPr/>
                    <a:lstStyle/>
                    <a:p>
                      <a:r>
                        <a:rPr lang="fr-FR" dirty="0"/>
                        <a:t>Recherche dans une classe de 3</a:t>
                      </a:r>
                      <a:r>
                        <a:rPr lang="fr-FR" baseline="30000" dirty="0"/>
                        <a:t>ème</a:t>
                      </a:r>
                      <a:r>
                        <a:rPr lang="fr-FR" dirty="0"/>
                        <a:t> maternelle en 2018/2019</a:t>
                      </a:r>
                    </a:p>
                  </a:txBody>
                  <a:tcPr marR="1800000"/>
                </a:tc>
                <a:extLst>
                  <a:ext uri="{0D108BD9-81ED-4DB2-BD59-A6C34878D82A}">
                    <a16:rowId xmlns:a16="http://schemas.microsoft.com/office/drawing/2014/main" val="2040967053"/>
                  </a:ext>
                </a:extLst>
              </a:tr>
              <a:tr h="592105">
                <a:tc>
                  <a:txBody>
                    <a:bodyPr/>
                    <a:lstStyle/>
                    <a:p>
                      <a:r>
                        <a:rPr lang="fr-FR" dirty="0"/>
                        <a:t>Nombre d’élèves = 32  (population socio - économiquement défavorisée)</a:t>
                      </a:r>
                    </a:p>
                  </a:txBody>
                  <a:tcPr marR="3240000"/>
                </a:tc>
                <a:extLst>
                  <a:ext uri="{0D108BD9-81ED-4DB2-BD59-A6C34878D82A}">
                    <a16:rowId xmlns:a16="http://schemas.microsoft.com/office/drawing/2014/main" val="1210840104"/>
                  </a:ext>
                </a:extLst>
              </a:tr>
              <a:tr h="1021991">
                <a:tc>
                  <a:txBody>
                    <a:bodyPr/>
                    <a:lstStyle/>
                    <a:p>
                      <a:r>
                        <a:rPr lang="fr-FR" dirty="0"/>
                        <a:t>Prétest ( = rappel de récit) et constitution de 2 groupes de niveau équivalent</a:t>
                      </a:r>
                    </a:p>
                  </a:txBody>
                  <a:tcPr marR="3240000"/>
                </a:tc>
                <a:extLst>
                  <a:ext uri="{0D108BD9-81ED-4DB2-BD59-A6C34878D82A}">
                    <a16:rowId xmlns:a16="http://schemas.microsoft.com/office/drawing/2014/main" val="3584905544"/>
                  </a:ext>
                </a:extLst>
              </a:tr>
              <a:tr h="1021991">
                <a:tc>
                  <a:txBody>
                    <a:bodyPr/>
                    <a:lstStyle/>
                    <a:p>
                      <a:r>
                        <a:rPr lang="fr-FR" dirty="0"/>
                        <a:t>Test individuel = lecture d’une histoire + rappel de récit + réponse à quelques questions</a:t>
                      </a:r>
                    </a:p>
                  </a:txBody>
                  <a:tcPr marR="3240000"/>
                </a:tc>
                <a:extLst>
                  <a:ext uri="{0D108BD9-81ED-4DB2-BD59-A6C34878D82A}">
                    <a16:rowId xmlns:a16="http://schemas.microsoft.com/office/drawing/2014/main" val="3008816218"/>
                  </a:ext>
                </a:extLst>
              </a:tr>
              <a:tr h="1184211">
                <a:tc>
                  <a:txBody>
                    <a:bodyPr/>
                    <a:lstStyle/>
                    <a:p>
                      <a:r>
                        <a:rPr lang="fr-FR" dirty="0"/>
                        <a:t>Groupe 1 = lecture de l’album (texte + image)</a:t>
                      </a:r>
                    </a:p>
                    <a:p>
                      <a:r>
                        <a:rPr lang="fr-FR" dirty="0"/>
                        <a:t>Groupe 2 = lecture du texte de l’album</a:t>
                      </a:r>
                    </a:p>
                  </a:txBody>
                  <a:tcPr marR="3240000"/>
                </a:tc>
                <a:extLst>
                  <a:ext uri="{0D108BD9-81ED-4DB2-BD59-A6C34878D82A}">
                    <a16:rowId xmlns:a16="http://schemas.microsoft.com/office/drawing/2014/main" val="437664875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B3B97FF4-6BCA-A84D-B133-F3E0262A5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125" y="2025651"/>
            <a:ext cx="26797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9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706EE0ED-D80D-B74A-B287-963386EF65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410294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699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DF82B-B20C-8F4F-AE03-BEDBD388A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9251" y="760274"/>
            <a:ext cx="2660229" cy="834030"/>
          </a:xfrm>
        </p:spPr>
        <p:txBody>
          <a:bodyPr/>
          <a:lstStyle/>
          <a:p>
            <a:r>
              <a:rPr lang="fr-FR" sz="3800" dirty="0">
                <a:solidFill>
                  <a:schemeClr val="bg1"/>
                </a:solidFill>
              </a:rPr>
              <a:t>Résultats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4B86C8F-3A71-1B4D-BE81-5D32CE44C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977526"/>
              </p:ext>
            </p:extLst>
          </p:nvPr>
        </p:nvGraphicFramePr>
        <p:xfrm>
          <a:off x="1859914" y="2342726"/>
          <a:ext cx="8472171" cy="3155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4912">
                  <a:extLst>
                    <a:ext uri="{9D8B030D-6E8A-4147-A177-3AD203B41FA5}">
                      <a16:colId xmlns:a16="http://schemas.microsoft.com/office/drawing/2014/main" val="614148350"/>
                    </a:ext>
                  </a:extLst>
                </a:gridCol>
                <a:gridCol w="2854912">
                  <a:extLst>
                    <a:ext uri="{9D8B030D-6E8A-4147-A177-3AD203B41FA5}">
                      <a16:colId xmlns:a16="http://schemas.microsoft.com/office/drawing/2014/main" val="1851846258"/>
                    </a:ext>
                  </a:extLst>
                </a:gridCol>
                <a:gridCol w="2762347">
                  <a:extLst>
                    <a:ext uri="{9D8B030D-6E8A-4147-A177-3AD203B41FA5}">
                      <a16:colId xmlns:a16="http://schemas.microsoft.com/office/drawing/2014/main" val="3420588989"/>
                    </a:ext>
                  </a:extLst>
                </a:gridCol>
              </a:tblGrid>
              <a:tr h="469089">
                <a:tc>
                  <a:txBody>
                    <a:bodyPr/>
                    <a:lstStyle/>
                    <a:p>
                      <a:r>
                        <a:rPr lang="fr-FR" dirty="0"/>
                        <a:t>Indicateur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Groupe album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Groupe texte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926917"/>
                  </a:ext>
                </a:extLst>
              </a:tr>
              <a:tr h="469089">
                <a:tc>
                  <a:txBody>
                    <a:bodyPr/>
                    <a:lstStyle/>
                    <a:p>
                      <a:r>
                        <a:rPr lang="fr-FR" dirty="0"/>
                        <a:t>Personnages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400224"/>
                  </a:ext>
                </a:extLst>
              </a:tr>
              <a:tr h="469089">
                <a:tc>
                  <a:txBody>
                    <a:bodyPr/>
                    <a:lstStyle/>
                    <a:p>
                      <a:r>
                        <a:rPr lang="fr-FR" dirty="0"/>
                        <a:t>Buts des personnages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262032"/>
                  </a:ext>
                </a:extLst>
              </a:tr>
              <a:tr h="809660">
                <a:tc>
                  <a:txBody>
                    <a:bodyPr/>
                    <a:lstStyle/>
                    <a:p>
                      <a:r>
                        <a:rPr lang="fr-FR" dirty="0"/>
                        <a:t>Emotions des personnages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130497"/>
                  </a:ext>
                </a:extLst>
              </a:tr>
              <a:tr h="469089">
                <a:tc>
                  <a:txBody>
                    <a:bodyPr/>
                    <a:lstStyle/>
                    <a:p>
                      <a:r>
                        <a:rPr lang="fr-FR" dirty="0"/>
                        <a:t>Actions/Péripéties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206072"/>
                  </a:ext>
                </a:extLst>
              </a:tr>
              <a:tr h="469089">
                <a:tc>
                  <a:txBody>
                    <a:bodyPr/>
                    <a:lstStyle/>
                    <a:p>
                      <a:r>
                        <a:rPr lang="fr-FR" dirty="0"/>
                        <a:t>Informations reliées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089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44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DF82B-B20C-8F4F-AE03-BEDBD388A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820" y="463094"/>
            <a:ext cx="9544050" cy="1194256"/>
          </a:xfrm>
        </p:spPr>
        <p:txBody>
          <a:bodyPr/>
          <a:lstStyle/>
          <a:p>
            <a:r>
              <a:rPr lang="fr-FR" sz="3000" dirty="0">
                <a:solidFill>
                  <a:schemeClr val="bg1"/>
                </a:solidFill>
              </a:rPr>
              <a:t>Une particularité : l’épisode du placard (album 2)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4B86C8F-3A71-1B4D-BE81-5D32CE44C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60460"/>
              </p:ext>
            </p:extLst>
          </p:nvPr>
        </p:nvGraphicFramePr>
        <p:xfrm>
          <a:off x="3180691" y="2811356"/>
          <a:ext cx="5617259" cy="164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1489">
                  <a:extLst>
                    <a:ext uri="{9D8B030D-6E8A-4147-A177-3AD203B41FA5}">
                      <a16:colId xmlns:a16="http://schemas.microsoft.com/office/drawing/2014/main" val="1851846258"/>
                    </a:ext>
                  </a:extLst>
                </a:gridCol>
                <a:gridCol w="2785770">
                  <a:extLst>
                    <a:ext uri="{9D8B030D-6E8A-4147-A177-3AD203B41FA5}">
                      <a16:colId xmlns:a16="http://schemas.microsoft.com/office/drawing/2014/main" val="3420588989"/>
                    </a:ext>
                  </a:extLst>
                </a:gridCol>
              </a:tblGrid>
              <a:tr h="823172">
                <a:tc>
                  <a:txBody>
                    <a:bodyPr/>
                    <a:lstStyle/>
                    <a:p>
                      <a:r>
                        <a:rPr lang="fr-FR" dirty="0"/>
                        <a:t>Groupe album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Groupe texte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926917"/>
                  </a:ext>
                </a:extLst>
              </a:tr>
              <a:tr h="823172">
                <a:tc>
                  <a:txBody>
                    <a:bodyPr/>
                    <a:lstStyle/>
                    <a:p>
                      <a:r>
                        <a:rPr lang="fr-FR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400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2">
            <a:extLst>
              <a:ext uri="{FF2B5EF4-FFF2-40B4-BE49-F238E27FC236}">
                <a16:creationId xmlns:a16="http://schemas.microsoft.com/office/drawing/2014/main" id="{E8DEA56E-4847-48EF-BE70-1579DF4E1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Oval 14">
            <a:extLst>
              <a:ext uri="{FF2B5EF4-FFF2-40B4-BE49-F238E27FC236}">
                <a16:creationId xmlns:a16="http://schemas.microsoft.com/office/drawing/2014/main" id="{A6952593-02E7-45E2-B5C4-F08E50797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Oval 16">
            <a:extLst>
              <a:ext uri="{FF2B5EF4-FFF2-40B4-BE49-F238E27FC236}">
                <a16:creationId xmlns:a16="http://schemas.microsoft.com/office/drawing/2014/main" id="{380A8957-EB2B-40F4-92E6-7197F7634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18">
            <a:extLst>
              <a:ext uri="{FF2B5EF4-FFF2-40B4-BE49-F238E27FC236}">
                <a16:creationId xmlns:a16="http://schemas.microsoft.com/office/drawing/2014/main" id="{EC96EBE5-5267-4828-AD52-BE37062FE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794"/>
            <a:ext cx="11277600" cy="4395812"/>
          </a:xfrm>
          <a:custGeom>
            <a:avLst/>
            <a:gdLst>
              <a:gd name="connsiteX0" fmla="*/ 11277600 w 11277600"/>
              <a:gd name="connsiteY0" fmla="*/ 4395812 h 4395812"/>
              <a:gd name="connsiteX1" fmla="*/ 0 w 11277600"/>
              <a:gd name="connsiteY1" fmla="*/ 4395812 h 4395812"/>
              <a:gd name="connsiteX2" fmla="*/ 0 w 11277600"/>
              <a:gd name="connsiteY2" fmla="*/ 0 h 4395812"/>
              <a:gd name="connsiteX3" fmla="*/ 66675 w 11277600"/>
              <a:gd name="connsiteY3" fmla="*/ 9525 h 4395812"/>
              <a:gd name="connsiteX4" fmla="*/ 261938 w 11277600"/>
              <a:gd name="connsiteY4" fmla="*/ 36513 h 4395812"/>
              <a:gd name="connsiteX5" fmla="*/ 403225 w 11277600"/>
              <a:gd name="connsiteY5" fmla="*/ 55563 h 4395812"/>
              <a:gd name="connsiteX6" fmla="*/ 573088 w 11277600"/>
              <a:gd name="connsiteY6" fmla="*/ 76200 h 4395812"/>
              <a:gd name="connsiteX7" fmla="*/ 773112 w 11277600"/>
              <a:gd name="connsiteY7" fmla="*/ 100013 h 4395812"/>
              <a:gd name="connsiteX8" fmla="*/ 995362 w 11277600"/>
              <a:gd name="connsiteY8" fmla="*/ 125413 h 4395812"/>
              <a:gd name="connsiteX9" fmla="*/ 1246188 w 11277600"/>
              <a:gd name="connsiteY9" fmla="*/ 152400 h 4395812"/>
              <a:gd name="connsiteX10" fmla="*/ 1519238 w 11277600"/>
              <a:gd name="connsiteY10" fmla="*/ 180975 h 4395812"/>
              <a:gd name="connsiteX11" fmla="*/ 1816100 w 11277600"/>
              <a:gd name="connsiteY11" fmla="*/ 209550 h 4395812"/>
              <a:gd name="connsiteX12" fmla="*/ 2132012 w 11277600"/>
              <a:gd name="connsiteY12" fmla="*/ 238125 h 4395812"/>
              <a:gd name="connsiteX13" fmla="*/ 2471738 w 11277600"/>
              <a:gd name="connsiteY13" fmla="*/ 265113 h 4395812"/>
              <a:gd name="connsiteX14" fmla="*/ 2828925 w 11277600"/>
              <a:gd name="connsiteY14" fmla="*/ 290513 h 4395812"/>
              <a:gd name="connsiteX15" fmla="*/ 3205162 w 11277600"/>
              <a:gd name="connsiteY15" fmla="*/ 314325 h 4395812"/>
              <a:gd name="connsiteX16" fmla="*/ 3597275 w 11277600"/>
              <a:gd name="connsiteY16" fmla="*/ 336550 h 4395812"/>
              <a:gd name="connsiteX17" fmla="*/ 4006850 w 11277600"/>
              <a:gd name="connsiteY17" fmla="*/ 357188 h 4395812"/>
              <a:gd name="connsiteX18" fmla="*/ 4216400 w 11277600"/>
              <a:gd name="connsiteY18" fmla="*/ 365125 h 4395812"/>
              <a:gd name="connsiteX19" fmla="*/ 4430713 w 11277600"/>
              <a:gd name="connsiteY19" fmla="*/ 373063 h 4395812"/>
              <a:gd name="connsiteX20" fmla="*/ 4648200 w 11277600"/>
              <a:gd name="connsiteY20" fmla="*/ 381000 h 4395812"/>
              <a:gd name="connsiteX21" fmla="*/ 4867275 w 11277600"/>
              <a:gd name="connsiteY21" fmla="*/ 385763 h 4395812"/>
              <a:gd name="connsiteX22" fmla="*/ 5091113 w 11277600"/>
              <a:gd name="connsiteY22" fmla="*/ 390525 h 4395812"/>
              <a:gd name="connsiteX23" fmla="*/ 5316538 w 11277600"/>
              <a:gd name="connsiteY23" fmla="*/ 395288 h 4395812"/>
              <a:gd name="connsiteX24" fmla="*/ 5546725 w 11277600"/>
              <a:gd name="connsiteY24" fmla="*/ 398463 h 4395812"/>
              <a:gd name="connsiteX25" fmla="*/ 5778500 w 11277600"/>
              <a:gd name="connsiteY25" fmla="*/ 398463 h 4395812"/>
              <a:gd name="connsiteX26" fmla="*/ 6013450 w 11277600"/>
              <a:gd name="connsiteY26" fmla="*/ 400050 h 4395812"/>
              <a:gd name="connsiteX27" fmla="*/ 6249988 w 11277600"/>
              <a:gd name="connsiteY27" fmla="*/ 398463 h 4395812"/>
              <a:gd name="connsiteX28" fmla="*/ 6489700 w 11277600"/>
              <a:gd name="connsiteY28" fmla="*/ 395288 h 4395812"/>
              <a:gd name="connsiteX29" fmla="*/ 6731000 w 11277600"/>
              <a:gd name="connsiteY29" fmla="*/ 392113 h 4395812"/>
              <a:gd name="connsiteX30" fmla="*/ 6973888 w 11277600"/>
              <a:gd name="connsiteY30" fmla="*/ 385763 h 4395812"/>
              <a:gd name="connsiteX31" fmla="*/ 7219950 w 11277600"/>
              <a:gd name="connsiteY31" fmla="*/ 379413 h 4395812"/>
              <a:gd name="connsiteX32" fmla="*/ 7466013 w 11277600"/>
              <a:gd name="connsiteY32" fmla="*/ 371475 h 4395812"/>
              <a:gd name="connsiteX33" fmla="*/ 7713662 w 11277600"/>
              <a:gd name="connsiteY33" fmla="*/ 360363 h 4395812"/>
              <a:gd name="connsiteX34" fmla="*/ 7964487 w 11277600"/>
              <a:gd name="connsiteY34" fmla="*/ 347663 h 4395812"/>
              <a:gd name="connsiteX35" fmla="*/ 8215312 w 11277600"/>
              <a:gd name="connsiteY35" fmla="*/ 334963 h 4395812"/>
              <a:gd name="connsiteX36" fmla="*/ 8467725 w 11277600"/>
              <a:gd name="connsiteY36" fmla="*/ 319088 h 4395812"/>
              <a:gd name="connsiteX37" fmla="*/ 8721725 w 11277600"/>
              <a:gd name="connsiteY37" fmla="*/ 300038 h 4395812"/>
              <a:gd name="connsiteX38" fmla="*/ 8974138 w 11277600"/>
              <a:gd name="connsiteY38" fmla="*/ 280988 h 4395812"/>
              <a:gd name="connsiteX39" fmla="*/ 9229725 w 11277600"/>
              <a:gd name="connsiteY39" fmla="*/ 258763 h 4395812"/>
              <a:gd name="connsiteX40" fmla="*/ 9486900 w 11277600"/>
              <a:gd name="connsiteY40" fmla="*/ 234950 h 4395812"/>
              <a:gd name="connsiteX41" fmla="*/ 9740900 w 11277600"/>
              <a:gd name="connsiteY41" fmla="*/ 209550 h 4395812"/>
              <a:gd name="connsiteX42" fmla="*/ 9998075 w 11277600"/>
              <a:gd name="connsiteY42" fmla="*/ 179388 h 4395812"/>
              <a:gd name="connsiteX43" fmla="*/ 10253662 w 11277600"/>
              <a:gd name="connsiteY43" fmla="*/ 147638 h 4395812"/>
              <a:gd name="connsiteX44" fmla="*/ 10510838 w 11277600"/>
              <a:gd name="connsiteY44" fmla="*/ 115888 h 4395812"/>
              <a:gd name="connsiteX45" fmla="*/ 10766425 w 11277600"/>
              <a:gd name="connsiteY45" fmla="*/ 79375 h 4395812"/>
              <a:gd name="connsiteX46" fmla="*/ 11022012 w 11277600"/>
              <a:gd name="connsiteY46" fmla="*/ 41275 h 4395812"/>
              <a:gd name="connsiteX47" fmla="*/ 11277600 w 11277600"/>
              <a:gd name="connsiteY47" fmla="*/ 1588 h 439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4395812">
                <a:moveTo>
                  <a:pt x="11277600" y="4395812"/>
                </a:moveTo>
                <a:lnTo>
                  <a:pt x="0" y="4395812"/>
                </a:lnTo>
                <a:lnTo>
                  <a:pt x="0" y="0"/>
                </a:lnTo>
                <a:lnTo>
                  <a:pt x="66675" y="9525"/>
                </a:lnTo>
                <a:lnTo>
                  <a:pt x="261938" y="36513"/>
                </a:lnTo>
                <a:lnTo>
                  <a:pt x="403225" y="55563"/>
                </a:lnTo>
                <a:lnTo>
                  <a:pt x="573088" y="76200"/>
                </a:lnTo>
                <a:lnTo>
                  <a:pt x="773112" y="100013"/>
                </a:lnTo>
                <a:lnTo>
                  <a:pt x="995362" y="125413"/>
                </a:lnTo>
                <a:lnTo>
                  <a:pt x="1246188" y="152400"/>
                </a:lnTo>
                <a:lnTo>
                  <a:pt x="1519238" y="180975"/>
                </a:lnTo>
                <a:lnTo>
                  <a:pt x="1816100" y="209550"/>
                </a:lnTo>
                <a:lnTo>
                  <a:pt x="2132012" y="238125"/>
                </a:lnTo>
                <a:lnTo>
                  <a:pt x="2471738" y="265113"/>
                </a:lnTo>
                <a:lnTo>
                  <a:pt x="2828925" y="290513"/>
                </a:lnTo>
                <a:lnTo>
                  <a:pt x="3205162" y="314325"/>
                </a:lnTo>
                <a:lnTo>
                  <a:pt x="3597275" y="336550"/>
                </a:lnTo>
                <a:lnTo>
                  <a:pt x="4006850" y="357188"/>
                </a:lnTo>
                <a:lnTo>
                  <a:pt x="4216400" y="365125"/>
                </a:lnTo>
                <a:lnTo>
                  <a:pt x="4430713" y="373063"/>
                </a:lnTo>
                <a:lnTo>
                  <a:pt x="4648200" y="381000"/>
                </a:lnTo>
                <a:lnTo>
                  <a:pt x="4867275" y="385763"/>
                </a:lnTo>
                <a:lnTo>
                  <a:pt x="5091113" y="390525"/>
                </a:lnTo>
                <a:lnTo>
                  <a:pt x="5316538" y="395288"/>
                </a:lnTo>
                <a:lnTo>
                  <a:pt x="5546725" y="398463"/>
                </a:lnTo>
                <a:lnTo>
                  <a:pt x="5778500" y="398463"/>
                </a:lnTo>
                <a:lnTo>
                  <a:pt x="6013450" y="400050"/>
                </a:lnTo>
                <a:lnTo>
                  <a:pt x="6249988" y="398463"/>
                </a:lnTo>
                <a:lnTo>
                  <a:pt x="6489700" y="395288"/>
                </a:lnTo>
                <a:lnTo>
                  <a:pt x="6731000" y="392113"/>
                </a:lnTo>
                <a:lnTo>
                  <a:pt x="6973888" y="385763"/>
                </a:lnTo>
                <a:lnTo>
                  <a:pt x="7219950" y="379413"/>
                </a:lnTo>
                <a:lnTo>
                  <a:pt x="7466013" y="371475"/>
                </a:lnTo>
                <a:lnTo>
                  <a:pt x="7713662" y="360363"/>
                </a:lnTo>
                <a:lnTo>
                  <a:pt x="7964487" y="347663"/>
                </a:lnTo>
                <a:lnTo>
                  <a:pt x="8215312" y="334963"/>
                </a:lnTo>
                <a:lnTo>
                  <a:pt x="8467725" y="319088"/>
                </a:lnTo>
                <a:lnTo>
                  <a:pt x="8721725" y="300038"/>
                </a:lnTo>
                <a:lnTo>
                  <a:pt x="8974138" y="280988"/>
                </a:lnTo>
                <a:lnTo>
                  <a:pt x="9229725" y="258763"/>
                </a:lnTo>
                <a:lnTo>
                  <a:pt x="9486900" y="234950"/>
                </a:lnTo>
                <a:lnTo>
                  <a:pt x="9740900" y="209550"/>
                </a:lnTo>
                <a:lnTo>
                  <a:pt x="9998075" y="179388"/>
                </a:lnTo>
                <a:lnTo>
                  <a:pt x="10253662" y="147638"/>
                </a:lnTo>
                <a:lnTo>
                  <a:pt x="10510838" y="115888"/>
                </a:lnTo>
                <a:lnTo>
                  <a:pt x="10766425" y="79375"/>
                </a:lnTo>
                <a:lnTo>
                  <a:pt x="11022012" y="41275"/>
                </a:lnTo>
                <a:lnTo>
                  <a:pt x="11277600" y="15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2F783A9D-A82A-42F4-93BE-AA45B8623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3979830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39917DB5-52D2-4D67-9526-857CD285C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7DDF82B-B20C-8F4F-AE03-BEDBD388A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976" y="4174067"/>
            <a:ext cx="10893094" cy="1481440"/>
          </a:xfrm>
        </p:spPr>
        <p:txBody>
          <a:bodyPr>
            <a:normAutofit/>
          </a:bodyPr>
          <a:lstStyle/>
          <a:p>
            <a:pPr algn="ctr"/>
            <a:r>
              <a:rPr lang="fr-FR" sz="6000" dirty="0"/>
              <a:t>Tentative d’interprétation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D0FBC9-1273-044F-8A22-3585FBFA4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092" y="934065"/>
            <a:ext cx="1027606" cy="2517058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97A969-E743-8341-9766-2B8164517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144" y="929223"/>
            <a:ext cx="1043941" cy="2517058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4F2E338-A283-2E45-977C-B113265C3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423" y="929223"/>
            <a:ext cx="1369575" cy="2517058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CF5677-FE6D-C84B-8CB2-4C50A2E6A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9873" y="1268762"/>
            <a:ext cx="1812798" cy="1820890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33" name="Rectangle 24">
            <a:extLst>
              <a:ext uri="{FF2B5EF4-FFF2-40B4-BE49-F238E27FC236}">
                <a16:creationId xmlns:a16="http://schemas.microsoft.com/office/drawing/2014/main" id="{F03E0A9A-9F8C-4CEF-B7B4-8C28C2F6A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617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DF82B-B20C-8F4F-AE03-BEDBD388A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6059" y="911898"/>
            <a:ext cx="8003754" cy="2090496"/>
          </a:xfrm>
        </p:spPr>
        <p:txBody>
          <a:bodyPr/>
          <a:lstStyle/>
          <a:p>
            <a:pPr algn="ctr" fontAlgn="ctr"/>
            <a:r>
              <a:rPr lang="fr-FR" sz="3000" dirty="0"/>
              <a:t>1. Hypothèse d’une double tâche </a:t>
            </a:r>
            <a:br>
              <a:rPr lang="fr-FR" sz="3000" dirty="0"/>
            </a:br>
            <a:r>
              <a:rPr lang="fr-FR" sz="3000" dirty="0"/>
              <a:t>=</a:t>
            </a:r>
            <a:br>
              <a:rPr lang="fr-FR" sz="3000" dirty="0"/>
            </a:br>
            <a:r>
              <a:rPr lang="fr-FR" sz="3000" dirty="0"/>
              <a:t>surcharge cognitive</a:t>
            </a:r>
            <a:br>
              <a:rPr lang="fr-FR" sz="4000" dirty="0"/>
            </a:br>
            <a:endParaRPr lang="fr-FR" sz="4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914C3C-9562-B444-8617-B8D25209B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048" y="2818659"/>
            <a:ext cx="5057775" cy="3013143"/>
          </a:xfrm>
          <a:prstGeom prst="rect">
            <a:avLst/>
          </a:prstGeom>
        </p:spPr>
      </p:pic>
      <p:pic>
        <p:nvPicPr>
          <p:cNvPr id="7" name="Graphique 6" descr="Flèche : courbe légère">
            <a:extLst>
              <a:ext uri="{FF2B5EF4-FFF2-40B4-BE49-F238E27FC236}">
                <a16:creationId xmlns:a16="http://schemas.microsoft.com/office/drawing/2014/main" id="{DAC4CF59-453B-204A-A2FA-8920E3849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482047">
            <a:off x="5770643" y="4120527"/>
            <a:ext cx="961069" cy="495854"/>
          </a:xfrm>
          <a:prstGeom prst="rect">
            <a:avLst/>
          </a:prstGeom>
        </p:spPr>
      </p:pic>
      <p:pic>
        <p:nvPicPr>
          <p:cNvPr id="11" name="Graphique 10" descr="Flèche : courbe légère">
            <a:extLst>
              <a:ext uri="{FF2B5EF4-FFF2-40B4-BE49-F238E27FC236}">
                <a16:creationId xmlns:a16="http://schemas.microsoft.com/office/drawing/2014/main" id="{A17E0508-668B-FA45-8DBE-1BBD0735D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20792">
            <a:off x="5534788" y="3959898"/>
            <a:ext cx="218554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DF82B-B20C-8F4F-AE03-BEDBD388A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3975" y="1054840"/>
            <a:ext cx="10029825" cy="861420"/>
          </a:xfrm>
        </p:spPr>
        <p:txBody>
          <a:bodyPr/>
          <a:lstStyle/>
          <a:p>
            <a:r>
              <a:rPr lang="fr-FR" sz="4000" dirty="0"/>
              <a:t>données texte           données image </a:t>
            </a:r>
          </a:p>
        </p:txBody>
      </p:sp>
      <p:sp>
        <p:nvSpPr>
          <p:cNvPr id="4" name="Différent de 3">
            <a:extLst>
              <a:ext uri="{FF2B5EF4-FFF2-40B4-BE49-F238E27FC236}">
                <a16:creationId xmlns:a16="http://schemas.microsoft.com/office/drawing/2014/main" id="{4CB1708B-091C-0547-83DD-4020AEE8D4BB}"/>
              </a:ext>
            </a:extLst>
          </p:cNvPr>
          <p:cNvSpPr/>
          <p:nvPr/>
        </p:nvSpPr>
        <p:spPr>
          <a:xfrm>
            <a:off x="5300661" y="1485550"/>
            <a:ext cx="914400" cy="300037"/>
          </a:xfrm>
          <a:prstGeom prst="mathNotEqua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670C736-6F4A-F34F-9472-8495898A96C2}"/>
              </a:ext>
            </a:extLst>
          </p:cNvPr>
          <p:cNvSpPr/>
          <p:nvPr/>
        </p:nvSpPr>
        <p:spPr>
          <a:xfrm>
            <a:off x="1585914" y="2900362"/>
            <a:ext cx="5629274" cy="2185988"/>
          </a:xfrm>
          <a:prstGeom prst="ellipse">
            <a:avLst/>
          </a:prstGeom>
          <a:noFill/>
          <a:ln w="508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5F9EF1E-6964-5448-B7AE-27612BA3C17E}"/>
              </a:ext>
            </a:extLst>
          </p:cNvPr>
          <p:cNvSpPr/>
          <p:nvPr/>
        </p:nvSpPr>
        <p:spPr>
          <a:xfrm>
            <a:off x="4314825" y="2900362"/>
            <a:ext cx="6072184" cy="2185988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D7F3847-2DDD-C747-A86F-7B3FDA14B59B}"/>
              </a:ext>
            </a:extLst>
          </p:cNvPr>
          <p:cNvSpPr txBox="1"/>
          <p:nvPr/>
        </p:nvSpPr>
        <p:spPr>
          <a:xfrm>
            <a:off x="2171700" y="5272088"/>
            <a:ext cx="1243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C7E0375-9F87-1C4E-8720-17A158D8F2F8}"/>
              </a:ext>
            </a:extLst>
          </p:cNvPr>
          <p:cNvSpPr txBox="1"/>
          <p:nvPr/>
        </p:nvSpPr>
        <p:spPr>
          <a:xfrm>
            <a:off x="8991601" y="5257800"/>
            <a:ext cx="1243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3586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4E212B76-74CB-461F-90A3-EF4F2397A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428911-FAB2-D840-84D0-EC47875F7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4929" y="1783080"/>
            <a:ext cx="4798142" cy="332232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Enfin il s’arrêta et s’aperçut qu’il était dans la forêt. Devant lui se dressait une drôle de maison. « Je me demande qui peut bien habiter là », se dit-il en frissonnant. « J’espère que ce n’est pas une sorcière »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746D0-4B37-4869-B2EF-79D5F0FF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097F69-3D72-8E4A-9391-9C30BF586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64" y="1557603"/>
            <a:ext cx="4986236" cy="373967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606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60F83F-E29C-0547-829F-D120CEA99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85639"/>
            <a:ext cx="2927073" cy="1951382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B64570C-63AD-2E40-A021-8D391D7FC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4109524"/>
            <a:ext cx="2927072" cy="1833974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C215A2F-C42D-0040-9334-ED485643A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469" y="2363635"/>
            <a:ext cx="3581061" cy="21307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87E8B2-A4B6-404D-B0AF-C7F3F82F4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1460" y="870487"/>
            <a:ext cx="2927072" cy="194328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1B7348D-CAFB-A947-992F-14C6125D4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460" y="4058900"/>
            <a:ext cx="2927071" cy="19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2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5A3D9896-C301-9F4A-AB6D-EA3099551F05}"/>
              </a:ext>
            </a:extLst>
          </p:cNvPr>
          <p:cNvSpPr/>
          <p:nvPr/>
        </p:nvSpPr>
        <p:spPr>
          <a:xfrm>
            <a:off x="8153934" y="2205585"/>
            <a:ext cx="2187893" cy="3383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7DDF82B-B20C-8F4F-AE03-BEDBD388A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6059" y="911898"/>
            <a:ext cx="8003754" cy="1762722"/>
          </a:xfrm>
        </p:spPr>
        <p:txBody>
          <a:bodyPr/>
          <a:lstStyle/>
          <a:p>
            <a:pPr algn="ctr" fontAlgn="ctr"/>
            <a:r>
              <a:rPr lang="fr-FR" sz="3000" dirty="0"/>
              <a:t>2. Hypothèse d’un problème de focus attentionnel</a:t>
            </a:r>
            <a:br>
              <a:rPr lang="fr-FR" sz="4000" dirty="0"/>
            </a:br>
            <a:endParaRPr lang="fr-FR" sz="4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914C3C-9562-B444-8617-B8D25209B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949" y="2575722"/>
            <a:ext cx="5057775" cy="3013143"/>
          </a:xfrm>
          <a:prstGeom prst="rect">
            <a:avLst/>
          </a:prstGeom>
        </p:spPr>
      </p:pic>
      <p:pic>
        <p:nvPicPr>
          <p:cNvPr id="7" name="Graphique 6" descr="Flèche : courbe légère">
            <a:extLst>
              <a:ext uri="{FF2B5EF4-FFF2-40B4-BE49-F238E27FC236}">
                <a16:creationId xmlns:a16="http://schemas.microsoft.com/office/drawing/2014/main" id="{DAC4CF59-453B-204A-A2FA-8920E3849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482047">
            <a:off x="4200924" y="3834203"/>
            <a:ext cx="961069" cy="495854"/>
          </a:xfrm>
          <a:prstGeom prst="rect">
            <a:avLst/>
          </a:prstGeom>
        </p:spPr>
      </p:pic>
      <p:pic>
        <p:nvPicPr>
          <p:cNvPr id="11" name="Graphique 10" descr="Flèche : courbe légère">
            <a:extLst>
              <a:ext uri="{FF2B5EF4-FFF2-40B4-BE49-F238E27FC236}">
                <a16:creationId xmlns:a16="http://schemas.microsoft.com/office/drawing/2014/main" id="{A17E0508-668B-FA45-8DBE-1BBD0735DD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54" t="6507" r="54" b="-6507"/>
          <a:stretch/>
        </p:blipFill>
        <p:spPr>
          <a:xfrm rot="20097430">
            <a:off x="4208687" y="4356897"/>
            <a:ext cx="882259" cy="2837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190E74-8F7A-C54B-9F6B-9E9455BF3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2" y="4377266"/>
            <a:ext cx="445856" cy="5921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1734F3-8F4D-734C-AB08-8F880026F7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6746" y="2896336"/>
            <a:ext cx="1422268" cy="106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B69B6D9-7981-774D-847D-AF661C56BA54}"/>
              </a:ext>
            </a:extLst>
          </p:cNvPr>
          <p:cNvSpPr txBox="1">
            <a:spLocks/>
          </p:cNvSpPr>
          <p:nvPr/>
        </p:nvSpPr>
        <p:spPr bwMode="gray">
          <a:xfrm>
            <a:off x="3063240" y="420924"/>
            <a:ext cx="9544050" cy="1194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000" dirty="0">
                <a:solidFill>
                  <a:schemeClr val="bg1"/>
                </a:solidFill>
              </a:rPr>
              <a:t>L’épisode du placard (album 2)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45032E-CAF3-2A40-A896-7C65662ED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496" y="2057400"/>
            <a:ext cx="4948583" cy="370911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4840A75-3FC4-BF46-A1C4-5F7BE09ED1F0}"/>
              </a:ext>
            </a:extLst>
          </p:cNvPr>
          <p:cNvSpPr txBox="1"/>
          <p:nvPr/>
        </p:nvSpPr>
        <p:spPr>
          <a:xfrm>
            <a:off x="7288544" y="2399388"/>
            <a:ext cx="34899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latin typeface="Comic Sans MS" panose="030F0902030302020204" pitchFamily="66" charset="0"/>
              </a:rPr>
              <a:t>Lucas est désespéré. Quand, tout à coup, au fond du placard, il aperçoit un trou. Et, en regardant mieux, il aperçoit même un peu de lumière. Alors il décide d’aller voir.</a:t>
            </a:r>
          </a:p>
        </p:txBody>
      </p:sp>
    </p:spTree>
    <p:extLst>
      <p:ext uri="{BB962C8B-B14F-4D97-AF65-F5344CB8AC3E}">
        <p14:creationId xmlns:p14="http://schemas.microsoft.com/office/powerpoint/2010/main" val="27602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B61E8B2-709B-844E-8640-81AECB9CA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20" y="1365091"/>
            <a:ext cx="5507200" cy="41278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BF6BC3F-8C77-CF47-A35D-6C74873E40EF}"/>
              </a:ext>
            </a:extLst>
          </p:cNvPr>
          <p:cNvSpPr txBox="1"/>
          <p:nvPr/>
        </p:nvSpPr>
        <p:spPr>
          <a:xfrm>
            <a:off x="7463790" y="2197892"/>
            <a:ext cx="355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latin typeface="Comic Sans MS" panose="030F0902030302020204" pitchFamily="66" charset="0"/>
              </a:rPr>
              <a:t>Lucas avance bravement en se disant : « ça doit bien mener quelque part ! » Mais la lumière est loin et il fait tout noir. Lucas avance, avance …</a:t>
            </a:r>
          </a:p>
        </p:txBody>
      </p:sp>
    </p:spTree>
    <p:extLst>
      <p:ext uri="{BB962C8B-B14F-4D97-AF65-F5344CB8AC3E}">
        <p14:creationId xmlns:p14="http://schemas.microsoft.com/office/powerpoint/2010/main" val="40458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DF82B-B20C-8F4F-AE03-BEDBD388A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0" y="1612052"/>
            <a:ext cx="9141039" cy="3577168"/>
          </a:xfrm>
        </p:spPr>
        <p:txBody>
          <a:bodyPr/>
          <a:lstStyle/>
          <a:p>
            <a:r>
              <a:rPr lang="fr-FR" sz="3000" dirty="0"/>
              <a:t>3. Hypothèses : </a:t>
            </a:r>
            <a:br>
              <a:rPr lang="fr-FR" sz="3000" dirty="0"/>
            </a:br>
            <a:br>
              <a:rPr lang="fr-FR" sz="3000" dirty="0"/>
            </a:br>
            <a:r>
              <a:rPr lang="fr-FR" sz="3000" dirty="0"/>
              <a:t>- Pas de fait saillant dans l’épisode.</a:t>
            </a:r>
            <a:br>
              <a:rPr lang="fr-FR" sz="3000" dirty="0"/>
            </a:br>
            <a:br>
              <a:rPr lang="fr-FR" sz="3000" dirty="0"/>
            </a:br>
            <a:r>
              <a:rPr lang="fr-FR" sz="3000" dirty="0"/>
              <a:t>- Importance du lieu, du cadre(meilleures                      représentation et mémorisation par le dessin).</a:t>
            </a:r>
            <a:br>
              <a:rPr lang="fr-FR" sz="3000" dirty="0"/>
            </a:b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36434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DF82B-B20C-8F4F-AE03-BEDBD388A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8635" y="1612052"/>
            <a:ext cx="4374729" cy="1816948"/>
          </a:xfrm>
        </p:spPr>
        <p:txBody>
          <a:bodyPr/>
          <a:lstStyle/>
          <a:p>
            <a:r>
              <a:rPr lang="fr-FR" sz="48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93134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2306913-D26E-614E-8079-52B31B5CF41F}"/>
              </a:ext>
            </a:extLst>
          </p:cNvPr>
          <p:cNvSpPr/>
          <p:nvPr/>
        </p:nvSpPr>
        <p:spPr>
          <a:xfrm>
            <a:off x="4724399" y="5441481"/>
            <a:ext cx="267652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/>
              <a:t>+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1875263-6E03-C24C-878C-05BB253FDED0}"/>
              </a:ext>
            </a:extLst>
          </p:cNvPr>
          <p:cNvSpPr/>
          <p:nvPr/>
        </p:nvSpPr>
        <p:spPr>
          <a:xfrm>
            <a:off x="5231128" y="152502"/>
            <a:ext cx="16383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album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F43F735-789D-6E4B-8BD1-C7C69AE29C2F}"/>
              </a:ext>
            </a:extLst>
          </p:cNvPr>
          <p:cNvSpPr/>
          <p:nvPr/>
        </p:nvSpPr>
        <p:spPr>
          <a:xfrm>
            <a:off x="6491501" y="339116"/>
            <a:ext cx="16383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album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56D6773-C00C-724C-BC88-BB3850D12B52}"/>
              </a:ext>
            </a:extLst>
          </p:cNvPr>
          <p:cNvSpPr/>
          <p:nvPr/>
        </p:nvSpPr>
        <p:spPr>
          <a:xfrm>
            <a:off x="7751874" y="631010"/>
            <a:ext cx="16383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album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046AD10-D8FA-2341-961B-44E8B66ED517}"/>
              </a:ext>
            </a:extLst>
          </p:cNvPr>
          <p:cNvSpPr/>
          <p:nvPr/>
        </p:nvSpPr>
        <p:spPr>
          <a:xfrm>
            <a:off x="8790027" y="1203488"/>
            <a:ext cx="16383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album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E8D0385-0CC7-9C4D-AFE8-BB2C8F8CC687}"/>
              </a:ext>
            </a:extLst>
          </p:cNvPr>
          <p:cNvSpPr/>
          <p:nvPr/>
        </p:nvSpPr>
        <p:spPr>
          <a:xfrm>
            <a:off x="9715685" y="1775966"/>
            <a:ext cx="16383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album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AED48B7-FF78-7841-9358-DEEFA573E8B3}"/>
              </a:ext>
            </a:extLst>
          </p:cNvPr>
          <p:cNvSpPr/>
          <p:nvPr/>
        </p:nvSpPr>
        <p:spPr>
          <a:xfrm>
            <a:off x="3965468" y="348743"/>
            <a:ext cx="16383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album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BD2FDD8-5B8E-9249-9D61-AF16756D30DD}"/>
              </a:ext>
            </a:extLst>
          </p:cNvPr>
          <p:cNvSpPr/>
          <p:nvPr/>
        </p:nvSpPr>
        <p:spPr>
          <a:xfrm>
            <a:off x="2642384" y="671677"/>
            <a:ext cx="16383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album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2E2CE72-A2F5-044A-BDE8-88B05345C0F7}"/>
              </a:ext>
            </a:extLst>
          </p:cNvPr>
          <p:cNvSpPr/>
          <p:nvPr/>
        </p:nvSpPr>
        <p:spPr>
          <a:xfrm>
            <a:off x="1573458" y="1243263"/>
            <a:ext cx="16383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album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F9318DA-16A5-6C48-BB1A-78EC68DFF109}"/>
              </a:ext>
            </a:extLst>
          </p:cNvPr>
          <p:cNvSpPr/>
          <p:nvPr/>
        </p:nvSpPr>
        <p:spPr>
          <a:xfrm>
            <a:off x="603843" y="1744580"/>
            <a:ext cx="16383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album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38F7C14-BCE7-5544-9780-D9A777528334}"/>
              </a:ext>
            </a:extLst>
          </p:cNvPr>
          <p:cNvSpPr/>
          <p:nvPr/>
        </p:nvSpPr>
        <p:spPr>
          <a:xfrm>
            <a:off x="705950" y="5253687"/>
            <a:ext cx="2676524" cy="1102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Texte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17ED2F6D-EA7B-4041-BEAE-B968421F0F97}"/>
              </a:ext>
            </a:extLst>
          </p:cNvPr>
          <p:cNvSpPr/>
          <p:nvPr/>
        </p:nvSpPr>
        <p:spPr>
          <a:xfrm>
            <a:off x="8742849" y="5347584"/>
            <a:ext cx="2676524" cy="1102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Image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F2E4E9E-BA72-C143-A8AD-18838D13B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469" y="2363635"/>
            <a:ext cx="3581061" cy="21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8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DF82B-B20C-8F4F-AE03-BEDBD388A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612052"/>
            <a:ext cx="7609419" cy="1531198"/>
          </a:xfrm>
        </p:spPr>
        <p:txBody>
          <a:bodyPr/>
          <a:lstStyle/>
          <a:p>
            <a:r>
              <a:rPr lang="fr-FR" sz="4000" dirty="0"/>
              <a:t>Intuition : mémorisation et compréhension facilitées par l’image.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697896-8AA3-A740-8678-FDE078314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170" y="3863551"/>
            <a:ext cx="1531198" cy="153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9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CF428911-FAB2-D840-84D0-EC47875F7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1554480"/>
            <a:ext cx="8825658" cy="1611630"/>
          </a:xfrm>
        </p:spPr>
        <p:txBody>
          <a:bodyPr>
            <a:normAutofit/>
          </a:bodyPr>
          <a:lstStyle/>
          <a:p>
            <a:r>
              <a:rPr lang="fr-FR" sz="2400" dirty="0"/>
              <a:t>		</a:t>
            </a:r>
            <a:r>
              <a:rPr lang="fr-FR" sz="2400" dirty="0">
                <a:solidFill>
                  <a:schemeClr val="bg1"/>
                </a:solidFill>
              </a:rPr>
              <a:t>  </a:t>
            </a:r>
            <a:r>
              <a:rPr lang="fr-FR" sz="3000" dirty="0">
                <a:solidFill>
                  <a:schemeClr val="bg1"/>
                </a:solidFill>
              </a:rPr>
              <a:t>Puissance de la mémoire des images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/>
              <a:t>           </a:t>
            </a:r>
          </a:p>
        </p:txBody>
      </p:sp>
      <p:sp>
        <p:nvSpPr>
          <p:cNvPr id="6" name="Flèche droite à entaille 5">
            <a:extLst>
              <a:ext uri="{FF2B5EF4-FFF2-40B4-BE49-F238E27FC236}">
                <a16:creationId xmlns:a16="http://schemas.microsoft.com/office/drawing/2014/main" id="{AD043054-E63B-344C-93A1-4887A8F0F56F}"/>
              </a:ext>
            </a:extLst>
          </p:cNvPr>
          <p:cNvSpPr/>
          <p:nvPr/>
        </p:nvSpPr>
        <p:spPr>
          <a:xfrm>
            <a:off x="1397421" y="1703281"/>
            <a:ext cx="978408" cy="25146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697896-8AA3-A740-8678-FDE078314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631" y="3429000"/>
            <a:ext cx="1531198" cy="153119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A887588-76F2-2C43-B1A9-F836FF9AB1B8}"/>
              </a:ext>
            </a:extLst>
          </p:cNvPr>
          <p:cNvSpPr txBox="1"/>
          <p:nvPr/>
        </p:nvSpPr>
        <p:spPr>
          <a:xfrm>
            <a:off x="1317411" y="3429000"/>
            <a:ext cx="735795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solidFill>
                  <a:schemeClr val="bg1"/>
                </a:solidFill>
              </a:rPr>
              <a:t>« La mémoire des images est plus efficace que celle des mots. Elle est puissante et durable » (Lieury, 2012).</a:t>
            </a:r>
          </a:p>
        </p:txBody>
      </p:sp>
    </p:spTree>
    <p:extLst>
      <p:ext uri="{BB962C8B-B14F-4D97-AF65-F5344CB8AC3E}">
        <p14:creationId xmlns:p14="http://schemas.microsoft.com/office/powerpoint/2010/main" val="145714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CF428911-FAB2-D840-84D0-EC47875F7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8888" y="1554480"/>
            <a:ext cx="8161021" cy="1611630"/>
          </a:xfrm>
        </p:spPr>
        <p:txBody>
          <a:bodyPr>
            <a:normAutofit/>
          </a:bodyPr>
          <a:lstStyle/>
          <a:p>
            <a:r>
              <a:rPr lang="fr-FR" sz="3000" dirty="0">
                <a:solidFill>
                  <a:schemeClr val="bg1"/>
                </a:solidFill>
              </a:rPr>
              <a:t>Info passée par le double canal audio et visuel mieux retenue</a:t>
            </a:r>
          </a:p>
          <a:p>
            <a:r>
              <a:rPr lang="fr-FR" sz="2400" dirty="0"/>
              <a:t>           </a:t>
            </a:r>
          </a:p>
        </p:txBody>
      </p:sp>
      <p:sp>
        <p:nvSpPr>
          <p:cNvPr id="6" name="Flèche droite à entaille 5">
            <a:extLst>
              <a:ext uri="{FF2B5EF4-FFF2-40B4-BE49-F238E27FC236}">
                <a16:creationId xmlns:a16="http://schemas.microsoft.com/office/drawing/2014/main" id="{AD043054-E63B-344C-93A1-4887A8F0F56F}"/>
              </a:ext>
            </a:extLst>
          </p:cNvPr>
          <p:cNvSpPr/>
          <p:nvPr/>
        </p:nvSpPr>
        <p:spPr>
          <a:xfrm>
            <a:off x="1397421" y="1703281"/>
            <a:ext cx="978408" cy="25146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A887588-76F2-2C43-B1A9-F836FF9AB1B8}"/>
              </a:ext>
            </a:extLst>
          </p:cNvPr>
          <p:cNvSpPr txBox="1"/>
          <p:nvPr/>
        </p:nvSpPr>
        <p:spPr>
          <a:xfrm>
            <a:off x="1317411" y="3429000"/>
            <a:ext cx="735795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solidFill>
                  <a:schemeClr val="bg1"/>
                </a:solidFill>
              </a:rPr>
              <a:t>« Dans tous les cas, la mémorisation optimale est obtenue lorsque le sujet combine les deux codes à la fois » (Delanoy, 1994)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7F8A39-2728-FD4F-BE22-688C320B6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112" y="3052674"/>
            <a:ext cx="955288" cy="71554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16CDF00-A0F7-BB4B-A0DC-F84D273A1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919" y="3901697"/>
            <a:ext cx="938481" cy="12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DF82B-B20C-8F4F-AE03-BEDBD388A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784066"/>
            <a:ext cx="5428551" cy="3153753"/>
          </a:xfrm>
        </p:spPr>
        <p:txBody>
          <a:bodyPr>
            <a:noAutofit/>
          </a:bodyPr>
          <a:lstStyle/>
          <a:p>
            <a:r>
              <a:rPr lang="fr-FR" sz="4200" dirty="0">
                <a:solidFill>
                  <a:srgbClr val="EBEBEB"/>
                </a:solidFill>
              </a:rPr>
              <a:t>Mémorisation et compréhension facilitées par l’image 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428911-FAB2-D840-84D0-EC47875F7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5061" y="4591665"/>
            <a:ext cx="5428551" cy="1622322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b="1" dirty="0">
                <a:solidFill>
                  <a:schemeClr val="bg1"/>
                </a:solidFill>
              </a:rPr>
              <a:t>Etude de blanc sur le repérage des émotions des personnages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b="1" dirty="0">
                <a:solidFill>
                  <a:schemeClr val="bg1"/>
                </a:solidFill>
              </a:rPr>
              <a:t>Etude de PEROZ sur l’appropriation langagière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1F5BDA-0140-462B-933C-538752EEA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23335" y="396836"/>
            <a:ext cx="4992157" cy="6058999"/>
            <a:chOff x="6776508" y="396836"/>
            <a:chExt cx="4992157" cy="6058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8AE763C-C631-453B-A3A7-09499D0DB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0C2E541-1E75-440D-A59A-C2B3AB867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36158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81FF14D-53DC-4EA3-8425-26F1B0F08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47266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96B6E183-4B92-C444-B43D-DA151EFFF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64" y="1665878"/>
            <a:ext cx="3191872" cy="319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9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665F08F-2915-5B4F-92D0-FF34E3C21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641258"/>
              </p:ext>
            </p:extLst>
          </p:nvPr>
        </p:nvGraphicFramePr>
        <p:xfrm>
          <a:off x="971550" y="1039707"/>
          <a:ext cx="10035540" cy="4412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5540">
                  <a:extLst>
                    <a:ext uri="{9D8B030D-6E8A-4147-A177-3AD203B41FA5}">
                      <a16:colId xmlns:a16="http://schemas.microsoft.com/office/drawing/2014/main" val="1210048508"/>
                    </a:ext>
                  </a:extLst>
                </a:gridCol>
              </a:tblGrid>
              <a:tr h="592105">
                <a:tc>
                  <a:txBody>
                    <a:bodyPr/>
                    <a:lstStyle/>
                    <a:p>
                      <a:r>
                        <a:rPr lang="fr-FR" dirty="0"/>
                        <a:t>Recherche dans une classe de 3</a:t>
                      </a:r>
                      <a:r>
                        <a:rPr lang="fr-FR" baseline="30000" dirty="0"/>
                        <a:t>ème</a:t>
                      </a:r>
                      <a:r>
                        <a:rPr lang="fr-FR" dirty="0"/>
                        <a:t> maternelle en 2017/2018</a:t>
                      </a:r>
                    </a:p>
                  </a:txBody>
                  <a:tcPr marR="1800000"/>
                </a:tc>
                <a:extLst>
                  <a:ext uri="{0D108BD9-81ED-4DB2-BD59-A6C34878D82A}">
                    <a16:rowId xmlns:a16="http://schemas.microsoft.com/office/drawing/2014/main" val="2040967053"/>
                  </a:ext>
                </a:extLst>
              </a:tr>
              <a:tr h="592105">
                <a:tc>
                  <a:txBody>
                    <a:bodyPr/>
                    <a:lstStyle/>
                    <a:p>
                      <a:r>
                        <a:rPr lang="fr-FR" dirty="0"/>
                        <a:t>Nombre d’élèves = 34  (population hétérogène)</a:t>
                      </a:r>
                    </a:p>
                  </a:txBody>
                  <a:tcPr marR="3240000"/>
                </a:tc>
                <a:extLst>
                  <a:ext uri="{0D108BD9-81ED-4DB2-BD59-A6C34878D82A}">
                    <a16:rowId xmlns:a16="http://schemas.microsoft.com/office/drawing/2014/main" val="1210840104"/>
                  </a:ext>
                </a:extLst>
              </a:tr>
              <a:tr h="1021991">
                <a:tc>
                  <a:txBody>
                    <a:bodyPr/>
                    <a:lstStyle/>
                    <a:p>
                      <a:r>
                        <a:rPr lang="fr-FR" dirty="0"/>
                        <a:t>Prétest ( = rappel de récit + questions) et constitution de 2 groupes de niveau équivalent</a:t>
                      </a:r>
                    </a:p>
                  </a:txBody>
                  <a:tcPr marR="3240000"/>
                </a:tc>
                <a:extLst>
                  <a:ext uri="{0D108BD9-81ED-4DB2-BD59-A6C34878D82A}">
                    <a16:rowId xmlns:a16="http://schemas.microsoft.com/office/drawing/2014/main" val="3584905544"/>
                  </a:ext>
                </a:extLst>
              </a:tr>
              <a:tr h="1021991">
                <a:tc>
                  <a:txBody>
                    <a:bodyPr/>
                    <a:lstStyle/>
                    <a:p>
                      <a:r>
                        <a:rPr lang="fr-FR" dirty="0"/>
                        <a:t>Test individuel = lecture d’une histoire + rappel de récit + réponse à quelques questions</a:t>
                      </a:r>
                    </a:p>
                  </a:txBody>
                  <a:tcPr marR="3240000"/>
                </a:tc>
                <a:extLst>
                  <a:ext uri="{0D108BD9-81ED-4DB2-BD59-A6C34878D82A}">
                    <a16:rowId xmlns:a16="http://schemas.microsoft.com/office/drawing/2014/main" val="3008816218"/>
                  </a:ext>
                </a:extLst>
              </a:tr>
              <a:tr h="1184211">
                <a:tc>
                  <a:txBody>
                    <a:bodyPr/>
                    <a:lstStyle/>
                    <a:p>
                      <a:r>
                        <a:rPr lang="fr-FR" dirty="0"/>
                        <a:t>Groupe 1 = lecture de l’album (texte + image)</a:t>
                      </a:r>
                    </a:p>
                    <a:p>
                      <a:r>
                        <a:rPr lang="fr-FR" dirty="0"/>
                        <a:t>Groupe 2 = lecture du texte de l’album</a:t>
                      </a:r>
                    </a:p>
                  </a:txBody>
                  <a:tcPr marR="3240000"/>
                </a:tc>
                <a:extLst>
                  <a:ext uri="{0D108BD9-81ED-4DB2-BD59-A6C34878D82A}">
                    <a16:rowId xmlns:a16="http://schemas.microsoft.com/office/drawing/2014/main" val="437664875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79E4981-03AE-F748-B3E6-86015BF1F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402" y="2125768"/>
            <a:ext cx="278912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DF82B-B20C-8F4F-AE03-BEDBD388A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314872"/>
            <a:ext cx="8825658" cy="861420"/>
          </a:xfrm>
        </p:spPr>
        <p:txBody>
          <a:bodyPr/>
          <a:lstStyle/>
          <a:p>
            <a:r>
              <a:rPr lang="fr-FR" sz="4000" dirty="0"/>
              <a:t>Principaux indicateurs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428911-FAB2-D840-84D0-EC47875F7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2903220"/>
            <a:ext cx="8825658" cy="226314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Personnages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Buts des personnages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Emotions des personnages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Actions / péripéties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Informations reliées</a:t>
            </a:r>
          </a:p>
          <a:p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765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le d’ions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412</Words>
  <Application>Microsoft Office PowerPoint</Application>
  <PresentationFormat>Grand écran</PresentationFormat>
  <Paragraphs>100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Century Gothic</vt:lpstr>
      <vt:lpstr>Comic Sans MS</vt:lpstr>
      <vt:lpstr>Wingdings</vt:lpstr>
      <vt:lpstr>Wingdings 3</vt:lpstr>
      <vt:lpstr>Salle d’ions</vt:lpstr>
      <vt:lpstr>Les performances en rappel de récit en 3ème maternelle </vt:lpstr>
      <vt:lpstr>Présentation PowerPoint</vt:lpstr>
      <vt:lpstr>Présentation PowerPoint</vt:lpstr>
      <vt:lpstr>Intuition : mémorisation et compréhension facilitées par l’image.</vt:lpstr>
      <vt:lpstr>Présentation PowerPoint</vt:lpstr>
      <vt:lpstr>Présentation PowerPoint</vt:lpstr>
      <vt:lpstr>Mémorisation et compréhension facilitées par l’image ?</vt:lpstr>
      <vt:lpstr>Présentation PowerPoint</vt:lpstr>
      <vt:lpstr>Principaux indicateurs</vt:lpstr>
      <vt:lpstr>Résultats</vt:lpstr>
      <vt:lpstr>Présentation PowerPoint</vt:lpstr>
      <vt:lpstr>Présentation PowerPoint</vt:lpstr>
      <vt:lpstr>Présentation PowerPoint</vt:lpstr>
      <vt:lpstr>Résultats</vt:lpstr>
      <vt:lpstr>Une particularité : l’épisode du placard (album 2)</vt:lpstr>
      <vt:lpstr>Tentative d’interprétation</vt:lpstr>
      <vt:lpstr>1. Hypothèse d’une double tâche  = surcharge cognitive </vt:lpstr>
      <vt:lpstr>données texte           données image </vt:lpstr>
      <vt:lpstr>Présentation PowerPoint</vt:lpstr>
      <vt:lpstr>2. Hypothèse d’un problème de focus attentionnel </vt:lpstr>
      <vt:lpstr>Présentation PowerPoint</vt:lpstr>
      <vt:lpstr>Présentation PowerPoint</vt:lpstr>
      <vt:lpstr>3. Hypothèses :   - Pas de fait saillant dans l’épisode.  - Importance du lieu, du cadre(meilleures                      représentation et mémorisation par le dessin). 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performances en rappel de récit en 3ème maternelle</dc:title>
  <dc:creator>VANDENBERGHE Jean-Paul</dc:creator>
  <cp:lastModifiedBy>Romain MONTERO</cp:lastModifiedBy>
  <cp:revision>25</cp:revision>
  <dcterms:created xsi:type="dcterms:W3CDTF">2019-04-01T12:06:05Z</dcterms:created>
  <dcterms:modified xsi:type="dcterms:W3CDTF">2019-05-06T13:59:04Z</dcterms:modified>
</cp:coreProperties>
</file>