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1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61"/>
    <p:restoredTop sz="60517"/>
  </p:normalViewPr>
  <p:slideViewPr>
    <p:cSldViewPr snapToObjects="1">
      <p:cViewPr varScale="1">
        <p:scale>
          <a:sx n="43" d="100"/>
          <a:sy n="43" d="100"/>
        </p:scale>
        <p:origin x="2256" y="5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DBA24F-B3EE-4242-BC26-D0A46BFC5CC7}" type="datetimeFigureOut">
              <a:rPr lang="fr-FR" smtClean="0"/>
              <a:t>06/05/2019</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9386B8-9AE7-724A-80B7-AFC6BE8A8740}" type="slidenum">
              <a:rPr lang="fr-FR" smtClean="0"/>
              <a:t>‹N°›</a:t>
            </a:fld>
            <a:endParaRPr lang="fr-FR"/>
          </a:p>
        </p:txBody>
      </p:sp>
    </p:spTree>
    <p:extLst>
      <p:ext uri="{BB962C8B-B14F-4D97-AF65-F5344CB8AC3E}">
        <p14:creationId xmlns:p14="http://schemas.microsoft.com/office/powerpoint/2010/main" val="27341563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Avant d’entamer l’explication de notre réflexion, je tenais à émettre quelques réserves par rapport au travail qui va vous être proposé.</a:t>
            </a:r>
          </a:p>
          <a:p>
            <a:r>
              <a:rPr lang="fr-FR" dirty="0"/>
              <a:t>Nous n’avons pas du tout la prétention de considérer que nous avons réaliser une recherche scientifique. Il s’agit surtout pour nous d’une étude préliminaire. </a:t>
            </a:r>
          </a:p>
          <a:p>
            <a:r>
              <a:rPr lang="fr-FR" dirty="0"/>
              <a:t>Tout à fait novice en recherche, nous avons reçu le soutient du Centre d’Etude et de Recherche de Haute Ecole pour démarrer une réflexion. </a:t>
            </a:r>
          </a:p>
          <a:p>
            <a:r>
              <a:rPr lang="fr-FR" dirty="0"/>
              <a:t>C’est pour cela que je me trouve aujourd’hui devant vous, et que je présente quelque chose qui s’apparente à un objet scientifique non identifié en comparaison des présentations qui me précèdent et me suivent. En effet, les réflexions menées dans cette présentation sont construite à partir d’un questionnaire proposé à nos anciens étudiants et pour lequel nous avons obtenu une quinzaine de réponses.</a:t>
            </a:r>
          </a:p>
          <a:p>
            <a:r>
              <a:rPr lang="fr-FR" dirty="0"/>
              <a:t> Pour nous (je parle au nom de l’équipe qui soutien le projet) cette présentation vise à partager nos premières réflexions, à entendre vos remarques et commentaires et pourquoi pas à trouver d’éventuels partenaires pour élaborer ensemble un protocole de recherche rigoureux et pertinent. </a:t>
            </a:r>
          </a:p>
          <a:p>
            <a:r>
              <a:rPr lang="fr-FR" dirty="0"/>
              <a:t>L’aventure de la recherche tente une partie de l’équipe des formateurs d’éducateur spécialisés . Nous y voyions la possibilité d’affiner nos pratiques de formateurs, mais surtout nous considérons que c’est une façon intéressante de mettre de la lumière sur une profession souvent peu reconnue. Pouvoir être un objet de recherche est aussi une forme de reconnaissance. Notre volonté est avant tout de ne pas quitter ce qui fait notre force, notre ancrage sur le terrain. Nous avons donc entamer un processus de réflexion à partir d’une question émanant du terrain professionnel de nos étudiants en stage et de nos anciens et nous avons entamer une première analyse de notre questionnement en nous basant sur ce qu’en dise les professionnels. </a:t>
            </a:r>
          </a:p>
          <a:p>
            <a:r>
              <a:rPr lang="fr-FR" dirty="0"/>
              <a:t>J’espère donc que , malgré notre immaturité scientifique vous trouverez dans cette présentation des éléments intéressants de réflexion. </a:t>
            </a:r>
          </a:p>
          <a:p>
            <a:endParaRPr lang="fr-FR" dirty="0"/>
          </a:p>
        </p:txBody>
      </p:sp>
      <p:sp>
        <p:nvSpPr>
          <p:cNvPr id="4" name="Espace réservé du numéro de diapositive 3"/>
          <p:cNvSpPr>
            <a:spLocks noGrp="1"/>
          </p:cNvSpPr>
          <p:nvPr>
            <p:ph type="sldNum" sz="quarter" idx="5"/>
          </p:nvPr>
        </p:nvSpPr>
        <p:spPr/>
        <p:txBody>
          <a:bodyPr/>
          <a:lstStyle/>
          <a:p>
            <a:fld id="{5C9386B8-9AE7-724A-80B7-AFC6BE8A8740}" type="slidenum">
              <a:rPr lang="fr-FR" smtClean="0"/>
              <a:t>2</a:t>
            </a:fld>
            <a:endParaRPr lang="fr-FR"/>
          </a:p>
        </p:txBody>
      </p:sp>
    </p:spTree>
    <p:extLst>
      <p:ext uri="{BB962C8B-B14F-4D97-AF65-F5344CB8AC3E}">
        <p14:creationId xmlns:p14="http://schemas.microsoft.com/office/powerpoint/2010/main" val="18347239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Avant d’en arriver au cœur de notre questionnement, nous avons également juger intéressant de revenir brièvement sur le métier qui est au centre de nos questionnements : le métier d’éducateur spécialisé en accompagnement psycho-éducatif.</a:t>
            </a:r>
          </a:p>
          <a:p>
            <a:r>
              <a:rPr lang="fr-BE" sz="1200" kern="1200" dirty="0">
                <a:solidFill>
                  <a:schemeClr val="tx1"/>
                </a:solidFill>
                <a:effectLst/>
                <a:latin typeface="+mn-lt"/>
                <a:ea typeface="+mn-ea"/>
                <a:cs typeface="+mn-cs"/>
              </a:rPr>
              <a:t>Dans les catégories pédagogiques des Hautes Écoles de la Fédération Wallonie Bruxelles (FWB), on forme généralement des enseignants, mais on y forme aussi des Ces professionnels sont formés en FWB dans les catégories pédagogiques des Hautes Ecoles. Notre pôle compte trois HE qui forment des Éducateurs spécialisés en accompagnement psycho-éducatif. Et les étudiants y sont nombreux (3984  en 2013-2014)</a:t>
            </a:r>
          </a:p>
          <a:p>
            <a:r>
              <a:rPr lang="fr-BE" sz="1200" kern="1200" dirty="0">
                <a:solidFill>
                  <a:schemeClr val="tx1"/>
                </a:solidFill>
                <a:effectLst/>
                <a:latin typeface="+mn-lt"/>
                <a:ea typeface="+mn-ea"/>
                <a:cs typeface="+mn-cs"/>
              </a:rPr>
              <a:t>Métier hybride, à la croisée des chemins entre le secteur pédagogique et le secteur social, les éducateurs spécialisés souffrent souvent d’un manque de reconnaissance sociale et légale. Pourtant, aujourd’hui, on retrouve des Éducateurs spécialisés partout : dans les écoles, dans la rue, auprès des personnes porteuses de handicaps physiques et mentaux, en psychiatrie, auprès des personnes âgées, des jeunes en difficultés, des personnes en errances socioprofessionnelles…</a:t>
            </a:r>
          </a:p>
          <a:p>
            <a:endParaRPr lang="fr-BE" sz="1200" kern="1200" dirty="0">
              <a:solidFill>
                <a:schemeClr val="tx1"/>
              </a:solidFill>
              <a:effectLst/>
              <a:latin typeface="+mn-lt"/>
              <a:ea typeface="+mn-ea"/>
              <a:cs typeface="+mn-cs"/>
            </a:endParaRPr>
          </a:p>
          <a:p>
            <a:r>
              <a:rPr lang="fr-BE" sz="1200" kern="1200" dirty="0">
                <a:solidFill>
                  <a:schemeClr val="tx1"/>
                </a:solidFill>
                <a:effectLst/>
                <a:latin typeface="+mn-lt"/>
                <a:ea typeface="+mn-ea"/>
                <a:cs typeface="+mn-cs"/>
              </a:rPr>
              <a:t>Travailleurs de l’ombre, tisseurs de liens, l’espace professionnel des éducateurs spécialisés est donc divers (diversité de lieux, des groupes et des personnes, des situations, des méthodes de travail, des conditions matérielles, des conditions de travail), mais toujours intrinsèquement lié aux enjeux sociétaux. Ce lien avec les transitions sociales en fait également un métier en constante et rapide mutation.</a:t>
            </a:r>
          </a:p>
          <a:p>
            <a:r>
              <a:rPr lang="fr-BE" sz="1200" kern="1200" dirty="0">
                <a:solidFill>
                  <a:schemeClr val="tx1"/>
                </a:solidFill>
                <a:effectLst/>
                <a:latin typeface="+mn-lt"/>
                <a:ea typeface="+mn-ea"/>
                <a:cs typeface="+mn-cs"/>
              </a:rPr>
              <a:t>L’Éducateur spécialisé est un pédagogue du quotidien.  Il chemine au côté de son bénéficiaire, côte à côte. Il partage les petits moments, sans imposer, sans forcer. Il tend à son bénéficiaire des propositions d’agir autrement. Ainsi, dans le temps et la relation chacun chemine, comme le pédagogue antique qui accompagnait l’enfant vers l’école. </a:t>
            </a:r>
          </a:p>
          <a:p>
            <a:r>
              <a:rPr lang="fr-BE" sz="1200" kern="1200" dirty="0">
                <a:solidFill>
                  <a:schemeClr val="tx1"/>
                </a:solidFill>
                <a:effectLst/>
                <a:latin typeface="+mn-lt"/>
                <a:ea typeface="+mn-ea"/>
                <a:cs typeface="+mn-cs"/>
              </a:rPr>
              <a:t>Dans le travail psycho-éducatif de l’éducateur se mêlent un art du partage de la relation et de l’action éducative, le tout ancré dans le quotidien (le plus souvent considéré comme banal et insignifiant). À travers le tissage d’une relation forte à l’autre, l’éducateur va également tenter de provoquer des modifications d’interactions entre la personne et son environnement afin de développer les capacités adaptatives de celles-ci à leurs espaces sociaux. En ce sens, l’éducateur cherche à susciter la maturation des personnes qu’il prend en charge, ou à (</a:t>
            </a:r>
            <a:r>
              <a:rPr lang="fr-BE" sz="1200" kern="1200" dirty="0" err="1">
                <a:solidFill>
                  <a:schemeClr val="tx1"/>
                </a:solidFill>
                <a:effectLst/>
                <a:latin typeface="+mn-lt"/>
                <a:ea typeface="+mn-ea"/>
                <a:cs typeface="+mn-cs"/>
              </a:rPr>
              <a:t>re</a:t>
            </a:r>
            <a:r>
              <a:rPr lang="fr-BE" sz="1200" kern="1200" dirty="0">
                <a:solidFill>
                  <a:schemeClr val="tx1"/>
                </a:solidFill>
                <a:effectLst/>
                <a:latin typeface="+mn-lt"/>
                <a:ea typeface="+mn-ea"/>
                <a:cs typeface="+mn-cs"/>
              </a:rPr>
              <a:t>)donner du sens à une possible insertion sociale.</a:t>
            </a:r>
          </a:p>
          <a:p>
            <a:r>
              <a:rPr lang="fr-BE" sz="1200" kern="1200" dirty="0">
                <a:solidFill>
                  <a:schemeClr val="tx1"/>
                </a:solidFill>
                <a:effectLst/>
                <a:latin typeface="+mn-lt"/>
                <a:ea typeface="+mn-ea"/>
                <a:cs typeface="+mn-cs"/>
              </a:rPr>
              <a:t>C’est donc dans ce travail de réactivation du sens et d’accompagnement du quotidien que se nichent les actes éducatifs de l’éducateur spécialisé.</a:t>
            </a:r>
          </a:p>
          <a:p>
            <a:r>
              <a:rPr lang="fr-BE" sz="1200" kern="1200" dirty="0">
                <a:solidFill>
                  <a:schemeClr val="tx1"/>
                </a:solidFill>
                <a:effectLst/>
                <a:latin typeface="+mn-lt"/>
                <a:ea typeface="+mn-ea"/>
                <a:cs typeface="+mn-cs"/>
              </a:rPr>
              <a:t>Ainsi, ancré largement dans des valeurs humanistes, le métier d’éducateur oscille entre « care » et « psychopédagogie »  </a:t>
            </a:r>
          </a:p>
          <a:p>
            <a:endParaRPr lang="fr-BE" sz="1200" kern="1200" dirty="0">
              <a:solidFill>
                <a:schemeClr val="tx1"/>
              </a:solidFill>
              <a:effectLst/>
              <a:latin typeface="+mn-lt"/>
              <a:ea typeface="+mn-ea"/>
              <a:cs typeface="+mn-cs"/>
            </a:endParaRPr>
          </a:p>
          <a:p>
            <a:r>
              <a:rPr lang="fr-BE" sz="1200" kern="1200" dirty="0">
                <a:solidFill>
                  <a:schemeClr val="tx1"/>
                </a:solidFill>
                <a:effectLst/>
                <a:latin typeface="+mn-lt"/>
                <a:ea typeface="+mn-ea"/>
                <a:cs typeface="+mn-cs"/>
              </a:rPr>
              <a:t> </a:t>
            </a:r>
            <a:endParaRPr lang="fr-FR" dirty="0"/>
          </a:p>
          <a:p>
            <a:endParaRPr lang="fr-FR" dirty="0"/>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5C9386B8-9AE7-724A-80B7-AFC6BE8A8740}" type="slidenum">
              <a:rPr lang="fr-FR" smtClean="0"/>
              <a:t>3</a:t>
            </a:fld>
            <a:endParaRPr lang="fr-FR"/>
          </a:p>
        </p:txBody>
      </p:sp>
    </p:spTree>
    <p:extLst>
      <p:ext uri="{BB962C8B-B14F-4D97-AF65-F5344CB8AC3E}">
        <p14:creationId xmlns:p14="http://schemas.microsoft.com/office/powerpoint/2010/main" val="20384421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200" kern="1200" dirty="0">
                <a:solidFill>
                  <a:schemeClr val="tx1"/>
                </a:solidFill>
                <a:effectLst/>
                <a:latin typeface="+mn-lt"/>
                <a:ea typeface="+mn-ea"/>
                <a:cs typeface="+mn-cs"/>
              </a:rPr>
              <a:t>Dans le suivi des stagiaires ainsi que dans les nombreux contacts avec nos anciens étudiants, certains sujets d’interrogation émergent plus que d’autres. Parmi ceux-ci revient très régulièrement la question des soins que les éducateurs prodiguent dans leur quotidien professionnel. Il nous a  semblé pertinent d’essayer de comprendre comment les éducateurs spécialisés pratiquent ces actes de soins et comment ils leur donnent du sens. Nous désirons même aller au-delà de ces premiers constats pour essayer de percevoir si les éducateurs spécialisés développent des spécificités dans leurs actes de soins. Nous pensons en effet que l’acte de soin posé par un éducateur spécialisé, bien loin d’être remplaçant de celui d’un soignant, prend simplement une signification différente et complémentaire.</a:t>
            </a:r>
          </a:p>
          <a:p>
            <a:endParaRPr lang="fr-BE" sz="1200" kern="1200" dirty="0">
              <a:solidFill>
                <a:schemeClr val="tx1"/>
              </a:solidFill>
              <a:effectLst/>
              <a:latin typeface="+mn-lt"/>
              <a:ea typeface="+mn-ea"/>
              <a:cs typeface="+mn-cs"/>
            </a:endParaRPr>
          </a:p>
          <a:p>
            <a:r>
              <a:rPr lang="fr-BE" sz="1200" kern="1200" dirty="0">
                <a:solidFill>
                  <a:schemeClr val="tx1"/>
                </a:solidFill>
                <a:effectLst/>
                <a:latin typeface="+mn-lt"/>
                <a:ea typeface="+mn-ea"/>
                <a:cs typeface="+mn-cs"/>
              </a:rPr>
              <a:t>Les éducateurs spécialisés promulguent en effet, toute une série d’actes de soin, que l’on penserait, au moins dans un premier temps dédiée au personnel paramédical. Certains, essayant d’y glisser quelque chose de « différent » de ce qui est amené par leurs collègues paramédicaux.</a:t>
            </a:r>
          </a:p>
          <a:p>
            <a:endParaRPr lang="fr-BE" sz="1200" kern="1200" dirty="0">
              <a:solidFill>
                <a:schemeClr val="tx1"/>
              </a:solidFill>
              <a:effectLst/>
              <a:latin typeface="+mn-lt"/>
              <a:ea typeface="+mn-ea"/>
              <a:cs typeface="+mn-cs"/>
            </a:endParaRPr>
          </a:p>
          <a:p>
            <a:r>
              <a:rPr lang="fr-BE" sz="1200" kern="1200" dirty="0">
                <a:solidFill>
                  <a:schemeClr val="tx1"/>
                </a:solidFill>
                <a:effectLst/>
                <a:latin typeface="+mn-lt"/>
                <a:ea typeface="+mn-ea"/>
                <a:cs typeface="+mn-cs"/>
              </a:rPr>
              <a:t>Pour une majorité des éducateurs « soigner » fait partie de leur quotidien. Ainsi, les personnes qui répondent au questionnaire estiment toutes pratiquer des soins et pour certaines, ces actes de soins représentent plus de 50 % de leur temps de travail.</a:t>
            </a:r>
          </a:p>
          <a:p>
            <a:r>
              <a:rPr lang="fr-BE" sz="1200" kern="1200" dirty="0">
                <a:solidFill>
                  <a:schemeClr val="tx1"/>
                </a:solidFill>
                <a:effectLst/>
                <a:latin typeface="+mn-lt"/>
                <a:ea typeface="+mn-ea"/>
                <a:cs typeface="+mn-cs"/>
              </a:rPr>
              <a:t>Ces actes sont variés (mise sur les toilettes, nourrissage, change de lange, etc.) et légalement encadrés, en vertu de la loi la délégation des prestations techniques infirmières à des non professionnels issus de l’environnement du patient.</a:t>
            </a:r>
          </a:p>
          <a:p>
            <a:endParaRPr lang="fr-B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BE" sz="1200" kern="1200" dirty="0">
                <a:solidFill>
                  <a:schemeClr val="tx1"/>
                </a:solidFill>
                <a:effectLst/>
                <a:latin typeface="+mn-lt"/>
                <a:ea typeface="+mn-ea"/>
                <a:cs typeface="+mn-cs"/>
              </a:rPr>
              <a:t>Nous faisons donc l’hypothèse que ces actes de soins pourraient, comme la plupart des actes quotidiens de l’éducateur être porteurs de sens éducatifs dépassant la notion de « cure » et même celle de « care ». Nous pensons que « soigner » pourrait être perçu par les éducateurs spécialisés comme un outil de reconstruction et d’accompagnement pour leurs bénéficiaires. Ainsi, nous voudrions pouvoir comprendre davantage comment le soin est compris, vécu et utilisé par les éducateurs spécialisés afin de percevoir plus clairement s’ils l’investissent comme un espace éducatif à part entière : « l’</a:t>
            </a:r>
            <a:r>
              <a:rPr lang="fr-BE" sz="1200" kern="1200" dirty="0" err="1">
                <a:solidFill>
                  <a:schemeClr val="tx1"/>
                </a:solidFill>
                <a:effectLst/>
                <a:latin typeface="+mn-lt"/>
                <a:ea typeface="+mn-ea"/>
                <a:cs typeface="+mn-cs"/>
              </a:rPr>
              <a:t>édu</a:t>
            </a:r>
            <a:r>
              <a:rPr lang="fr-BE" sz="1200" kern="1200" dirty="0">
                <a:solidFill>
                  <a:schemeClr val="tx1"/>
                </a:solidFill>
                <a:effectLst/>
                <a:latin typeface="+mn-lt"/>
                <a:ea typeface="+mn-ea"/>
                <a:cs typeface="+mn-cs"/>
              </a:rPr>
              <a:t>-care ».</a:t>
            </a:r>
          </a:p>
          <a:p>
            <a:endParaRPr lang="fr-B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BE" sz="1200" kern="1200" dirty="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5"/>
          </p:nvPr>
        </p:nvSpPr>
        <p:spPr/>
        <p:txBody>
          <a:bodyPr/>
          <a:lstStyle/>
          <a:p>
            <a:fld id="{5C9386B8-9AE7-724A-80B7-AFC6BE8A8740}" type="slidenum">
              <a:rPr lang="fr-FR" smtClean="0"/>
              <a:t>4</a:t>
            </a:fld>
            <a:endParaRPr lang="fr-FR"/>
          </a:p>
        </p:txBody>
      </p:sp>
    </p:spTree>
    <p:extLst>
      <p:ext uri="{BB962C8B-B14F-4D97-AF65-F5344CB8AC3E}">
        <p14:creationId xmlns:p14="http://schemas.microsoft.com/office/powerpoint/2010/main" val="37851532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sz="1200" kern="1200" dirty="0">
                <a:solidFill>
                  <a:schemeClr val="tx1"/>
                </a:solidFill>
                <a:effectLst/>
                <a:latin typeface="+mn-lt"/>
                <a:ea typeface="+mn-ea"/>
                <a:cs typeface="+mn-cs"/>
              </a:rPr>
              <a:t>Dans la littérature médicale, il est courant de distinguer au cœur des soins de santé, les notions de care et de cure. </a:t>
            </a:r>
            <a:br>
              <a:rPr lang="fr-BE" sz="1200" kern="1200" dirty="0">
                <a:solidFill>
                  <a:schemeClr val="tx1"/>
                </a:solidFill>
                <a:effectLst/>
                <a:latin typeface="+mn-lt"/>
                <a:ea typeface="+mn-ea"/>
                <a:cs typeface="+mn-cs"/>
              </a:rPr>
            </a:br>
            <a:r>
              <a:rPr lang="fr-BE" sz="1200" kern="1200" dirty="0">
                <a:solidFill>
                  <a:schemeClr val="tx1"/>
                </a:solidFill>
                <a:effectLst/>
                <a:latin typeface="+mn-lt"/>
                <a:ea typeface="+mn-ea"/>
                <a:cs typeface="+mn-cs"/>
              </a:rPr>
              <a:t>Le terme « cure » renvoie généralement à tous les aspects biomédicaux et techniques d’une prise en charge lors d’un soin</a:t>
            </a:r>
            <a:br>
              <a:rPr lang="fr-BE" sz="1200" kern="1200" dirty="0">
                <a:solidFill>
                  <a:schemeClr val="tx1"/>
                </a:solidFill>
                <a:effectLst/>
                <a:latin typeface="+mn-lt"/>
                <a:ea typeface="+mn-ea"/>
                <a:cs typeface="+mn-cs"/>
              </a:rPr>
            </a:br>
            <a:endParaRPr lang="fr-BE" sz="1200" kern="1200" dirty="0">
              <a:solidFill>
                <a:schemeClr val="tx1"/>
              </a:solidFill>
              <a:effectLst/>
              <a:latin typeface="+mn-lt"/>
              <a:ea typeface="+mn-ea"/>
              <a:cs typeface="+mn-cs"/>
            </a:endParaRPr>
          </a:p>
          <a:p>
            <a:r>
              <a:rPr lang="fr-BE" sz="1200" kern="1200" dirty="0">
                <a:solidFill>
                  <a:schemeClr val="tx1"/>
                </a:solidFill>
                <a:effectLst/>
                <a:latin typeface="+mn-lt"/>
                <a:ea typeface="+mn-ea"/>
                <a:cs typeface="+mn-cs"/>
              </a:rPr>
              <a:t>La notion de cure est celle dans laquelle les éducateurs spécialisés qui ont répondu au questionnaire se sentent le moins compétents et le moins légitimes. Cette difficulté est expliquée notamment par le fait qu’un certain nombre d’entre eux s’estiment bien moins formés que leurs collègues issus des formations paramédicales. En effet, si la grille minimale des programmes de formation des Éducateurs spécialisés en accompagnement psycho-éducatif de la FWB contient bien un volet « éducation à la santé », il n’est nulle part imposer d’y aborder les dimensions techniques des soins. </a:t>
            </a:r>
          </a:p>
          <a:p>
            <a:r>
              <a:rPr lang="fr-BE" sz="1200" kern="1200" dirty="0">
                <a:solidFill>
                  <a:schemeClr val="tx1"/>
                </a:solidFill>
                <a:effectLst/>
                <a:latin typeface="+mn-lt"/>
                <a:ea typeface="+mn-ea"/>
                <a:cs typeface="+mn-cs"/>
              </a:rPr>
              <a:t>Cependant, cette formation aux actes techniques du soin s’acquiert durant la formation durant les stages, ou, très vite durant les premiers mois de l’entrée dans vie professionnelle. Différents types d’accompagnements, permettant de développer les compétences techniques du soin, sont évoqués par les répondants du questionnaire : </a:t>
            </a:r>
            <a:br>
              <a:rPr lang="fr-BE" sz="1200" kern="1200" dirty="0">
                <a:solidFill>
                  <a:schemeClr val="tx1"/>
                </a:solidFill>
                <a:effectLst/>
                <a:latin typeface="+mn-lt"/>
                <a:ea typeface="+mn-ea"/>
                <a:cs typeface="+mn-cs"/>
              </a:rPr>
            </a:br>
            <a:r>
              <a:rPr lang="fr-BE" sz="1200" kern="1200" dirty="0">
                <a:solidFill>
                  <a:schemeClr val="tx1"/>
                </a:solidFill>
                <a:effectLst/>
                <a:latin typeface="+mn-lt"/>
                <a:ea typeface="+mn-ea"/>
                <a:cs typeface="+mn-cs"/>
              </a:rPr>
              <a:t>– formation continuée</a:t>
            </a:r>
            <a:br>
              <a:rPr lang="fr-BE" sz="1200" kern="1200" dirty="0">
                <a:solidFill>
                  <a:schemeClr val="tx1"/>
                </a:solidFill>
                <a:effectLst/>
                <a:latin typeface="+mn-lt"/>
                <a:ea typeface="+mn-ea"/>
                <a:cs typeface="+mn-cs"/>
              </a:rPr>
            </a:br>
            <a:r>
              <a:rPr lang="fr-BE" sz="1200" kern="1200" dirty="0">
                <a:solidFill>
                  <a:schemeClr val="tx1"/>
                </a:solidFill>
                <a:effectLst/>
                <a:latin typeface="+mn-lt"/>
                <a:ea typeface="+mn-ea"/>
                <a:cs typeface="+mn-cs"/>
              </a:rPr>
              <a:t>– formation à l’interne, organisée et supervisée par le personnel paramédical</a:t>
            </a:r>
            <a:br>
              <a:rPr lang="fr-BE" sz="1200" kern="1200" dirty="0">
                <a:solidFill>
                  <a:schemeClr val="tx1"/>
                </a:solidFill>
                <a:effectLst/>
                <a:latin typeface="+mn-lt"/>
                <a:ea typeface="+mn-ea"/>
                <a:cs typeface="+mn-cs"/>
              </a:rPr>
            </a:br>
            <a:r>
              <a:rPr lang="fr-BE" sz="1200" kern="1200" dirty="0">
                <a:solidFill>
                  <a:schemeClr val="tx1"/>
                </a:solidFill>
                <a:effectLst/>
                <a:latin typeface="+mn-lt"/>
                <a:ea typeface="+mn-ea"/>
                <a:cs typeface="+mn-cs"/>
              </a:rPr>
              <a:t>– compagnonnage par des éducateurs expérimentés et/ou du personnel paramédical</a:t>
            </a:r>
            <a:br>
              <a:rPr lang="fr-BE" sz="1200" kern="1200" dirty="0">
                <a:solidFill>
                  <a:schemeClr val="tx1"/>
                </a:solidFill>
                <a:effectLst/>
                <a:latin typeface="+mn-lt"/>
                <a:ea typeface="+mn-ea"/>
                <a:cs typeface="+mn-cs"/>
              </a:rPr>
            </a:br>
            <a:r>
              <a:rPr lang="fr-BE" sz="1200" kern="1200" dirty="0">
                <a:solidFill>
                  <a:schemeClr val="tx1"/>
                </a:solidFill>
                <a:effectLst/>
                <a:latin typeface="+mn-lt"/>
                <a:ea typeface="+mn-ea"/>
                <a:cs typeface="+mn-cs"/>
              </a:rPr>
              <a:t>–…</a:t>
            </a:r>
            <a:br>
              <a:rPr lang="fr-BE" sz="1200" kern="1200" dirty="0">
                <a:solidFill>
                  <a:schemeClr val="tx1"/>
                </a:solidFill>
                <a:effectLst/>
                <a:latin typeface="+mn-lt"/>
                <a:ea typeface="+mn-ea"/>
                <a:cs typeface="+mn-cs"/>
              </a:rPr>
            </a:br>
            <a:br>
              <a:rPr lang="fr-BE" sz="1200" kern="1200" dirty="0">
                <a:solidFill>
                  <a:schemeClr val="tx1"/>
                </a:solidFill>
                <a:effectLst/>
                <a:latin typeface="+mn-lt"/>
                <a:ea typeface="+mn-ea"/>
                <a:cs typeface="+mn-cs"/>
              </a:rPr>
            </a:br>
            <a:r>
              <a:rPr lang="fr-BE" sz="1200" kern="1200" dirty="0">
                <a:solidFill>
                  <a:schemeClr val="tx1"/>
                </a:solidFill>
                <a:effectLst/>
                <a:latin typeface="+mn-lt"/>
                <a:ea typeface="+mn-ea"/>
                <a:cs typeface="+mn-cs"/>
              </a:rPr>
              <a:t>La dimension « Cure » du soin est donc acquise essentiellement par la pratique professionnelle et est considérée par les éducateurs spécialisés comme étant, finalement, suffisante pour leur pratique quotidienne. </a:t>
            </a:r>
          </a:p>
          <a:p>
            <a:br>
              <a:rPr lang="fr-BE" sz="1200" kern="1200" dirty="0">
                <a:solidFill>
                  <a:schemeClr val="tx1"/>
                </a:solidFill>
                <a:effectLst/>
                <a:latin typeface="+mn-lt"/>
                <a:ea typeface="+mn-ea"/>
                <a:cs typeface="+mn-cs"/>
              </a:rPr>
            </a:br>
            <a:r>
              <a:rPr lang="fr-BE" sz="1200" kern="1200" dirty="0">
                <a:solidFill>
                  <a:schemeClr val="tx1"/>
                </a:solidFill>
                <a:effectLst/>
                <a:latin typeface="+mn-lt"/>
                <a:ea typeface="+mn-ea"/>
                <a:cs typeface="+mn-cs"/>
              </a:rPr>
              <a:t>Il est intéressant de noter que dès qu’ils ont pu être formés, les éducateurs répondant au questionnaire se sentent légitimes et compétents dans les actes techniques de bases. </a:t>
            </a:r>
          </a:p>
          <a:p>
            <a:r>
              <a:rPr lang="fr-BE" sz="1200" kern="1200" dirty="0">
                <a:solidFill>
                  <a:schemeClr val="tx1"/>
                </a:solidFill>
                <a:effectLst/>
                <a:latin typeface="+mn-lt"/>
                <a:ea typeface="+mn-ea"/>
                <a:cs typeface="+mn-cs"/>
              </a:rPr>
              <a:t>Cette légitimité, construite sur un sentiment de sécurité par rapport à la qualité technique des gestes posés, leur permet de développer d’autres dimensions aux actes de soins.</a:t>
            </a:r>
          </a:p>
          <a:p>
            <a:r>
              <a:rPr lang="fr-BE" sz="1200" kern="1200" dirty="0">
                <a:solidFill>
                  <a:schemeClr val="tx1"/>
                </a:solidFill>
                <a:effectLst/>
                <a:latin typeface="+mn-lt"/>
                <a:ea typeface="+mn-ea"/>
                <a:cs typeface="+mn-cs"/>
              </a:rPr>
              <a:t>Parmi les répondants au questionnaire, ils sont plus de 80 % à considérer qu’ils apportent quelque chose de différent s’ils comparent les soins qu’ils proposent à leurs bénéficiaires aux soins proposés par le personnel paramédical.</a:t>
            </a:r>
          </a:p>
          <a:p>
            <a:endParaRPr lang="fr-FR" dirty="0"/>
          </a:p>
        </p:txBody>
      </p:sp>
      <p:sp>
        <p:nvSpPr>
          <p:cNvPr id="4" name="Espace réservé du numéro de diapositive 3"/>
          <p:cNvSpPr>
            <a:spLocks noGrp="1"/>
          </p:cNvSpPr>
          <p:nvPr>
            <p:ph type="sldNum" sz="quarter" idx="5"/>
          </p:nvPr>
        </p:nvSpPr>
        <p:spPr/>
        <p:txBody>
          <a:bodyPr/>
          <a:lstStyle/>
          <a:p>
            <a:fld id="{5C9386B8-9AE7-724A-80B7-AFC6BE8A8740}" type="slidenum">
              <a:rPr lang="fr-FR" smtClean="0"/>
              <a:t>5</a:t>
            </a:fld>
            <a:endParaRPr lang="fr-FR"/>
          </a:p>
        </p:txBody>
      </p:sp>
    </p:spTree>
    <p:extLst>
      <p:ext uri="{BB962C8B-B14F-4D97-AF65-F5344CB8AC3E}">
        <p14:creationId xmlns:p14="http://schemas.microsoft.com/office/powerpoint/2010/main" val="12844764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a:solidFill>
                  <a:schemeClr val="tx1"/>
                </a:solidFill>
                <a:effectLst/>
                <a:latin typeface="+mn-lt"/>
                <a:ea typeface="+mn-ea"/>
                <a:cs typeface="+mn-cs"/>
              </a:rPr>
              <a:t>À partir des réponses proposées, ce « quelque chose de différent » pourrait s’approcher de la notion de « care ». </a:t>
            </a:r>
            <a:endParaRPr lang="fr-BE"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 </a:t>
            </a:r>
            <a:endParaRPr lang="fr-BE"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Concept définit de façon multiple le « care » renvoie à la dimension relationnelle du soin. Ainsi, le soin peut sortir de l’espace technique et curatif pour développer un lien, une relation avec l’autre, diminuant la dimension purement inégalitaire des soins médicaux pour tendre vers une écologie humaine dans la laquelle soigné et soignant sont tous interdépendants. Cette dimension « relationnelle » visant la </a:t>
            </a:r>
            <a:r>
              <a:rPr lang="fr-FR" sz="1200" kern="1200" dirty="0" err="1">
                <a:solidFill>
                  <a:schemeClr val="tx1"/>
                </a:solidFill>
                <a:effectLst/>
                <a:latin typeface="+mn-lt"/>
                <a:ea typeface="+mn-ea"/>
                <a:cs typeface="+mn-cs"/>
              </a:rPr>
              <a:t>réhumanisation</a:t>
            </a:r>
            <a:r>
              <a:rPr lang="fr-FR" sz="1200" kern="1200" dirty="0">
                <a:solidFill>
                  <a:schemeClr val="tx1"/>
                </a:solidFill>
                <a:effectLst/>
                <a:latin typeface="+mn-lt"/>
                <a:ea typeface="+mn-ea"/>
                <a:cs typeface="+mn-cs"/>
              </a:rPr>
              <a:t> semble être le cœur de la notion de Care</a:t>
            </a:r>
            <a:r>
              <a:rPr lang="fr-BE"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 </a:t>
            </a:r>
            <a:endParaRPr lang="fr-BE"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Dans ce cadre conceptuel, les éducateurs se ressentent plus légitimes. C’est, en effet, dans la relation qu’ils cherchent à mobiliser les ressources de la personne et qu’ils ancrent leurs interventions éducatives. </a:t>
            </a:r>
            <a:r>
              <a:rPr lang="fr-BE" sz="1200" kern="1200" dirty="0">
                <a:solidFill>
                  <a:schemeClr val="tx1"/>
                </a:solidFill>
                <a:effectLst/>
                <a:latin typeface="+mn-lt"/>
                <a:ea typeface="+mn-ea"/>
                <a:cs typeface="+mn-cs"/>
              </a:rPr>
              <a:t>Les éducateurs créent bien souvent une relation privilégiée préalablement au soin, le rendant unique, et par la même probablement différent d’un soin « purement » technique. </a:t>
            </a:r>
          </a:p>
          <a:p>
            <a:r>
              <a:rPr lang="fr-FR" sz="1200" kern="1200" dirty="0">
                <a:solidFill>
                  <a:schemeClr val="tx1"/>
                </a:solidFill>
                <a:effectLst/>
                <a:latin typeface="+mn-lt"/>
                <a:ea typeface="+mn-ea"/>
                <a:cs typeface="+mn-cs"/>
              </a:rPr>
              <a:t>Formés à développer des attitudes d’écoute, d’affiliation et d’empathie les éducateurs semblent trouver naturellement leur place dans ces espaces relationnels. </a:t>
            </a:r>
            <a:endParaRPr lang="fr-BE" sz="1200" kern="1200" dirty="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5"/>
          </p:nvPr>
        </p:nvSpPr>
        <p:spPr/>
        <p:txBody>
          <a:bodyPr/>
          <a:lstStyle/>
          <a:p>
            <a:fld id="{5C9386B8-9AE7-724A-80B7-AFC6BE8A8740}" type="slidenum">
              <a:rPr lang="fr-FR" smtClean="0"/>
              <a:t>6</a:t>
            </a:fld>
            <a:endParaRPr lang="fr-FR"/>
          </a:p>
        </p:txBody>
      </p:sp>
    </p:spTree>
    <p:extLst>
      <p:ext uri="{BB962C8B-B14F-4D97-AF65-F5344CB8AC3E}">
        <p14:creationId xmlns:p14="http://schemas.microsoft.com/office/powerpoint/2010/main" val="23046290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sz="1200" kern="1200" dirty="0">
                <a:solidFill>
                  <a:schemeClr val="tx1"/>
                </a:solidFill>
                <a:effectLst/>
                <a:latin typeface="+mn-lt"/>
                <a:ea typeface="+mn-ea"/>
                <a:cs typeface="+mn-cs"/>
              </a:rPr>
              <a:t>Dès lors, les éducateurs développeraient-ils d’autres spécificités plus inhérentes à leur formation hybride entre le pédagogique et le social ? </a:t>
            </a:r>
          </a:p>
          <a:p>
            <a:r>
              <a:rPr lang="fr-BE" sz="1200" kern="1200" dirty="0">
                <a:solidFill>
                  <a:schemeClr val="tx1"/>
                </a:solidFill>
                <a:effectLst/>
                <a:latin typeface="+mn-lt"/>
                <a:ea typeface="+mn-ea"/>
                <a:cs typeface="+mn-cs"/>
              </a:rPr>
              <a:t> </a:t>
            </a:r>
          </a:p>
          <a:p>
            <a:r>
              <a:rPr lang="fr-BE" sz="1200" kern="1200" dirty="0">
                <a:solidFill>
                  <a:schemeClr val="tx1"/>
                </a:solidFill>
                <a:effectLst/>
                <a:latin typeface="+mn-lt"/>
                <a:ea typeface="+mn-ea"/>
                <a:cs typeface="+mn-cs"/>
              </a:rPr>
              <a:t>Certaines réponses au questionnaire laissent entrevoir que le soin pourrait également avoir un enjeu éducatif </a:t>
            </a:r>
          </a:p>
          <a:p>
            <a:r>
              <a:rPr lang="fr-BE" sz="1200" kern="1200" dirty="0">
                <a:solidFill>
                  <a:schemeClr val="tx1"/>
                </a:solidFill>
                <a:effectLst/>
                <a:latin typeface="+mn-lt"/>
                <a:ea typeface="+mn-ea"/>
                <a:cs typeface="+mn-cs"/>
              </a:rPr>
              <a:t> </a:t>
            </a:r>
          </a:p>
          <a:p>
            <a:r>
              <a:rPr lang="fr-BE" sz="1200" kern="1200" dirty="0">
                <a:solidFill>
                  <a:schemeClr val="tx1"/>
                </a:solidFill>
                <a:effectLst/>
                <a:latin typeface="+mn-lt"/>
                <a:ea typeface="+mn-ea"/>
                <a:cs typeface="+mn-cs"/>
              </a:rPr>
              <a:t> Ainsi, pour certains éducateurs, le soin pourrait aussi vecteur d’émancipation, de développement de l’autonomie et support d’apprentissages (guidés notamment par des objectifs). </a:t>
            </a:r>
          </a:p>
          <a:p>
            <a:r>
              <a:rPr lang="fr-BE" sz="1200" kern="1200" dirty="0">
                <a:solidFill>
                  <a:schemeClr val="tx1"/>
                </a:solidFill>
                <a:effectLst/>
                <a:latin typeface="+mn-lt"/>
                <a:ea typeface="+mn-ea"/>
                <a:cs typeface="+mn-cs"/>
              </a:rPr>
              <a:t>Comme il l’a déjà été précisé au début de cette intervention</a:t>
            </a:r>
            <a:r>
              <a:rPr lang="fr-FR" sz="1200" kern="1200" dirty="0">
                <a:solidFill>
                  <a:schemeClr val="tx1"/>
                </a:solidFill>
                <a:effectLst/>
                <a:latin typeface="+mn-lt"/>
                <a:ea typeface="+mn-ea"/>
                <a:cs typeface="+mn-cs"/>
              </a:rPr>
              <a:t> la relation n’est pas nécessairement une finalité en soi, mais surtout un moyen d’accès aux réalités complexes de la personne, et à des possibilités d’intervention éducative appropriées.  </a:t>
            </a:r>
            <a:endParaRPr lang="fr-BE"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Le sens pédagogique des soins prodigués par les éducateurs s’ancrerait dans la relation, cette dernière étant la voie royale pour des apprentissages de toute nature. </a:t>
            </a:r>
            <a:endParaRPr lang="fr-BE" sz="1200" kern="1200" dirty="0">
              <a:solidFill>
                <a:schemeClr val="tx1"/>
              </a:solidFill>
              <a:effectLst/>
              <a:latin typeface="+mn-lt"/>
              <a:ea typeface="+mn-ea"/>
              <a:cs typeface="+mn-cs"/>
            </a:endParaRPr>
          </a:p>
          <a:p>
            <a:r>
              <a:rPr lang="fr-BE" sz="1200" kern="1200" dirty="0">
                <a:solidFill>
                  <a:schemeClr val="tx1"/>
                </a:solidFill>
                <a:effectLst/>
                <a:latin typeface="+mn-lt"/>
                <a:ea typeface="+mn-ea"/>
                <a:cs typeface="+mn-cs"/>
              </a:rPr>
              <a:t>C’est aussi à travers la prise en compte de la globalité de la personne, en tenant compte de l’ensemble des composantes de sa réalité que les éducateurs proposent une dimension éducative à leur prise en charge.  On pourrait envisager que pour un éducateur prendre soin, c’est aussi percevoir tout ce qui gravite autour de la personne, au niveau de sa santé physique, de sa santé mentale et au niveau de son environnement. C’est être attentif, c’est observer, tenir compte de l’ensemble des comportements. </a:t>
            </a:r>
          </a:p>
          <a:p>
            <a:r>
              <a:rPr lang="fr-BE" sz="1200" kern="1200" dirty="0">
                <a:solidFill>
                  <a:schemeClr val="tx1"/>
                </a:solidFill>
                <a:effectLst/>
                <a:latin typeface="+mn-lt"/>
                <a:ea typeface="+mn-ea"/>
                <a:cs typeface="+mn-cs"/>
              </a:rPr>
              <a:t>Un autre voie de réflexion s’ouvre devant nous… un renversement de paradigme. S’il semble envisageable de trouver quelque chose de l’ordre de l’éducatif dans les actes de soin… ne pourrait-on pas trouver quelque chose du soin dans les actes éducatifs. En ouvrant le champ des soins à la globalité de la personne, et en considérant que soigner ne veut pas dire uniquement intervenir sur des corps pour traiter des maladies on peut développer l’idée que soigner pourrait aussi se lier à la prise en charge la vie quotidienne au jour le jour. Alors, l’éducateur spécialisé, qui ancre l’ensemble de ses actes éducatif dans le quotidien pourrait sans le savoir, soigner, au travers que chacun de ces actes éducatifs. </a:t>
            </a:r>
          </a:p>
          <a:p>
            <a:r>
              <a:rPr lang="fr-BE" sz="1200" kern="1200" dirty="0">
                <a:solidFill>
                  <a:schemeClr val="tx1"/>
                </a:solidFill>
                <a:effectLst/>
                <a:latin typeface="+mn-lt"/>
                <a:ea typeface="+mn-ea"/>
                <a:cs typeface="+mn-cs"/>
              </a:rPr>
              <a:t>(Mol, 2009)</a:t>
            </a:r>
          </a:p>
          <a:p>
            <a:endParaRPr lang="fr-BE" sz="1200" kern="1200" dirty="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5"/>
          </p:nvPr>
        </p:nvSpPr>
        <p:spPr/>
        <p:txBody>
          <a:bodyPr/>
          <a:lstStyle/>
          <a:p>
            <a:fld id="{5C9386B8-9AE7-724A-80B7-AFC6BE8A8740}" type="slidenum">
              <a:rPr lang="fr-FR" smtClean="0"/>
              <a:t>7</a:t>
            </a:fld>
            <a:endParaRPr lang="fr-FR"/>
          </a:p>
        </p:txBody>
      </p:sp>
    </p:spTree>
    <p:extLst>
      <p:ext uri="{BB962C8B-B14F-4D97-AF65-F5344CB8AC3E}">
        <p14:creationId xmlns:p14="http://schemas.microsoft.com/office/powerpoint/2010/main" val="1912204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sz="1200" kern="1200" dirty="0">
                <a:solidFill>
                  <a:schemeClr val="tx1"/>
                </a:solidFill>
                <a:effectLst/>
                <a:latin typeface="+mn-lt"/>
                <a:ea typeface="+mn-ea"/>
                <a:cs typeface="+mn-cs"/>
              </a:rPr>
              <a:t>Cette première approche d’une meilleure compréhension du soin chez les éducateurs spécialisés nous permet déjà de commencer à mieux saisir les contours d’une pratique professionnelle peu ordinaire pour des professionnels de l’éducation. Ainsi, au delà du fait que les éducateurs eux-mêmes soulignent leurs difficultés face à la dimension technique des actes des soins (Cure), nous pouvons rapidement percevoir qu’ils considèrent que c’est à travers l’humanisation de l’acte technique qu’ils développent toutes leurs compétences (Care). Quant à pouvoir affiner le sens que prend cette humanisation et à pouvoir affirmer que la dimension éducative est au cœur de la relation proposée par les éducateurs dans le soin, nous n’en sommes qu’aux balbutiements. Cependant, il y a tout lieu de croire que pour certains éducateurs, soigner une personne c’est aussi l’accompagner dans son développement personnel et global. Ce faisant, c’est la dimension éducative qui émerge de la relation. On pourrait même aller jusqu’à questionner l’idée que pour un éducateur, tout acte éducatif est considérer comme un acte de soin.</a:t>
            </a:r>
          </a:p>
          <a:p>
            <a:r>
              <a:rPr lang="fr-BE" sz="1200" kern="1200" dirty="0">
                <a:solidFill>
                  <a:schemeClr val="tx1"/>
                </a:solidFill>
                <a:effectLst/>
                <a:latin typeface="+mn-lt"/>
                <a:ea typeface="+mn-ea"/>
                <a:cs typeface="+mn-cs"/>
              </a:rPr>
              <a:t>Pour pouvoir approcher mieux les spécificités du soin prodigué par les éducateurs il nous semble nécessaire d’ interroger davantage la nature de cette relation privilégiée qui semble au cœur de leur métier ? Tenter de comprendre à quel point ce serait la relation, s’insinuant dans tous les actes du quotidien qui serait porteuse de l’espace « éducatif ». </a:t>
            </a:r>
          </a:p>
          <a:p>
            <a:r>
              <a:rPr lang="fr-BE" sz="1200" kern="1200" dirty="0">
                <a:solidFill>
                  <a:schemeClr val="tx1"/>
                </a:solidFill>
                <a:effectLst/>
                <a:latin typeface="+mn-lt"/>
                <a:ea typeface="+mn-ea"/>
                <a:cs typeface="+mn-cs"/>
              </a:rPr>
              <a:t>Nous voudrions dès lors pouvoir développer une recherche plus approfondie, essentiellement qualitative, basée notamment sur des récits de vie et un questionnaire à plus large échelle. L’objectif étant d’affiner notre réflexion et pourquoi pas de préciser un modèle du soin pour les éducateurs spécialisés, basé plus largement sur une dimension éducative. </a:t>
            </a:r>
          </a:p>
          <a:p>
            <a:r>
              <a:rPr lang="fr-BE" sz="1200" kern="1200" dirty="0">
                <a:solidFill>
                  <a:schemeClr val="tx1"/>
                </a:solidFill>
                <a:effectLst/>
                <a:latin typeface="+mn-lt"/>
                <a:ea typeface="+mn-ea"/>
                <a:cs typeface="+mn-cs"/>
              </a:rPr>
              <a:t>Car si soigner est un acte technique et un acte de relation, peut-être que l’éducateur spécialisé pourrait y apporter une dimension supplémentaire. Le travail en équipe pluridisciplinaire en serait enrichi et, loin des conflits de territoires et des interrogations sur la légitimité de chacun, orienté vers un soin encore plus complet et adapté à chaque humain qui en est le bénéficiaire. </a:t>
            </a:r>
          </a:p>
          <a:p>
            <a:endParaRPr lang="fr-BE" sz="1200" kern="1200" dirty="0">
              <a:solidFill>
                <a:schemeClr val="tx1"/>
              </a:solidFill>
              <a:effectLst/>
              <a:latin typeface="+mn-lt"/>
              <a:ea typeface="+mn-ea"/>
              <a:cs typeface="+mn-cs"/>
            </a:endParaRPr>
          </a:p>
          <a:p>
            <a:r>
              <a:rPr lang="fr-BE" sz="1200" kern="1200" dirty="0">
                <a:solidFill>
                  <a:schemeClr val="tx1"/>
                </a:solidFill>
                <a:effectLst/>
                <a:latin typeface="+mn-lt"/>
                <a:ea typeface="+mn-ea"/>
                <a:cs typeface="+mn-cs"/>
              </a:rPr>
              <a:t>Merci pour votre écoute, et si vous avez des commentaires ou des remarques. Ou si par hasard, vous seriez </a:t>
            </a:r>
            <a:r>
              <a:rPr lang="fr-BE" sz="1200" kern="1200" dirty="0" err="1">
                <a:solidFill>
                  <a:schemeClr val="tx1"/>
                </a:solidFill>
                <a:effectLst/>
                <a:latin typeface="+mn-lt"/>
                <a:ea typeface="+mn-ea"/>
                <a:cs typeface="+mn-cs"/>
              </a:rPr>
              <a:t>interessé</a:t>
            </a:r>
            <a:r>
              <a:rPr lang="fr-BE" sz="1200" kern="1200" dirty="0">
                <a:solidFill>
                  <a:schemeClr val="tx1"/>
                </a:solidFill>
                <a:effectLst/>
                <a:latin typeface="+mn-lt"/>
                <a:ea typeface="+mn-ea"/>
                <a:cs typeface="+mn-cs"/>
              </a:rPr>
              <a:t> par une collaboration, n’hésitez pas à me contacter à l’adresse mail ci-contre. </a:t>
            </a:r>
          </a:p>
          <a:p>
            <a:r>
              <a:rPr lang="fr-BE" sz="1200" kern="1200" dirty="0">
                <a:solidFill>
                  <a:schemeClr val="tx1"/>
                </a:solidFill>
                <a:effectLst/>
                <a:latin typeface="+mn-lt"/>
                <a:ea typeface="+mn-ea"/>
                <a:cs typeface="+mn-cs"/>
              </a:rPr>
              <a:t>Encore merci pour votre attention.</a:t>
            </a:r>
          </a:p>
          <a:p>
            <a:endParaRPr lang="fr-FR" dirty="0"/>
          </a:p>
        </p:txBody>
      </p:sp>
      <p:sp>
        <p:nvSpPr>
          <p:cNvPr id="4" name="Espace réservé du numéro de diapositive 3"/>
          <p:cNvSpPr>
            <a:spLocks noGrp="1"/>
          </p:cNvSpPr>
          <p:nvPr>
            <p:ph type="sldNum" sz="quarter" idx="5"/>
          </p:nvPr>
        </p:nvSpPr>
        <p:spPr/>
        <p:txBody>
          <a:bodyPr/>
          <a:lstStyle/>
          <a:p>
            <a:fld id="{5C9386B8-9AE7-724A-80B7-AFC6BE8A8740}" type="slidenum">
              <a:rPr lang="fr-FR" smtClean="0"/>
              <a:t>8</a:t>
            </a:fld>
            <a:endParaRPr lang="fr-FR"/>
          </a:p>
        </p:txBody>
      </p:sp>
    </p:spTree>
    <p:extLst>
      <p:ext uri="{BB962C8B-B14F-4D97-AF65-F5344CB8AC3E}">
        <p14:creationId xmlns:p14="http://schemas.microsoft.com/office/powerpoint/2010/main" val="32105316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C9386B8-9AE7-724A-80B7-AFC6BE8A8740}" type="slidenum">
              <a:rPr lang="fr-FR" smtClean="0"/>
              <a:t>9</a:t>
            </a:fld>
            <a:endParaRPr lang="fr-FR"/>
          </a:p>
        </p:txBody>
      </p:sp>
    </p:spTree>
    <p:extLst>
      <p:ext uri="{BB962C8B-B14F-4D97-AF65-F5344CB8AC3E}">
        <p14:creationId xmlns:p14="http://schemas.microsoft.com/office/powerpoint/2010/main" val="976314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nl-BE"/>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BE"/>
              <a:t>Click to edit Master subtitle style</a:t>
            </a:r>
            <a:endParaRPr lang="fr-FR"/>
          </a:p>
        </p:txBody>
      </p:sp>
      <p:sp>
        <p:nvSpPr>
          <p:cNvPr id="4" name="Date Placeholder 3"/>
          <p:cNvSpPr>
            <a:spLocks noGrp="1"/>
          </p:cNvSpPr>
          <p:nvPr>
            <p:ph type="dt" sz="half" idx="10"/>
          </p:nvPr>
        </p:nvSpPr>
        <p:spPr/>
        <p:txBody>
          <a:bodyPr/>
          <a:lstStyle/>
          <a:p>
            <a:fld id="{E46636E5-9171-D744-B6F7-D276A85E0EE6}" type="datetimeFigureOut">
              <a:rPr lang="fr-FR" smtClean="0"/>
              <a:t>06/05/2019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D929070-12C4-FB4C-B9CF-6755333B72E5}" type="slidenum">
              <a:rPr lang="fr-FR" smtClean="0"/>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fr-FR"/>
          </a:p>
        </p:txBody>
      </p:sp>
      <p:sp>
        <p:nvSpPr>
          <p:cNvPr id="4" name="Date Placeholder 3"/>
          <p:cNvSpPr>
            <a:spLocks noGrp="1"/>
          </p:cNvSpPr>
          <p:nvPr>
            <p:ph type="dt" sz="half" idx="10"/>
          </p:nvPr>
        </p:nvSpPr>
        <p:spPr/>
        <p:txBody>
          <a:bodyPr/>
          <a:lstStyle/>
          <a:p>
            <a:fld id="{E46636E5-9171-D744-B6F7-D276A85E0EE6}" type="datetimeFigureOut">
              <a:rPr lang="fr-FR" smtClean="0"/>
              <a:t>06/05/2019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D929070-12C4-FB4C-B9CF-6755333B72E5}" type="slidenum">
              <a:rPr lang="fr-FR" smtClean="0"/>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nl-BE"/>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fr-FR"/>
          </a:p>
        </p:txBody>
      </p:sp>
      <p:sp>
        <p:nvSpPr>
          <p:cNvPr id="4" name="Date Placeholder 3"/>
          <p:cNvSpPr>
            <a:spLocks noGrp="1"/>
          </p:cNvSpPr>
          <p:nvPr>
            <p:ph type="dt" sz="half" idx="10"/>
          </p:nvPr>
        </p:nvSpPr>
        <p:spPr/>
        <p:txBody>
          <a:bodyPr/>
          <a:lstStyle/>
          <a:p>
            <a:fld id="{E46636E5-9171-D744-B6F7-D276A85E0EE6}" type="datetimeFigureOut">
              <a:rPr lang="fr-FR" smtClean="0"/>
              <a:t>06/05/2019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D929070-12C4-FB4C-B9CF-6755333B72E5}" type="slidenum">
              <a:rPr lang="fr-FR" smtClean="0"/>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t>Click to edit Master title style</a:t>
            </a:r>
            <a:endParaRPr lang="fr-FR"/>
          </a:p>
        </p:txBody>
      </p:sp>
      <p:sp>
        <p:nvSpPr>
          <p:cNvPr id="3" name="Content Placeholder 2"/>
          <p:cNvSpPr>
            <a:spLocks noGrp="1"/>
          </p:cNvSpPr>
          <p:nvPr>
            <p:ph idx="1"/>
          </p:nvPr>
        </p:nvSpPr>
        <p:spPr/>
        <p:txBody>
          <a:bodyPr/>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fr-FR"/>
          </a:p>
        </p:txBody>
      </p:sp>
      <p:sp>
        <p:nvSpPr>
          <p:cNvPr id="4" name="Date Placeholder 3"/>
          <p:cNvSpPr>
            <a:spLocks noGrp="1"/>
          </p:cNvSpPr>
          <p:nvPr>
            <p:ph type="dt" sz="half" idx="10"/>
          </p:nvPr>
        </p:nvSpPr>
        <p:spPr/>
        <p:txBody>
          <a:bodyPr/>
          <a:lstStyle/>
          <a:p>
            <a:fld id="{E46636E5-9171-D744-B6F7-D276A85E0EE6}" type="datetimeFigureOut">
              <a:rPr lang="fr-FR" smtClean="0"/>
              <a:t>06/05/2019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D929070-12C4-FB4C-B9CF-6755333B72E5}" type="slidenum">
              <a:rPr lang="fr-FR" smtClean="0"/>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nl-BE"/>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BE"/>
              <a:t>Click to edit Master text styles</a:t>
            </a:r>
          </a:p>
        </p:txBody>
      </p:sp>
      <p:sp>
        <p:nvSpPr>
          <p:cNvPr id="4" name="Date Placeholder 3"/>
          <p:cNvSpPr>
            <a:spLocks noGrp="1"/>
          </p:cNvSpPr>
          <p:nvPr>
            <p:ph type="dt" sz="half" idx="10"/>
          </p:nvPr>
        </p:nvSpPr>
        <p:spPr/>
        <p:txBody>
          <a:bodyPr/>
          <a:lstStyle/>
          <a:p>
            <a:fld id="{E46636E5-9171-D744-B6F7-D276A85E0EE6}" type="datetimeFigureOut">
              <a:rPr lang="fr-FR" smtClean="0"/>
              <a:t>06/05/2019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D929070-12C4-FB4C-B9CF-6755333B72E5}" type="slidenum">
              <a:rPr lang="fr-FR" smtClean="0"/>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fr-FR"/>
          </a:p>
        </p:txBody>
      </p:sp>
      <p:sp>
        <p:nvSpPr>
          <p:cNvPr id="5" name="Date Placeholder 4"/>
          <p:cNvSpPr>
            <a:spLocks noGrp="1"/>
          </p:cNvSpPr>
          <p:nvPr>
            <p:ph type="dt" sz="half" idx="10"/>
          </p:nvPr>
        </p:nvSpPr>
        <p:spPr/>
        <p:txBody>
          <a:bodyPr/>
          <a:lstStyle/>
          <a:p>
            <a:fld id="{E46636E5-9171-D744-B6F7-D276A85E0EE6}" type="datetimeFigureOut">
              <a:rPr lang="fr-FR" smtClean="0"/>
              <a:t>06/05/2019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D929070-12C4-FB4C-B9CF-6755333B72E5}" type="slidenum">
              <a:rPr lang="fr-FR" smtClean="0"/>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BE"/>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fr-FR"/>
          </a:p>
        </p:txBody>
      </p:sp>
      <p:sp>
        <p:nvSpPr>
          <p:cNvPr id="7" name="Date Placeholder 6"/>
          <p:cNvSpPr>
            <a:spLocks noGrp="1"/>
          </p:cNvSpPr>
          <p:nvPr>
            <p:ph type="dt" sz="half" idx="10"/>
          </p:nvPr>
        </p:nvSpPr>
        <p:spPr/>
        <p:txBody>
          <a:bodyPr/>
          <a:lstStyle/>
          <a:p>
            <a:fld id="{E46636E5-9171-D744-B6F7-D276A85E0EE6}" type="datetimeFigureOut">
              <a:rPr lang="fr-FR" smtClean="0"/>
              <a:t>06/05/2019</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5D929070-12C4-FB4C-B9CF-6755333B72E5}" type="slidenum">
              <a:rPr lang="fr-FR" smtClean="0"/>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t>Click to edit Master title style</a:t>
            </a:r>
            <a:endParaRPr lang="fr-FR"/>
          </a:p>
        </p:txBody>
      </p:sp>
      <p:sp>
        <p:nvSpPr>
          <p:cNvPr id="3" name="Date Placeholder 2"/>
          <p:cNvSpPr>
            <a:spLocks noGrp="1"/>
          </p:cNvSpPr>
          <p:nvPr>
            <p:ph type="dt" sz="half" idx="10"/>
          </p:nvPr>
        </p:nvSpPr>
        <p:spPr/>
        <p:txBody>
          <a:bodyPr/>
          <a:lstStyle/>
          <a:p>
            <a:fld id="{E46636E5-9171-D744-B6F7-D276A85E0EE6}" type="datetimeFigureOut">
              <a:rPr lang="fr-FR" smtClean="0"/>
              <a:t>06/05/2019</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5D929070-12C4-FB4C-B9CF-6755333B72E5}" type="slidenum">
              <a:rPr lang="fr-FR" smtClean="0"/>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6636E5-9171-D744-B6F7-D276A85E0EE6}" type="datetimeFigureOut">
              <a:rPr lang="fr-FR" smtClean="0"/>
              <a:t>06/05/2019</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5D929070-12C4-FB4C-B9CF-6755333B72E5}" type="slidenum">
              <a:rPr lang="fr-FR" smtClean="0"/>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nl-BE"/>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a:t>Click to edit Master text styles</a:t>
            </a:r>
          </a:p>
        </p:txBody>
      </p:sp>
      <p:sp>
        <p:nvSpPr>
          <p:cNvPr id="5" name="Date Placeholder 4"/>
          <p:cNvSpPr>
            <a:spLocks noGrp="1"/>
          </p:cNvSpPr>
          <p:nvPr>
            <p:ph type="dt" sz="half" idx="10"/>
          </p:nvPr>
        </p:nvSpPr>
        <p:spPr/>
        <p:txBody>
          <a:bodyPr/>
          <a:lstStyle/>
          <a:p>
            <a:fld id="{E46636E5-9171-D744-B6F7-D276A85E0EE6}" type="datetimeFigureOut">
              <a:rPr lang="fr-FR" smtClean="0"/>
              <a:t>06/05/2019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D929070-12C4-FB4C-B9CF-6755333B72E5}" type="slidenum">
              <a:rPr lang="fr-FR" smtClean="0"/>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nl-BE"/>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a:t>Click to edit Master text styles</a:t>
            </a:r>
          </a:p>
        </p:txBody>
      </p:sp>
      <p:sp>
        <p:nvSpPr>
          <p:cNvPr id="5" name="Date Placeholder 4"/>
          <p:cNvSpPr>
            <a:spLocks noGrp="1"/>
          </p:cNvSpPr>
          <p:nvPr>
            <p:ph type="dt" sz="half" idx="10"/>
          </p:nvPr>
        </p:nvSpPr>
        <p:spPr/>
        <p:txBody>
          <a:bodyPr/>
          <a:lstStyle/>
          <a:p>
            <a:fld id="{E46636E5-9171-D744-B6F7-D276A85E0EE6}" type="datetimeFigureOut">
              <a:rPr lang="fr-FR" smtClean="0"/>
              <a:t>06/05/2019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D929070-12C4-FB4C-B9CF-6755333B72E5}" type="slidenum">
              <a:rPr lang="fr-FR" smtClean="0"/>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BE"/>
              <a:t>Click to edit Master title style</a:t>
            </a:r>
            <a:endParaRPr lang="fr-F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6636E5-9171-D744-B6F7-D276A85E0EE6}" type="datetimeFigureOut">
              <a:rPr lang="fr-FR" smtClean="0"/>
              <a:t>06/05/2019</a:t>
            </a:fld>
            <a:endParaRPr lang="fr-F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929070-12C4-FB4C-B9CF-6755333B72E5}" type="slidenum">
              <a:rPr lang="fr-FR" smtClean="0"/>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sv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sv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sv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sv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svg"/></Relationships>
</file>

<file path=ppt/slides/_rels/slide8.xml.rels><?xml version="1.0" encoding="UTF-8" standalone="yes"?>
<Relationships xmlns="http://schemas.openxmlformats.org/package/2006/relationships"><Relationship Id="rId8" Type="http://schemas.openxmlformats.org/officeDocument/2006/relationships/hyperlink" Target="mailto:kegelsm@helha.be" TargetMode="External"/><Relationship Id="rId3" Type="http://schemas.openxmlformats.org/officeDocument/2006/relationships/image" Target="../media/image22.png"/><Relationship Id="rId7" Type="http://schemas.openxmlformats.org/officeDocument/2006/relationships/image" Target="../media/image26.sv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fr-FR" dirty="0"/>
              <a:t>Care, Cure, </a:t>
            </a:r>
            <a:r>
              <a:rPr lang="fr-FR" dirty="0" err="1"/>
              <a:t>Educare</a:t>
            </a:r>
            <a:r>
              <a:rPr lang="fr-FR" dirty="0"/>
              <a:t>. Le soin peut-il être un vecteur d’éducation ?</a:t>
            </a:r>
          </a:p>
        </p:txBody>
      </p:sp>
      <p:sp>
        <p:nvSpPr>
          <p:cNvPr id="3" name="Subtitle 2"/>
          <p:cNvSpPr>
            <a:spLocks noGrp="1"/>
          </p:cNvSpPr>
          <p:nvPr>
            <p:ph type="subTitle" idx="1"/>
          </p:nvPr>
        </p:nvSpPr>
        <p:spPr/>
        <p:txBody>
          <a:bodyPr>
            <a:normAutofit fontScale="92500"/>
          </a:bodyPr>
          <a:lstStyle/>
          <a:p>
            <a:r>
              <a:rPr lang="fr-FR" dirty="0"/>
              <a:t>Analyse préliminaire du soin en tant qu’outil éducatif dans l’espace professionnel de l’éducateur spécialisé</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471EB2-BF6B-514B-AC64-463AC6B8F58C}"/>
              </a:ext>
            </a:extLst>
          </p:cNvPr>
          <p:cNvSpPr>
            <a:spLocks noGrp="1"/>
          </p:cNvSpPr>
          <p:nvPr>
            <p:ph type="title"/>
          </p:nvPr>
        </p:nvSpPr>
        <p:spPr>
          <a:xfrm>
            <a:off x="457200" y="274638"/>
            <a:ext cx="8229600" cy="1143000"/>
          </a:xfrm>
        </p:spPr>
        <p:txBody>
          <a:bodyPr/>
          <a:lstStyle/>
          <a:p>
            <a:r>
              <a:rPr lang="fr-FR" dirty="0"/>
              <a:t>Préalables</a:t>
            </a:r>
          </a:p>
        </p:txBody>
      </p:sp>
      <p:sp>
        <p:nvSpPr>
          <p:cNvPr id="3" name="Espace réservé du contenu 2">
            <a:extLst>
              <a:ext uri="{FF2B5EF4-FFF2-40B4-BE49-F238E27FC236}">
                <a16:creationId xmlns:a16="http://schemas.microsoft.com/office/drawing/2014/main" id="{18FCE74B-9284-2048-BE84-342700889F47}"/>
              </a:ext>
            </a:extLst>
          </p:cNvPr>
          <p:cNvSpPr>
            <a:spLocks noGrp="1"/>
          </p:cNvSpPr>
          <p:nvPr>
            <p:ph idx="1"/>
          </p:nvPr>
        </p:nvSpPr>
        <p:spPr>
          <a:xfrm>
            <a:off x="323528" y="1556792"/>
            <a:ext cx="4330824" cy="4525963"/>
          </a:xfrm>
        </p:spPr>
        <p:txBody>
          <a:bodyPr>
            <a:normAutofit fontScale="85000" lnSpcReduction="20000"/>
          </a:bodyPr>
          <a:lstStyle/>
          <a:p>
            <a:r>
              <a:rPr lang="fr-FR" dirty="0"/>
              <a:t>Travail préliminaire</a:t>
            </a:r>
          </a:p>
          <a:p>
            <a:pPr marL="457200" lvl="1" indent="0">
              <a:buNone/>
            </a:pPr>
            <a:r>
              <a:rPr lang="fr-FR" dirty="0"/>
              <a:t>Objectiver une intuition avant d’aller plus loin</a:t>
            </a:r>
          </a:p>
          <a:p>
            <a:r>
              <a:rPr lang="fr-FR" dirty="0"/>
              <a:t>Novices dans le domaine de la recherche</a:t>
            </a:r>
          </a:p>
          <a:p>
            <a:pPr marL="457200" lvl="1" indent="0">
              <a:buNone/>
            </a:pPr>
            <a:r>
              <a:rPr lang="fr-FR" dirty="0"/>
              <a:t>Chercher des partenaires et développer nos compétences</a:t>
            </a:r>
          </a:p>
          <a:p>
            <a:r>
              <a:rPr lang="fr-FR" dirty="0"/>
              <a:t>En phase avec la réalité professionnelle de nos étudiants</a:t>
            </a:r>
          </a:p>
          <a:p>
            <a:pPr marL="457200" lvl="1" indent="0">
              <a:buNone/>
            </a:pPr>
            <a:r>
              <a:rPr lang="fr-FR" dirty="0"/>
              <a:t>Question de recherche ancrée dans les pratiques professionnelles</a:t>
            </a:r>
          </a:p>
          <a:p>
            <a:pPr marL="457200" lvl="1" indent="0">
              <a:buNone/>
            </a:pPr>
            <a:endParaRPr lang="fr-FR" dirty="0"/>
          </a:p>
        </p:txBody>
      </p:sp>
      <p:pic>
        <p:nvPicPr>
          <p:cNvPr id="5" name="Image 4">
            <a:extLst>
              <a:ext uri="{FF2B5EF4-FFF2-40B4-BE49-F238E27FC236}">
                <a16:creationId xmlns:a16="http://schemas.microsoft.com/office/drawing/2014/main" id="{54A50904-7282-764E-87C5-48BAAC4DFDE4}"/>
              </a:ext>
            </a:extLst>
          </p:cNvPr>
          <p:cNvPicPr>
            <a:picLocks noChangeAspect="1"/>
          </p:cNvPicPr>
          <p:nvPr/>
        </p:nvPicPr>
        <p:blipFill>
          <a:blip r:embed="rId3"/>
          <a:stretch>
            <a:fillRect/>
          </a:stretch>
        </p:blipFill>
        <p:spPr>
          <a:xfrm>
            <a:off x="4625008" y="2083050"/>
            <a:ext cx="3484179" cy="3484179"/>
          </a:xfrm>
          <a:prstGeom prst="rect">
            <a:avLst/>
          </a:prstGeom>
        </p:spPr>
      </p:pic>
      <p:pic>
        <p:nvPicPr>
          <p:cNvPr id="7" name="Image 6" descr="Une image contenant extérieur, sombre&#10;&#10;Description générée automatiquement">
            <a:extLst>
              <a:ext uri="{FF2B5EF4-FFF2-40B4-BE49-F238E27FC236}">
                <a16:creationId xmlns:a16="http://schemas.microsoft.com/office/drawing/2014/main" id="{22DB23C9-B725-0B47-A703-AA684A95C508}"/>
              </a:ext>
            </a:extLst>
          </p:cNvPr>
          <p:cNvPicPr>
            <a:picLocks noChangeAspect="1"/>
          </p:cNvPicPr>
          <p:nvPr/>
        </p:nvPicPr>
        <p:blipFill>
          <a:blip r:embed="rId4"/>
          <a:stretch>
            <a:fillRect/>
          </a:stretch>
        </p:blipFill>
        <p:spPr>
          <a:xfrm>
            <a:off x="5940152" y="445781"/>
            <a:ext cx="1944216" cy="1374140"/>
          </a:xfrm>
          <a:prstGeom prst="rect">
            <a:avLst/>
          </a:prstGeom>
        </p:spPr>
      </p:pic>
    </p:spTree>
    <p:extLst>
      <p:ext uri="{BB962C8B-B14F-4D97-AF65-F5344CB8AC3E}">
        <p14:creationId xmlns:p14="http://schemas.microsoft.com/office/powerpoint/2010/main" val="134498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3B421C1-39B3-9B44-B747-B1FB47A4181F}"/>
              </a:ext>
            </a:extLst>
          </p:cNvPr>
          <p:cNvSpPr>
            <a:spLocks noGrp="1"/>
          </p:cNvSpPr>
          <p:nvPr>
            <p:ph type="title"/>
          </p:nvPr>
        </p:nvSpPr>
        <p:spPr>
          <a:xfrm>
            <a:off x="457200" y="274638"/>
            <a:ext cx="7859216" cy="1233706"/>
          </a:xfrm>
        </p:spPr>
        <p:txBody>
          <a:bodyPr>
            <a:normAutofit/>
          </a:bodyPr>
          <a:lstStyle/>
          <a:p>
            <a:r>
              <a:rPr lang="fr-FR" sz="3200" dirty="0"/>
              <a:t>Introduction : un éducateur spécialisé en accompagnement psycho-éducatif ?</a:t>
            </a:r>
          </a:p>
        </p:txBody>
      </p:sp>
      <p:pic>
        <p:nvPicPr>
          <p:cNvPr id="5" name="Espace réservé du contenu 4" descr="Public cible">
            <a:extLst>
              <a:ext uri="{FF2B5EF4-FFF2-40B4-BE49-F238E27FC236}">
                <a16:creationId xmlns:a16="http://schemas.microsoft.com/office/drawing/2014/main" id="{C9E41629-D9B4-7D4A-90E5-7481A062B822}"/>
              </a:ext>
            </a:extLst>
          </p:cNvPr>
          <p:cNvPicPr>
            <a:picLocks noGrp="1" noChangeAspect="1"/>
          </p:cNvPicPr>
          <p:nvPr>
            <p:ph idx="1"/>
          </p:nvPr>
        </p:nvPicPr>
        <p:blipFill>
          <a:blip r:embed="rId3">
            <a:extLst>
              <a:ext uri="{96DAC541-7B7A-43D3-8B79-37D633B846F1}">
                <asvg:svgBlip xmlns:asvg="http://schemas.microsoft.com/office/drawing/2016/SVG/main" r:embed="rId4"/>
              </a:ext>
            </a:extLst>
          </a:blip>
          <a:stretch>
            <a:fillRect/>
          </a:stretch>
        </p:blipFill>
        <p:spPr>
          <a:xfrm>
            <a:off x="4312670" y="3032919"/>
            <a:ext cx="914400" cy="914400"/>
          </a:xfrm>
        </p:spPr>
      </p:pic>
      <p:cxnSp>
        <p:nvCxnSpPr>
          <p:cNvPr id="7" name="Connecteur droit avec flèche 6">
            <a:extLst>
              <a:ext uri="{FF2B5EF4-FFF2-40B4-BE49-F238E27FC236}">
                <a16:creationId xmlns:a16="http://schemas.microsoft.com/office/drawing/2014/main" id="{791D3F7F-EAF7-1447-8FDC-72664920D81B}"/>
              </a:ext>
            </a:extLst>
          </p:cNvPr>
          <p:cNvCxnSpPr>
            <a:cxnSpLocks/>
            <a:stCxn id="5" idx="0"/>
          </p:cNvCxnSpPr>
          <p:nvPr/>
        </p:nvCxnSpPr>
        <p:spPr>
          <a:xfrm flipV="1">
            <a:off x="4769870" y="2474119"/>
            <a:ext cx="0" cy="55880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9" name="ZoneTexte 8">
            <a:extLst>
              <a:ext uri="{FF2B5EF4-FFF2-40B4-BE49-F238E27FC236}">
                <a16:creationId xmlns:a16="http://schemas.microsoft.com/office/drawing/2014/main" id="{5BC8A202-845F-F746-868F-72B093B68087}"/>
              </a:ext>
            </a:extLst>
          </p:cNvPr>
          <p:cNvSpPr txBox="1"/>
          <p:nvPr/>
        </p:nvSpPr>
        <p:spPr>
          <a:xfrm>
            <a:off x="3913821" y="1432940"/>
            <a:ext cx="2520280" cy="1092607"/>
          </a:xfrm>
          <a:prstGeom prst="rect">
            <a:avLst/>
          </a:prstGeom>
          <a:noFill/>
        </p:spPr>
        <p:txBody>
          <a:bodyPr wrap="square" rtlCol="0">
            <a:spAutoFit/>
          </a:bodyPr>
          <a:lstStyle/>
          <a:p>
            <a:r>
              <a:rPr lang="fr-FR" dirty="0"/>
              <a:t>Formés en HE (presque 4000 étudiants dans le cursus chaque année) </a:t>
            </a:r>
            <a:r>
              <a:rPr lang="fr-FR" sz="1100" dirty="0"/>
              <a:t>(AEQES, 2016)</a:t>
            </a:r>
          </a:p>
        </p:txBody>
      </p:sp>
      <p:cxnSp>
        <p:nvCxnSpPr>
          <p:cNvPr id="11" name="Connecteur droit avec flèche 10">
            <a:extLst>
              <a:ext uri="{FF2B5EF4-FFF2-40B4-BE49-F238E27FC236}">
                <a16:creationId xmlns:a16="http://schemas.microsoft.com/office/drawing/2014/main" id="{DB93FE61-5287-0441-A20C-A88CA3B4C2C6}"/>
              </a:ext>
            </a:extLst>
          </p:cNvPr>
          <p:cNvCxnSpPr>
            <a:cxnSpLocks/>
          </p:cNvCxnSpPr>
          <p:nvPr/>
        </p:nvCxnSpPr>
        <p:spPr>
          <a:xfrm>
            <a:off x="5218706" y="3506943"/>
            <a:ext cx="566275"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2" name="ZoneTexte 11">
            <a:extLst>
              <a:ext uri="{FF2B5EF4-FFF2-40B4-BE49-F238E27FC236}">
                <a16:creationId xmlns:a16="http://schemas.microsoft.com/office/drawing/2014/main" id="{B5AD4FF8-2BFB-474E-894C-16C0C5AE08F5}"/>
              </a:ext>
            </a:extLst>
          </p:cNvPr>
          <p:cNvSpPr txBox="1"/>
          <p:nvPr/>
        </p:nvSpPr>
        <p:spPr>
          <a:xfrm>
            <a:off x="3779912" y="4559573"/>
            <a:ext cx="2376261" cy="1431161"/>
          </a:xfrm>
          <a:prstGeom prst="rect">
            <a:avLst/>
          </a:prstGeom>
          <a:noFill/>
        </p:spPr>
        <p:txBody>
          <a:bodyPr wrap="square" rtlCol="0">
            <a:spAutoFit/>
          </a:bodyPr>
          <a:lstStyle/>
          <a:p>
            <a:r>
              <a:rPr lang="fr-FR" dirty="0"/>
              <a:t>Métier au croisement du pédagogique et du social </a:t>
            </a:r>
            <a:r>
              <a:rPr lang="fr-FR" sz="1100" dirty="0"/>
              <a:t>(</a:t>
            </a:r>
            <a:r>
              <a:rPr lang="fr-FR" sz="1100" dirty="0" err="1"/>
              <a:t>Capul</a:t>
            </a:r>
            <a:r>
              <a:rPr lang="fr-FR" sz="1100" dirty="0"/>
              <a:t> et Lemay 2005; Crozat, 2012; </a:t>
            </a:r>
            <a:r>
              <a:rPr lang="fr-FR" sz="1100" dirty="0" err="1"/>
              <a:t>Gaberan</a:t>
            </a:r>
            <a:r>
              <a:rPr lang="fr-FR" sz="1100" dirty="0"/>
              <a:t> 2007 ,Renard, 2013; Van </a:t>
            </a:r>
            <a:r>
              <a:rPr lang="fr-FR" sz="1100" dirty="0" err="1"/>
              <a:t>Hoye</a:t>
            </a:r>
            <a:r>
              <a:rPr lang="fr-FR" sz="1100" dirty="0"/>
              <a:t>, 2009; </a:t>
            </a:r>
            <a:r>
              <a:rPr lang="fr-FR" sz="1100" dirty="0" err="1"/>
              <a:t>Wacquez</a:t>
            </a:r>
            <a:r>
              <a:rPr lang="fr-FR" sz="1100" dirty="0"/>
              <a:t>, 2013,)</a:t>
            </a:r>
            <a:endParaRPr lang="fr-FR" dirty="0"/>
          </a:p>
        </p:txBody>
      </p:sp>
      <p:cxnSp>
        <p:nvCxnSpPr>
          <p:cNvPr id="14" name="Connecteur droit avec flèche 13">
            <a:extLst>
              <a:ext uri="{FF2B5EF4-FFF2-40B4-BE49-F238E27FC236}">
                <a16:creationId xmlns:a16="http://schemas.microsoft.com/office/drawing/2014/main" id="{0907320C-08F3-2B49-B7BF-43EF5244B231}"/>
              </a:ext>
            </a:extLst>
          </p:cNvPr>
          <p:cNvCxnSpPr>
            <a:stCxn id="5" idx="2"/>
          </p:cNvCxnSpPr>
          <p:nvPr/>
        </p:nvCxnSpPr>
        <p:spPr>
          <a:xfrm>
            <a:off x="4769870" y="3947319"/>
            <a:ext cx="0" cy="53439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pic>
        <p:nvPicPr>
          <p:cNvPr id="15" name="Image 14">
            <a:extLst>
              <a:ext uri="{FF2B5EF4-FFF2-40B4-BE49-F238E27FC236}">
                <a16:creationId xmlns:a16="http://schemas.microsoft.com/office/drawing/2014/main" id="{7786A08D-E5ED-6D40-BD0B-AA6805CEBE0E}"/>
              </a:ext>
            </a:extLst>
          </p:cNvPr>
          <p:cNvPicPr>
            <a:picLocks noChangeAspect="1"/>
          </p:cNvPicPr>
          <p:nvPr/>
        </p:nvPicPr>
        <p:blipFill>
          <a:blip r:embed="rId5"/>
          <a:stretch>
            <a:fillRect/>
          </a:stretch>
        </p:blipFill>
        <p:spPr>
          <a:xfrm>
            <a:off x="5784981" y="2619188"/>
            <a:ext cx="3357849" cy="1779373"/>
          </a:xfrm>
          <a:prstGeom prst="rect">
            <a:avLst/>
          </a:prstGeom>
        </p:spPr>
      </p:pic>
      <p:cxnSp>
        <p:nvCxnSpPr>
          <p:cNvPr id="17" name="Connecteur droit avec flèche 16">
            <a:extLst>
              <a:ext uri="{FF2B5EF4-FFF2-40B4-BE49-F238E27FC236}">
                <a16:creationId xmlns:a16="http://schemas.microsoft.com/office/drawing/2014/main" id="{8F1BF07B-5367-714D-9DCF-64B613463283}"/>
              </a:ext>
            </a:extLst>
          </p:cNvPr>
          <p:cNvCxnSpPr>
            <a:cxnSpLocks/>
            <a:stCxn id="5" idx="1"/>
          </p:cNvCxnSpPr>
          <p:nvPr/>
        </p:nvCxnSpPr>
        <p:spPr>
          <a:xfrm flipH="1">
            <a:off x="3930926" y="3490119"/>
            <a:ext cx="381744"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pic>
        <p:nvPicPr>
          <p:cNvPr id="20" name="Image 19" descr="Une image contenant capture d’écran&#10;&#10;Description générée automatiquement">
            <a:extLst>
              <a:ext uri="{FF2B5EF4-FFF2-40B4-BE49-F238E27FC236}">
                <a16:creationId xmlns:a16="http://schemas.microsoft.com/office/drawing/2014/main" id="{65149778-EA4A-1640-8A9C-DB93953530BD}"/>
              </a:ext>
            </a:extLst>
          </p:cNvPr>
          <p:cNvPicPr>
            <a:picLocks noChangeAspect="1"/>
          </p:cNvPicPr>
          <p:nvPr/>
        </p:nvPicPr>
        <p:blipFill>
          <a:blip r:embed="rId6"/>
          <a:stretch>
            <a:fillRect/>
          </a:stretch>
        </p:blipFill>
        <p:spPr>
          <a:xfrm>
            <a:off x="2690" y="2193214"/>
            <a:ext cx="3928236" cy="2253406"/>
          </a:xfrm>
          <a:prstGeom prst="rect">
            <a:avLst/>
          </a:prstGeom>
        </p:spPr>
      </p:pic>
      <p:sp>
        <p:nvSpPr>
          <p:cNvPr id="24" name="ZoneTexte 23">
            <a:extLst>
              <a:ext uri="{FF2B5EF4-FFF2-40B4-BE49-F238E27FC236}">
                <a16:creationId xmlns:a16="http://schemas.microsoft.com/office/drawing/2014/main" id="{CF89065A-B0E1-2F45-BF84-1256EDB07231}"/>
              </a:ext>
            </a:extLst>
          </p:cNvPr>
          <p:cNvSpPr txBox="1"/>
          <p:nvPr/>
        </p:nvSpPr>
        <p:spPr>
          <a:xfrm>
            <a:off x="2119477" y="4350906"/>
            <a:ext cx="1152880" cy="261610"/>
          </a:xfrm>
          <a:prstGeom prst="rect">
            <a:avLst/>
          </a:prstGeom>
          <a:noFill/>
        </p:spPr>
        <p:txBody>
          <a:bodyPr wrap="none" rtlCol="0">
            <a:spAutoFit/>
          </a:bodyPr>
          <a:lstStyle/>
          <a:p>
            <a:r>
              <a:rPr lang="fr-FR" sz="1100" dirty="0"/>
              <a:t>(</a:t>
            </a:r>
            <a:r>
              <a:rPr lang="fr-FR" sz="1100" dirty="0" err="1"/>
              <a:t>Wacquez</a:t>
            </a:r>
            <a:r>
              <a:rPr lang="fr-FR" sz="1100" dirty="0"/>
              <a:t>, 2013)</a:t>
            </a:r>
          </a:p>
        </p:txBody>
      </p:sp>
    </p:spTree>
    <p:extLst>
      <p:ext uri="{BB962C8B-B14F-4D97-AF65-F5344CB8AC3E}">
        <p14:creationId xmlns:p14="http://schemas.microsoft.com/office/powerpoint/2010/main" val="3299159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2" grpId="0"/>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2D37C4-A0C3-FF47-B4B9-B305F2C1605E}"/>
              </a:ext>
            </a:extLst>
          </p:cNvPr>
          <p:cNvSpPr>
            <a:spLocks noGrp="1"/>
          </p:cNvSpPr>
          <p:nvPr>
            <p:ph type="title"/>
          </p:nvPr>
        </p:nvSpPr>
        <p:spPr/>
        <p:txBody>
          <a:bodyPr>
            <a:normAutofit/>
          </a:bodyPr>
          <a:lstStyle/>
          <a:p>
            <a:r>
              <a:rPr lang="fr-FR" sz="3200" dirty="0"/>
              <a:t>La question du soin dans l’espace professionnel des éducateurs spécialisés</a:t>
            </a:r>
          </a:p>
        </p:txBody>
      </p:sp>
      <p:sp>
        <p:nvSpPr>
          <p:cNvPr id="3" name="Espace réservé du contenu 2">
            <a:extLst>
              <a:ext uri="{FF2B5EF4-FFF2-40B4-BE49-F238E27FC236}">
                <a16:creationId xmlns:a16="http://schemas.microsoft.com/office/drawing/2014/main" id="{332B15BA-EEF3-4D42-9DC1-63D6F859FF66}"/>
              </a:ext>
            </a:extLst>
          </p:cNvPr>
          <p:cNvSpPr>
            <a:spLocks noGrp="1"/>
          </p:cNvSpPr>
          <p:nvPr>
            <p:ph idx="1"/>
          </p:nvPr>
        </p:nvSpPr>
        <p:spPr/>
        <p:txBody>
          <a:bodyPr>
            <a:normAutofit/>
          </a:bodyPr>
          <a:lstStyle/>
          <a:p>
            <a:pPr marL="0" indent="0">
              <a:buNone/>
            </a:pPr>
            <a:r>
              <a:rPr lang="fr-FR" dirty="0"/>
              <a:t>   </a:t>
            </a:r>
            <a:r>
              <a:rPr lang="fr-FR" sz="2000" dirty="0"/>
              <a:t>Quel(s) soin(s)?</a:t>
            </a:r>
            <a:r>
              <a:rPr lang="fr-FR" dirty="0"/>
              <a:t>						</a:t>
            </a:r>
            <a:r>
              <a:rPr lang="fr-FR" sz="2000" dirty="0"/>
              <a:t>Dans quelle proportion?</a:t>
            </a:r>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p:txBody>
      </p:sp>
      <p:pic>
        <p:nvPicPr>
          <p:cNvPr id="4" name="Image 3">
            <a:extLst>
              <a:ext uri="{FF2B5EF4-FFF2-40B4-BE49-F238E27FC236}">
                <a16:creationId xmlns:a16="http://schemas.microsoft.com/office/drawing/2014/main" id="{2BBC6B6B-5A18-F842-9341-9538C3ACB238}"/>
              </a:ext>
            </a:extLst>
          </p:cNvPr>
          <p:cNvPicPr>
            <a:picLocks noChangeAspect="1"/>
          </p:cNvPicPr>
          <p:nvPr/>
        </p:nvPicPr>
        <p:blipFill>
          <a:blip r:embed="rId3"/>
          <a:stretch>
            <a:fillRect/>
          </a:stretch>
        </p:blipFill>
        <p:spPr>
          <a:xfrm>
            <a:off x="457200" y="2060848"/>
            <a:ext cx="3250704" cy="3423447"/>
          </a:xfrm>
          <a:prstGeom prst="rect">
            <a:avLst/>
          </a:prstGeom>
        </p:spPr>
      </p:pic>
      <p:pic>
        <p:nvPicPr>
          <p:cNvPr id="5" name="Image 4">
            <a:extLst>
              <a:ext uri="{FF2B5EF4-FFF2-40B4-BE49-F238E27FC236}">
                <a16:creationId xmlns:a16="http://schemas.microsoft.com/office/drawing/2014/main" id="{A637419C-63E9-BB46-B9EB-7373E991C456}"/>
              </a:ext>
            </a:extLst>
          </p:cNvPr>
          <p:cNvPicPr>
            <a:picLocks noChangeAspect="1"/>
          </p:cNvPicPr>
          <p:nvPr/>
        </p:nvPicPr>
        <p:blipFill>
          <a:blip r:embed="rId4"/>
          <a:stretch>
            <a:fillRect/>
          </a:stretch>
        </p:blipFill>
        <p:spPr>
          <a:xfrm>
            <a:off x="4283968" y="2267410"/>
            <a:ext cx="3456384" cy="1998589"/>
          </a:xfrm>
          <a:prstGeom prst="rect">
            <a:avLst/>
          </a:prstGeom>
        </p:spPr>
      </p:pic>
      <p:sp>
        <p:nvSpPr>
          <p:cNvPr id="6" name="ZoneTexte 5">
            <a:extLst>
              <a:ext uri="{FF2B5EF4-FFF2-40B4-BE49-F238E27FC236}">
                <a16:creationId xmlns:a16="http://schemas.microsoft.com/office/drawing/2014/main" id="{16ADD7D6-FFE3-1C45-BB26-A9BC43DB216D}"/>
              </a:ext>
            </a:extLst>
          </p:cNvPr>
          <p:cNvSpPr txBox="1"/>
          <p:nvPr/>
        </p:nvSpPr>
        <p:spPr>
          <a:xfrm>
            <a:off x="3707904" y="4725144"/>
            <a:ext cx="5112568" cy="1877437"/>
          </a:xfrm>
          <a:prstGeom prst="rect">
            <a:avLst/>
          </a:prstGeom>
          <a:noFill/>
        </p:spPr>
        <p:txBody>
          <a:bodyPr wrap="square" rtlCol="0">
            <a:spAutoFit/>
          </a:bodyPr>
          <a:lstStyle/>
          <a:p>
            <a:r>
              <a:rPr lang="fr-BE" sz="1600" dirty="0"/>
              <a:t>Possibles grâce à la délégation des prestations </a:t>
            </a:r>
            <a:r>
              <a:rPr lang="fr-BE" dirty="0"/>
              <a:t>techniques infirmières à des non professionnels issus de l’environnement du patient. </a:t>
            </a:r>
            <a:r>
              <a:rPr lang="fr-BE" sz="1100" dirty="0"/>
              <a:t>Protocole d’accord entre l’autorité fédéral et les autorités visées aux articles 128,130,135 et 138 de la constitution concernant la coopération entre les personnes issues de l’environnement du patient/client et les professionnels des soins de santé en dehors des établissements de soins – Moniteur Belge C-2018-10226 du 12/02/2018</a:t>
            </a:r>
          </a:p>
          <a:p>
            <a:endParaRPr lang="fr-FR" dirty="0"/>
          </a:p>
        </p:txBody>
      </p:sp>
    </p:spTree>
    <p:extLst>
      <p:ext uri="{BB962C8B-B14F-4D97-AF65-F5344CB8AC3E}">
        <p14:creationId xmlns:p14="http://schemas.microsoft.com/office/powerpoint/2010/main" val="3758916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59049F1-8895-D54E-B9F1-D5893867041E}"/>
              </a:ext>
            </a:extLst>
          </p:cNvPr>
          <p:cNvSpPr>
            <a:spLocks noGrp="1"/>
          </p:cNvSpPr>
          <p:nvPr>
            <p:ph type="title"/>
          </p:nvPr>
        </p:nvSpPr>
        <p:spPr/>
        <p:txBody>
          <a:bodyPr/>
          <a:lstStyle/>
          <a:p>
            <a:r>
              <a:rPr lang="fr-FR" b="1" dirty="0">
                <a:solidFill>
                  <a:srgbClr val="009193"/>
                </a:solidFill>
              </a:rPr>
              <a:t>Cure, care ou </a:t>
            </a:r>
            <a:r>
              <a:rPr lang="fr-FR" b="1" dirty="0" err="1">
                <a:solidFill>
                  <a:srgbClr val="009193"/>
                </a:solidFill>
              </a:rPr>
              <a:t>Edu</a:t>
            </a:r>
            <a:r>
              <a:rPr lang="fr-FR" b="1" dirty="0">
                <a:solidFill>
                  <a:srgbClr val="009193"/>
                </a:solidFill>
              </a:rPr>
              <a:t>-care ? </a:t>
            </a:r>
          </a:p>
        </p:txBody>
      </p:sp>
      <p:sp>
        <p:nvSpPr>
          <p:cNvPr id="3" name="Espace réservé du contenu 2">
            <a:extLst>
              <a:ext uri="{FF2B5EF4-FFF2-40B4-BE49-F238E27FC236}">
                <a16:creationId xmlns:a16="http://schemas.microsoft.com/office/drawing/2014/main" id="{BAD1F5DA-7775-664D-ACB8-370B5AEB9DBB}"/>
              </a:ext>
            </a:extLst>
          </p:cNvPr>
          <p:cNvSpPr>
            <a:spLocks noGrp="1"/>
          </p:cNvSpPr>
          <p:nvPr>
            <p:ph idx="1"/>
          </p:nvPr>
        </p:nvSpPr>
        <p:spPr/>
        <p:txBody>
          <a:bodyPr/>
          <a:lstStyle/>
          <a:p>
            <a:r>
              <a:rPr lang="fr-FR" dirty="0"/>
              <a:t>Le Cure</a:t>
            </a:r>
          </a:p>
          <a:p>
            <a:pPr marL="0" indent="0">
              <a:buNone/>
            </a:pPr>
            <a:endParaRPr lang="fr-FR" dirty="0"/>
          </a:p>
        </p:txBody>
      </p:sp>
      <p:pic>
        <p:nvPicPr>
          <p:cNvPr id="5" name="Graphique 4" descr="Trousse de premiers secours">
            <a:extLst>
              <a:ext uri="{FF2B5EF4-FFF2-40B4-BE49-F238E27FC236}">
                <a16:creationId xmlns:a16="http://schemas.microsoft.com/office/drawing/2014/main" id="{8DAF21D2-E439-8D40-A2D7-0DCFFD5D640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55776" y="1417638"/>
            <a:ext cx="914400" cy="914400"/>
          </a:xfrm>
          <a:prstGeom prst="rect">
            <a:avLst/>
          </a:prstGeom>
        </p:spPr>
      </p:pic>
      <p:sp>
        <p:nvSpPr>
          <p:cNvPr id="6" name="ZoneTexte 5">
            <a:extLst>
              <a:ext uri="{FF2B5EF4-FFF2-40B4-BE49-F238E27FC236}">
                <a16:creationId xmlns:a16="http://schemas.microsoft.com/office/drawing/2014/main" id="{3CE0D2A2-EAFF-D345-9172-A6F1376E3997}"/>
              </a:ext>
            </a:extLst>
          </p:cNvPr>
          <p:cNvSpPr txBox="1"/>
          <p:nvPr/>
        </p:nvSpPr>
        <p:spPr>
          <a:xfrm>
            <a:off x="3585594" y="1556961"/>
            <a:ext cx="4176464" cy="815608"/>
          </a:xfrm>
          <a:prstGeom prst="rect">
            <a:avLst/>
          </a:prstGeom>
          <a:noFill/>
        </p:spPr>
        <p:txBody>
          <a:bodyPr wrap="square" rtlCol="0">
            <a:spAutoFit/>
          </a:bodyPr>
          <a:lstStyle/>
          <a:p>
            <a:r>
              <a:rPr lang="fr-FR" b="1" dirty="0"/>
              <a:t>Tous les aspects biomédicaux et techniques d’une prise en charge </a:t>
            </a:r>
            <a:r>
              <a:rPr lang="fr-FR" sz="1100" dirty="0"/>
              <a:t>(</a:t>
            </a:r>
            <a:r>
              <a:rPr lang="fr-FR" sz="1100" dirty="0" err="1"/>
              <a:t>Pichonnaz</a:t>
            </a:r>
            <a:r>
              <a:rPr lang="fr-FR" sz="1100" dirty="0"/>
              <a:t>, 2011)</a:t>
            </a:r>
          </a:p>
        </p:txBody>
      </p:sp>
      <p:pic>
        <p:nvPicPr>
          <p:cNvPr id="7" name="Image 6">
            <a:extLst>
              <a:ext uri="{FF2B5EF4-FFF2-40B4-BE49-F238E27FC236}">
                <a16:creationId xmlns:a16="http://schemas.microsoft.com/office/drawing/2014/main" id="{C1CFCD61-DA0E-DE49-838B-BE150B4AFECE}"/>
              </a:ext>
            </a:extLst>
          </p:cNvPr>
          <p:cNvPicPr>
            <a:picLocks noChangeAspect="1"/>
          </p:cNvPicPr>
          <p:nvPr/>
        </p:nvPicPr>
        <p:blipFill>
          <a:blip r:embed="rId5"/>
          <a:stretch>
            <a:fillRect/>
          </a:stretch>
        </p:blipFill>
        <p:spPr>
          <a:xfrm>
            <a:off x="100134" y="3017870"/>
            <a:ext cx="2880320" cy="1690622"/>
          </a:xfrm>
          <a:prstGeom prst="rect">
            <a:avLst/>
          </a:prstGeom>
        </p:spPr>
      </p:pic>
      <p:pic>
        <p:nvPicPr>
          <p:cNvPr id="8" name="Image 7">
            <a:extLst>
              <a:ext uri="{FF2B5EF4-FFF2-40B4-BE49-F238E27FC236}">
                <a16:creationId xmlns:a16="http://schemas.microsoft.com/office/drawing/2014/main" id="{9E76C698-B419-924E-901D-7E8B295E8DE3}"/>
              </a:ext>
            </a:extLst>
          </p:cNvPr>
          <p:cNvPicPr>
            <a:picLocks noChangeAspect="1"/>
          </p:cNvPicPr>
          <p:nvPr/>
        </p:nvPicPr>
        <p:blipFill>
          <a:blip r:embed="rId6"/>
          <a:stretch>
            <a:fillRect/>
          </a:stretch>
        </p:blipFill>
        <p:spPr>
          <a:xfrm>
            <a:off x="6163548" y="2413830"/>
            <a:ext cx="2876324" cy="3103402"/>
          </a:xfrm>
          <a:prstGeom prst="rect">
            <a:avLst/>
          </a:prstGeom>
        </p:spPr>
      </p:pic>
      <p:sp>
        <p:nvSpPr>
          <p:cNvPr id="9" name="ZoneTexte 8">
            <a:extLst>
              <a:ext uri="{FF2B5EF4-FFF2-40B4-BE49-F238E27FC236}">
                <a16:creationId xmlns:a16="http://schemas.microsoft.com/office/drawing/2014/main" id="{A6C7DFE7-A2B6-9C4E-A22D-E3A08B131BEF}"/>
              </a:ext>
            </a:extLst>
          </p:cNvPr>
          <p:cNvSpPr txBox="1"/>
          <p:nvPr/>
        </p:nvSpPr>
        <p:spPr>
          <a:xfrm>
            <a:off x="3203848" y="2636912"/>
            <a:ext cx="2520280" cy="3970318"/>
          </a:xfrm>
          <a:prstGeom prst="rect">
            <a:avLst/>
          </a:prstGeom>
          <a:noFill/>
        </p:spPr>
        <p:txBody>
          <a:bodyPr wrap="square" rtlCol="0">
            <a:spAutoFit/>
          </a:bodyPr>
          <a:lstStyle/>
          <a:p>
            <a:pPr algn="ctr"/>
            <a:r>
              <a:rPr lang="fr-FR" dirty="0"/>
              <a:t>Peu de sentiment légitimité car peu de formation </a:t>
            </a:r>
          </a:p>
          <a:p>
            <a:endParaRPr lang="fr-FR" dirty="0"/>
          </a:p>
          <a:p>
            <a:endParaRPr lang="fr-FR" dirty="0"/>
          </a:p>
          <a:p>
            <a:pPr algn="ctr"/>
            <a:r>
              <a:rPr lang="fr-FR" dirty="0"/>
              <a:t>Formation continuée, par compagnonnage, dans la pratique professionnelle</a:t>
            </a:r>
          </a:p>
          <a:p>
            <a:pPr algn="ctr"/>
            <a:endParaRPr lang="fr-FR" dirty="0"/>
          </a:p>
          <a:p>
            <a:pPr algn="ctr"/>
            <a:endParaRPr lang="fr-FR" dirty="0"/>
          </a:p>
          <a:p>
            <a:pPr algn="ctr"/>
            <a:r>
              <a:rPr lang="fr-FR" dirty="0"/>
              <a:t>Sentiment de sécurité : départ pour proposer autre chose…</a:t>
            </a:r>
          </a:p>
        </p:txBody>
      </p:sp>
      <p:sp>
        <p:nvSpPr>
          <p:cNvPr id="10" name="Flèche vers le bas 9">
            <a:extLst>
              <a:ext uri="{FF2B5EF4-FFF2-40B4-BE49-F238E27FC236}">
                <a16:creationId xmlns:a16="http://schemas.microsoft.com/office/drawing/2014/main" id="{1B93A033-7017-6640-AC5F-FFE8FC3ED577}"/>
              </a:ext>
            </a:extLst>
          </p:cNvPr>
          <p:cNvSpPr/>
          <p:nvPr/>
        </p:nvSpPr>
        <p:spPr>
          <a:xfrm>
            <a:off x="4260540" y="3570188"/>
            <a:ext cx="216024" cy="338336"/>
          </a:xfrm>
          <a:prstGeom prst="downArrow">
            <a:avLst/>
          </a:prstGeom>
          <a:solidFill>
            <a:srgbClr val="009193"/>
          </a:solidFill>
          <a:ln>
            <a:solidFill>
              <a:srgbClr val="00919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 name="Flèche vers le bas 10">
            <a:extLst>
              <a:ext uri="{FF2B5EF4-FFF2-40B4-BE49-F238E27FC236}">
                <a16:creationId xmlns:a16="http://schemas.microsoft.com/office/drawing/2014/main" id="{ED3EDA31-363A-DD4B-A9FF-06F88BAA9089}"/>
              </a:ext>
            </a:extLst>
          </p:cNvPr>
          <p:cNvSpPr/>
          <p:nvPr/>
        </p:nvSpPr>
        <p:spPr>
          <a:xfrm>
            <a:off x="4247964" y="5251243"/>
            <a:ext cx="216024" cy="338336"/>
          </a:xfrm>
          <a:prstGeom prst="downArrow">
            <a:avLst/>
          </a:prstGeom>
          <a:solidFill>
            <a:srgbClr val="009193"/>
          </a:solidFill>
          <a:ln>
            <a:solidFill>
              <a:srgbClr val="00919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495705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6" grpId="0"/>
      <p:bldP spid="9" grpId="0"/>
      <p:bldP spid="10"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032FC2-1FA8-2B43-9DA8-47BB760071D4}"/>
              </a:ext>
            </a:extLst>
          </p:cNvPr>
          <p:cNvSpPr>
            <a:spLocks noGrp="1"/>
          </p:cNvSpPr>
          <p:nvPr>
            <p:ph type="title"/>
          </p:nvPr>
        </p:nvSpPr>
        <p:spPr/>
        <p:txBody>
          <a:bodyPr/>
          <a:lstStyle/>
          <a:p>
            <a:r>
              <a:rPr lang="fr-FR" b="1" dirty="0">
                <a:solidFill>
                  <a:srgbClr val="009193"/>
                </a:solidFill>
              </a:rPr>
              <a:t>Cure, care ou </a:t>
            </a:r>
            <a:r>
              <a:rPr lang="fr-FR" b="1" dirty="0" err="1">
                <a:solidFill>
                  <a:srgbClr val="009193"/>
                </a:solidFill>
              </a:rPr>
              <a:t>Edu</a:t>
            </a:r>
            <a:r>
              <a:rPr lang="fr-FR" b="1" dirty="0">
                <a:solidFill>
                  <a:srgbClr val="009193"/>
                </a:solidFill>
              </a:rPr>
              <a:t>-care ? </a:t>
            </a:r>
          </a:p>
        </p:txBody>
      </p:sp>
      <p:sp>
        <p:nvSpPr>
          <p:cNvPr id="3" name="Espace réservé du contenu 2">
            <a:extLst>
              <a:ext uri="{FF2B5EF4-FFF2-40B4-BE49-F238E27FC236}">
                <a16:creationId xmlns:a16="http://schemas.microsoft.com/office/drawing/2014/main" id="{76AA08B9-3AED-F948-802A-1DF2DD7688EE}"/>
              </a:ext>
            </a:extLst>
          </p:cNvPr>
          <p:cNvSpPr>
            <a:spLocks noGrp="1"/>
          </p:cNvSpPr>
          <p:nvPr>
            <p:ph idx="1"/>
          </p:nvPr>
        </p:nvSpPr>
        <p:spPr/>
        <p:txBody>
          <a:bodyPr/>
          <a:lstStyle/>
          <a:p>
            <a:r>
              <a:rPr lang="fr-FR" dirty="0"/>
              <a:t>Le Care  </a:t>
            </a:r>
          </a:p>
        </p:txBody>
      </p:sp>
      <p:pic>
        <p:nvPicPr>
          <p:cNvPr id="5" name="Graphique 4" descr="Conversation ">
            <a:extLst>
              <a:ext uri="{FF2B5EF4-FFF2-40B4-BE49-F238E27FC236}">
                <a16:creationId xmlns:a16="http://schemas.microsoft.com/office/drawing/2014/main" id="{D198519D-2A2A-164B-800D-65D2B3037C5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95736" y="1417638"/>
            <a:ext cx="1075258" cy="1075258"/>
          </a:xfrm>
          <a:prstGeom prst="rect">
            <a:avLst/>
          </a:prstGeom>
        </p:spPr>
      </p:pic>
      <p:sp>
        <p:nvSpPr>
          <p:cNvPr id="6" name="ZoneTexte 5">
            <a:extLst>
              <a:ext uri="{FF2B5EF4-FFF2-40B4-BE49-F238E27FC236}">
                <a16:creationId xmlns:a16="http://schemas.microsoft.com/office/drawing/2014/main" id="{40DECBBC-4D6D-AD42-A7E0-2991D6F234E3}"/>
              </a:ext>
            </a:extLst>
          </p:cNvPr>
          <p:cNvSpPr txBox="1"/>
          <p:nvPr/>
        </p:nvSpPr>
        <p:spPr>
          <a:xfrm>
            <a:off x="3556348" y="1375343"/>
            <a:ext cx="5130452" cy="1369606"/>
          </a:xfrm>
          <a:prstGeom prst="rect">
            <a:avLst/>
          </a:prstGeom>
          <a:noFill/>
        </p:spPr>
        <p:txBody>
          <a:bodyPr wrap="square" rtlCol="0">
            <a:spAutoFit/>
          </a:bodyPr>
          <a:lstStyle/>
          <a:p>
            <a:r>
              <a:rPr lang="fr-FR" b="1" dirty="0"/>
              <a:t>Dimension relationnelle du soin, basée sur l’interdépendance entre le soignant et le soigné, </a:t>
            </a:r>
            <a:r>
              <a:rPr lang="fr-FR" sz="1100" dirty="0"/>
              <a:t>(Bosselut,2006; Sabourin,2010), </a:t>
            </a:r>
            <a:r>
              <a:rPr lang="fr-FR" dirty="0"/>
              <a:t>évoque les éléments du prendre soin, de l’accompagnement compatissant du patient</a:t>
            </a:r>
            <a:r>
              <a:rPr lang="fr-FR" sz="1100" dirty="0"/>
              <a:t> (</a:t>
            </a:r>
            <a:r>
              <a:rPr lang="fr-FR" sz="1100" dirty="0" err="1"/>
              <a:t>Pichonnaz</a:t>
            </a:r>
            <a:r>
              <a:rPr lang="fr-FR" sz="1100" dirty="0"/>
              <a:t>, 2011)</a:t>
            </a:r>
          </a:p>
        </p:txBody>
      </p:sp>
      <p:pic>
        <p:nvPicPr>
          <p:cNvPr id="7" name="Image 6">
            <a:extLst>
              <a:ext uri="{FF2B5EF4-FFF2-40B4-BE49-F238E27FC236}">
                <a16:creationId xmlns:a16="http://schemas.microsoft.com/office/drawing/2014/main" id="{9FCB288E-74D4-D34E-BEBB-A156E23AE93E}"/>
              </a:ext>
            </a:extLst>
          </p:cNvPr>
          <p:cNvPicPr>
            <a:picLocks noChangeAspect="1"/>
          </p:cNvPicPr>
          <p:nvPr/>
        </p:nvPicPr>
        <p:blipFill>
          <a:blip r:embed="rId5"/>
          <a:stretch>
            <a:fillRect/>
          </a:stretch>
        </p:blipFill>
        <p:spPr>
          <a:xfrm>
            <a:off x="949593" y="2400257"/>
            <a:ext cx="2533768" cy="3868427"/>
          </a:xfrm>
          <a:prstGeom prst="rect">
            <a:avLst/>
          </a:prstGeom>
        </p:spPr>
      </p:pic>
      <p:sp>
        <p:nvSpPr>
          <p:cNvPr id="8" name="ZoneTexte 7">
            <a:extLst>
              <a:ext uri="{FF2B5EF4-FFF2-40B4-BE49-F238E27FC236}">
                <a16:creationId xmlns:a16="http://schemas.microsoft.com/office/drawing/2014/main" id="{C5E73826-090D-274B-9FFF-F5062B9326EB}"/>
              </a:ext>
            </a:extLst>
          </p:cNvPr>
          <p:cNvSpPr txBox="1"/>
          <p:nvPr/>
        </p:nvSpPr>
        <p:spPr>
          <a:xfrm>
            <a:off x="4132412" y="3162095"/>
            <a:ext cx="3456384" cy="646331"/>
          </a:xfrm>
          <a:prstGeom prst="rect">
            <a:avLst/>
          </a:prstGeom>
          <a:noFill/>
        </p:spPr>
        <p:txBody>
          <a:bodyPr wrap="square" rtlCol="0">
            <a:spAutoFit/>
          </a:bodyPr>
          <a:lstStyle/>
          <a:p>
            <a:pPr algn="ctr"/>
            <a:r>
              <a:rPr lang="fr-FR" dirty="0"/>
              <a:t>Grand sentiment de légitimité dans cette dimension</a:t>
            </a:r>
          </a:p>
        </p:txBody>
      </p:sp>
      <p:sp>
        <p:nvSpPr>
          <p:cNvPr id="9" name="Flèche vers le bas 8">
            <a:extLst>
              <a:ext uri="{FF2B5EF4-FFF2-40B4-BE49-F238E27FC236}">
                <a16:creationId xmlns:a16="http://schemas.microsoft.com/office/drawing/2014/main" id="{DCE07B5D-EEC2-764E-8899-9003E163985C}"/>
              </a:ext>
            </a:extLst>
          </p:cNvPr>
          <p:cNvSpPr/>
          <p:nvPr/>
        </p:nvSpPr>
        <p:spPr>
          <a:xfrm>
            <a:off x="5761044" y="3840072"/>
            <a:ext cx="216024" cy="338336"/>
          </a:xfrm>
          <a:prstGeom prst="downArrow">
            <a:avLst/>
          </a:prstGeom>
          <a:solidFill>
            <a:srgbClr val="009193"/>
          </a:solidFill>
          <a:ln>
            <a:solidFill>
              <a:srgbClr val="00919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ZoneTexte 9">
            <a:extLst>
              <a:ext uri="{FF2B5EF4-FFF2-40B4-BE49-F238E27FC236}">
                <a16:creationId xmlns:a16="http://schemas.microsoft.com/office/drawing/2014/main" id="{0549CCFE-3D52-F448-9D34-71F7739C0AB6}"/>
              </a:ext>
            </a:extLst>
          </p:cNvPr>
          <p:cNvSpPr txBox="1"/>
          <p:nvPr/>
        </p:nvSpPr>
        <p:spPr>
          <a:xfrm>
            <a:off x="4492452" y="4252428"/>
            <a:ext cx="2736304" cy="646331"/>
          </a:xfrm>
          <a:prstGeom prst="rect">
            <a:avLst/>
          </a:prstGeom>
          <a:noFill/>
        </p:spPr>
        <p:txBody>
          <a:bodyPr wrap="square" rtlCol="0">
            <a:spAutoFit/>
          </a:bodyPr>
          <a:lstStyle/>
          <a:p>
            <a:pPr algn="ctr"/>
            <a:r>
              <a:rPr lang="fr-FR" dirty="0"/>
              <a:t>Formation initiale et cœur de métier</a:t>
            </a:r>
          </a:p>
        </p:txBody>
      </p:sp>
      <p:sp>
        <p:nvSpPr>
          <p:cNvPr id="11" name="Flèche vers le bas 10">
            <a:extLst>
              <a:ext uri="{FF2B5EF4-FFF2-40B4-BE49-F238E27FC236}">
                <a16:creationId xmlns:a16="http://schemas.microsoft.com/office/drawing/2014/main" id="{FE332493-0354-5F41-B177-DF1D7C28B932}"/>
              </a:ext>
            </a:extLst>
          </p:cNvPr>
          <p:cNvSpPr/>
          <p:nvPr/>
        </p:nvSpPr>
        <p:spPr>
          <a:xfrm rot="2092726">
            <a:off x="4984162" y="4916413"/>
            <a:ext cx="286619" cy="355487"/>
          </a:xfrm>
          <a:prstGeom prst="downArrow">
            <a:avLst>
              <a:gd name="adj1" fmla="val 50000"/>
              <a:gd name="adj2" fmla="val 34142"/>
            </a:avLst>
          </a:prstGeom>
          <a:solidFill>
            <a:srgbClr val="009193"/>
          </a:solidFill>
          <a:ln>
            <a:solidFill>
              <a:srgbClr val="00919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2" name="ZoneTexte 11">
            <a:extLst>
              <a:ext uri="{FF2B5EF4-FFF2-40B4-BE49-F238E27FC236}">
                <a16:creationId xmlns:a16="http://schemas.microsoft.com/office/drawing/2014/main" id="{CC5D9BB2-05D4-324F-A434-4BA307603CA3}"/>
              </a:ext>
            </a:extLst>
          </p:cNvPr>
          <p:cNvSpPr txBox="1"/>
          <p:nvPr/>
        </p:nvSpPr>
        <p:spPr>
          <a:xfrm>
            <a:off x="3677612" y="5413814"/>
            <a:ext cx="1880729" cy="815608"/>
          </a:xfrm>
          <a:prstGeom prst="rect">
            <a:avLst/>
          </a:prstGeom>
          <a:noFill/>
        </p:spPr>
        <p:txBody>
          <a:bodyPr wrap="square" rtlCol="0">
            <a:spAutoFit/>
          </a:bodyPr>
          <a:lstStyle/>
          <a:p>
            <a:pPr algn="ctr"/>
            <a:r>
              <a:rPr lang="fr-FR" dirty="0"/>
              <a:t>Dans le soin : </a:t>
            </a:r>
            <a:r>
              <a:rPr lang="fr-FR" b="1" strike="sngStrike" dirty="0"/>
              <a:t>Spécificité</a:t>
            </a:r>
          </a:p>
          <a:p>
            <a:pPr algn="ctr"/>
            <a:r>
              <a:rPr lang="fr-FR" sz="1100" dirty="0"/>
              <a:t>(Vega 2000, Morel 2018)</a:t>
            </a:r>
          </a:p>
        </p:txBody>
      </p:sp>
      <p:sp>
        <p:nvSpPr>
          <p:cNvPr id="13" name="Flèche vers le bas 12">
            <a:extLst>
              <a:ext uri="{FF2B5EF4-FFF2-40B4-BE49-F238E27FC236}">
                <a16:creationId xmlns:a16="http://schemas.microsoft.com/office/drawing/2014/main" id="{1B8F87A7-CE05-8743-8DED-F8EBB2C7747F}"/>
              </a:ext>
            </a:extLst>
          </p:cNvPr>
          <p:cNvSpPr/>
          <p:nvPr/>
        </p:nvSpPr>
        <p:spPr>
          <a:xfrm rot="19749570">
            <a:off x="6462318" y="4914016"/>
            <a:ext cx="286619" cy="355487"/>
          </a:xfrm>
          <a:prstGeom prst="downArrow">
            <a:avLst>
              <a:gd name="adj1" fmla="val 50000"/>
              <a:gd name="adj2" fmla="val 34142"/>
            </a:avLst>
          </a:prstGeom>
          <a:solidFill>
            <a:srgbClr val="009193"/>
          </a:solidFill>
          <a:ln>
            <a:solidFill>
              <a:srgbClr val="00919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6" name="ZoneTexte 15">
            <a:extLst>
              <a:ext uri="{FF2B5EF4-FFF2-40B4-BE49-F238E27FC236}">
                <a16:creationId xmlns:a16="http://schemas.microsoft.com/office/drawing/2014/main" id="{B9B5DEF2-78FC-D14F-82E3-9DF9078BA549}"/>
              </a:ext>
            </a:extLst>
          </p:cNvPr>
          <p:cNvSpPr txBox="1"/>
          <p:nvPr/>
        </p:nvSpPr>
        <p:spPr>
          <a:xfrm>
            <a:off x="6117408" y="5400742"/>
            <a:ext cx="1908212" cy="369332"/>
          </a:xfrm>
          <a:prstGeom prst="rect">
            <a:avLst/>
          </a:prstGeom>
          <a:noFill/>
        </p:spPr>
        <p:txBody>
          <a:bodyPr wrap="square" rtlCol="0">
            <a:spAutoFit/>
          </a:bodyPr>
          <a:lstStyle/>
          <a:p>
            <a:r>
              <a:rPr lang="fr-FR" dirty="0"/>
              <a:t>Point de </a:t>
            </a:r>
            <a:r>
              <a:rPr lang="fr-FR" dirty="0" err="1"/>
              <a:t>reliance</a:t>
            </a:r>
            <a:r>
              <a:rPr lang="fr-FR" dirty="0"/>
              <a:t> ! </a:t>
            </a:r>
          </a:p>
        </p:txBody>
      </p:sp>
    </p:spTree>
    <p:extLst>
      <p:ext uri="{BB962C8B-B14F-4D97-AF65-F5344CB8AC3E}">
        <p14:creationId xmlns:p14="http://schemas.microsoft.com/office/powerpoint/2010/main" val="4082994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6" grpId="0"/>
      <p:bldP spid="8" grpId="0"/>
      <p:bldP spid="9" grpId="0" animBg="1"/>
      <p:bldP spid="10" grpId="0"/>
      <p:bldP spid="11" grpId="0" animBg="1"/>
      <p:bldP spid="12" grpId="0"/>
      <p:bldP spid="13" grpId="0" animBg="1"/>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F5F2FB4-1CAD-5844-BE12-7F04499B7C11}"/>
              </a:ext>
            </a:extLst>
          </p:cNvPr>
          <p:cNvSpPr>
            <a:spLocks noGrp="1"/>
          </p:cNvSpPr>
          <p:nvPr>
            <p:ph type="title"/>
          </p:nvPr>
        </p:nvSpPr>
        <p:spPr/>
        <p:txBody>
          <a:bodyPr/>
          <a:lstStyle/>
          <a:p>
            <a:r>
              <a:rPr lang="fr-FR" b="1" dirty="0">
                <a:solidFill>
                  <a:srgbClr val="009193"/>
                </a:solidFill>
              </a:rPr>
              <a:t>Cure, care ou </a:t>
            </a:r>
            <a:r>
              <a:rPr lang="fr-FR" b="1" dirty="0" err="1">
                <a:solidFill>
                  <a:srgbClr val="009193"/>
                </a:solidFill>
              </a:rPr>
              <a:t>Edu</a:t>
            </a:r>
            <a:r>
              <a:rPr lang="fr-FR" b="1" dirty="0">
                <a:solidFill>
                  <a:srgbClr val="009193"/>
                </a:solidFill>
              </a:rPr>
              <a:t>-care ? </a:t>
            </a:r>
            <a:endParaRPr lang="fr-FR" dirty="0"/>
          </a:p>
        </p:txBody>
      </p:sp>
      <p:sp>
        <p:nvSpPr>
          <p:cNvPr id="3" name="Espace réservé du contenu 2">
            <a:extLst>
              <a:ext uri="{FF2B5EF4-FFF2-40B4-BE49-F238E27FC236}">
                <a16:creationId xmlns:a16="http://schemas.microsoft.com/office/drawing/2014/main" id="{D2B722E1-EBFD-0446-84FD-81F568FF2331}"/>
              </a:ext>
            </a:extLst>
          </p:cNvPr>
          <p:cNvSpPr>
            <a:spLocks noGrp="1"/>
          </p:cNvSpPr>
          <p:nvPr>
            <p:ph idx="1"/>
          </p:nvPr>
        </p:nvSpPr>
        <p:spPr/>
        <p:txBody>
          <a:bodyPr/>
          <a:lstStyle/>
          <a:p>
            <a:r>
              <a:rPr lang="fr-FR" dirty="0"/>
              <a:t>L’</a:t>
            </a:r>
            <a:r>
              <a:rPr lang="fr-FR" dirty="0" err="1"/>
              <a:t>Edu</a:t>
            </a:r>
            <a:r>
              <a:rPr lang="fr-FR" dirty="0"/>
              <a:t>-Care ? </a:t>
            </a:r>
          </a:p>
        </p:txBody>
      </p:sp>
      <p:pic>
        <p:nvPicPr>
          <p:cNvPr id="5" name="Graphique 4" descr="Plante">
            <a:extLst>
              <a:ext uri="{FF2B5EF4-FFF2-40B4-BE49-F238E27FC236}">
                <a16:creationId xmlns:a16="http://schemas.microsoft.com/office/drawing/2014/main" id="{887E669A-812F-CA46-BA77-9E61C56E169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71800" y="1354758"/>
            <a:ext cx="1080120" cy="1080120"/>
          </a:xfrm>
          <a:prstGeom prst="rect">
            <a:avLst/>
          </a:prstGeom>
        </p:spPr>
      </p:pic>
      <p:sp>
        <p:nvSpPr>
          <p:cNvPr id="6" name="ZoneTexte 5">
            <a:extLst>
              <a:ext uri="{FF2B5EF4-FFF2-40B4-BE49-F238E27FC236}">
                <a16:creationId xmlns:a16="http://schemas.microsoft.com/office/drawing/2014/main" id="{73ABDCE4-E766-2249-8280-EAB9C8D8B992}"/>
              </a:ext>
            </a:extLst>
          </p:cNvPr>
          <p:cNvSpPr txBox="1"/>
          <p:nvPr/>
        </p:nvSpPr>
        <p:spPr>
          <a:xfrm>
            <a:off x="4067944" y="1417638"/>
            <a:ext cx="4248472" cy="923330"/>
          </a:xfrm>
          <a:prstGeom prst="rect">
            <a:avLst/>
          </a:prstGeom>
          <a:noFill/>
        </p:spPr>
        <p:txBody>
          <a:bodyPr wrap="square" rtlCol="0">
            <a:spAutoFit/>
          </a:bodyPr>
          <a:lstStyle/>
          <a:p>
            <a:r>
              <a:rPr lang="fr-FR" b="1" i="1" dirty="0"/>
              <a:t>Le soin comme un vecteur d’émancipation, de développement de l’autonomie et comme support d’apprentissage </a:t>
            </a:r>
          </a:p>
        </p:txBody>
      </p:sp>
      <p:pic>
        <p:nvPicPr>
          <p:cNvPr id="7" name="Image 6">
            <a:extLst>
              <a:ext uri="{FF2B5EF4-FFF2-40B4-BE49-F238E27FC236}">
                <a16:creationId xmlns:a16="http://schemas.microsoft.com/office/drawing/2014/main" id="{6EC663DC-7424-5446-AF26-E9532DD03A22}"/>
              </a:ext>
            </a:extLst>
          </p:cNvPr>
          <p:cNvPicPr>
            <a:picLocks noChangeAspect="1"/>
          </p:cNvPicPr>
          <p:nvPr/>
        </p:nvPicPr>
        <p:blipFill>
          <a:blip r:embed="rId5"/>
          <a:stretch>
            <a:fillRect/>
          </a:stretch>
        </p:blipFill>
        <p:spPr>
          <a:xfrm>
            <a:off x="619026" y="2680440"/>
            <a:ext cx="3232894" cy="2607515"/>
          </a:xfrm>
          <a:prstGeom prst="rect">
            <a:avLst/>
          </a:prstGeom>
        </p:spPr>
      </p:pic>
      <p:sp>
        <p:nvSpPr>
          <p:cNvPr id="8" name="ZoneTexte 7">
            <a:extLst>
              <a:ext uri="{FF2B5EF4-FFF2-40B4-BE49-F238E27FC236}">
                <a16:creationId xmlns:a16="http://schemas.microsoft.com/office/drawing/2014/main" id="{429C886F-AAB3-4046-9532-8AD26EF4F077}"/>
              </a:ext>
            </a:extLst>
          </p:cNvPr>
          <p:cNvSpPr txBox="1"/>
          <p:nvPr/>
        </p:nvSpPr>
        <p:spPr>
          <a:xfrm>
            <a:off x="4013746" y="2523530"/>
            <a:ext cx="4104456" cy="3200876"/>
          </a:xfrm>
          <a:prstGeom prst="rect">
            <a:avLst/>
          </a:prstGeom>
          <a:noFill/>
        </p:spPr>
        <p:txBody>
          <a:bodyPr wrap="square" rtlCol="0">
            <a:spAutoFit/>
          </a:bodyPr>
          <a:lstStyle/>
          <a:p>
            <a:pPr marL="285750" indent="-285750">
              <a:buFontTx/>
              <a:buChar char="-"/>
            </a:pPr>
            <a:r>
              <a:rPr lang="fr-FR" dirty="0"/>
              <a:t>Usage de la relation comme un moyen d’</a:t>
            </a:r>
            <a:r>
              <a:rPr lang="fr-FR" dirty="0" err="1"/>
              <a:t>accés</a:t>
            </a:r>
            <a:r>
              <a:rPr lang="fr-FR" dirty="0"/>
              <a:t> aux réalités complexes de la personne et à des possibilité d’interventions éducatives appropriées </a:t>
            </a:r>
            <a:r>
              <a:rPr lang="fr-FR" sz="1100" dirty="0"/>
              <a:t>(</a:t>
            </a:r>
            <a:r>
              <a:rPr lang="fr-FR" sz="1100" dirty="0" err="1"/>
              <a:t>Wacquez</a:t>
            </a:r>
            <a:r>
              <a:rPr lang="fr-FR" sz="1100" dirty="0"/>
              <a:t>, 2013)</a:t>
            </a:r>
          </a:p>
          <a:p>
            <a:pPr marL="285750" indent="-285750">
              <a:buFontTx/>
              <a:buChar char="-"/>
            </a:pPr>
            <a:endParaRPr lang="fr-FR" sz="1100" dirty="0"/>
          </a:p>
          <a:p>
            <a:pPr marL="171450" indent="-171450">
              <a:buFontTx/>
              <a:buChar char="-"/>
            </a:pPr>
            <a:r>
              <a:rPr lang="fr-FR" dirty="0"/>
              <a:t> Prise en compte de la globalité de la personne</a:t>
            </a:r>
            <a:r>
              <a:rPr lang="fr-FR" sz="1100" dirty="0"/>
              <a:t> (</a:t>
            </a:r>
            <a:r>
              <a:rPr lang="fr-FR" sz="1100" dirty="0" err="1"/>
              <a:t>Wacquez</a:t>
            </a:r>
            <a:r>
              <a:rPr lang="fr-FR" sz="1100" dirty="0"/>
              <a:t>, 2013; Guzniak,2009)</a:t>
            </a:r>
          </a:p>
          <a:p>
            <a:endParaRPr lang="fr-FR" dirty="0"/>
          </a:p>
          <a:p>
            <a:r>
              <a:rPr lang="fr-FR" dirty="0"/>
              <a:t>-   Soigner pourrait être lié à la prise en charge de la vie quotidienne au jour le jour </a:t>
            </a:r>
            <a:r>
              <a:rPr lang="fr-FR" sz="1100" dirty="0"/>
              <a:t>(Mol, 2009)</a:t>
            </a:r>
          </a:p>
        </p:txBody>
      </p:sp>
      <p:sp>
        <p:nvSpPr>
          <p:cNvPr id="9" name="ZoneTexte 8">
            <a:extLst>
              <a:ext uri="{FF2B5EF4-FFF2-40B4-BE49-F238E27FC236}">
                <a16:creationId xmlns:a16="http://schemas.microsoft.com/office/drawing/2014/main" id="{4F576A0C-E7B2-2A4E-AAC9-083504EE7734}"/>
              </a:ext>
            </a:extLst>
          </p:cNvPr>
          <p:cNvSpPr txBox="1"/>
          <p:nvPr/>
        </p:nvSpPr>
        <p:spPr>
          <a:xfrm>
            <a:off x="608952" y="5904731"/>
            <a:ext cx="7128792" cy="369332"/>
          </a:xfrm>
          <a:prstGeom prst="rect">
            <a:avLst/>
          </a:prstGeom>
          <a:noFill/>
        </p:spPr>
        <p:txBody>
          <a:bodyPr wrap="square" rtlCol="0">
            <a:spAutoFit/>
          </a:bodyPr>
          <a:lstStyle/>
          <a:p>
            <a:pPr algn="ctr"/>
            <a:r>
              <a:rPr lang="fr-FR" i="1" dirty="0">
                <a:solidFill>
                  <a:srgbClr val="009193"/>
                </a:solidFill>
              </a:rPr>
              <a:t>Et si tout acte éducatif était acte de soin ? </a:t>
            </a:r>
          </a:p>
        </p:txBody>
      </p:sp>
      <p:pic>
        <p:nvPicPr>
          <p:cNvPr id="10" name="Graphique 9" descr="Ampoule et engrenage ">
            <a:extLst>
              <a:ext uri="{FF2B5EF4-FFF2-40B4-BE49-F238E27FC236}">
                <a16:creationId xmlns:a16="http://schemas.microsoft.com/office/drawing/2014/main" id="{8462E1D4-7CAD-4949-AB60-CAF1E6573E0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395573" y="5533517"/>
            <a:ext cx="828414" cy="828414"/>
          </a:xfrm>
          <a:prstGeom prst="rect">
            <a:avLst/>
          </a:prstGeom>
        </p:spPr>
      </p:pic>
    </p:spTree>
    <p:extLst>
      <p:ext uri="{BB962C8B-B14F-4D97-AF65-F5344CB8AC3E}">
        <p14:creationId xmlns:p14="http://schemas.microsoft.com/office/powerpoint/2010/main" val="3447697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6" grpId="0"/>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E67DD34-6869-3241-A410-A453CCD93ADC}"/>
              </a:ext>
            </a:extLst>
          </p:cNvPr>
          <p:cNvSpPr>
            <a:spLocks noGrp="1"/>
          </p:cNvSpPr>
          <p:nvPr>
            <p:ph type="title"/>
          </p:nvPr>
        </p:nvSpPr>
        <p:spPr/>
        <p:txBody>
          <a:bodyPr/>
          <a:lstStyle/>
          <a:p>
            <a:r>
              <a:rPr lang="fr-FR" dirty="0"/>
              <a:t>Conclusion et perspectives </a:t>
            </a:r>
          </a:p>
        </p:txBody>
      </p:sp>
      <p:pic>
        <p:nvPicPr>
          <p:cNvPr id="4" name="Image 3">
            <a:extLst>
              <a:ext uri="{FF2B5EF4-FFF2-40B4-BE49-F238E27FC236}">
                <a16:creationId xmlns:a16="http://schemas.microsoft.com/office/drawing/2014/main" id="{056FB508-6F23-E848-AB38-D25FEE4FF222}"/>
              </a:ext>
            </a:extLst>
          </p:cNvPr>
          <p:cNvPicPr>
            <a:picLocks noChangeAspect="1"/>
          </p:cNvPicPr>
          <p:nvPr/>
        </p:nvPicPr>
        <p:blipFill>
          <a:blip r:embed="rId3"/>
          <a:stretch>
            <a:fillRect/>
          </a:stretch>
        </p:blipFill>
        <p:spPr>
          <a:xfrm>
            <a:off x="1331640" y="1364218"/>
            <a:ext cx="2088232" cy="865243"/>
          </a:xfrm>
          <a:prstGeom prst="rect">
            <a:avLst/>
          </a:prstGeom>
        </p:spPr>
      </p:pic>
      <p:pic>
        <p:nvPicPr>
          <p:cNvPr id="5" name="Image 4">
            <a:extLst>
              <a:ext uri="{FF2B5EF4-FFF2-40B4-BE49-F238E27FC236}">
                <a16:creationId xmlns:a16="http://schemas.microsoft.com/office/drawing/2014/main" id="{EAA67D15-DBA4-BC48-B5E1-6590075AAB30}"/>
              </a:ext>
            </a:extLst>
          </p:cNvPr>
          <p:cNvPicPr>
            <a:picLocks noChangeAspect="1"/>
          </p:cNvPicPr>
          <p:nvPr/>
        </p:nvPicPr>
        <p:blipFill>
          <a:blip r:embed="rId4"/>
          <a:stretch>
            <a:fillRect/>
          </a:stretch>
        </p:blipFill>
        <p:spPr>
          <a:xfrm>
            <a:off x="2375756" y="2003016"/>
            <a:ext cx="2880320" cy="992379"/>
          </a:xfrm>
          <a:prstGeom prst="rect">
            <a:avLst/>
          </a:prstGeom>
        </p:spPr>
      </p:pic>
      <p:pic>
        <p:nvPicPr>
          <p:cNvPr id="6" name="Image 5">
            <a:extLst>
              <a:ext uri="{FF2B5EF4-FFF2-40B4-BE49-F238E27FC236}">
                <a16:creationId xmlns:a16="http://schemas.microsoft.com/office/drawing/2014/main" id="{E982CCDA-EA96-D84E-A798-67C77BEE7525}"/>
              </a:ext>
            </a:extLst>
          </p:cNvPr>
          <p:cNvPicPr>
            <a:picLocks noChangeAspect="1"/>
          </p:cNvPicPr>
          <p:nvPr/>
        </p:nvPicPr>
        <p:blipFill>
          <a:blip r:embed="rId5"/>
          <a:stretch>
            <a:fillRect/>
          </a:stretch>
        </p:blipFill>
        <p:spPr>
          <a:xfrm>
            <a:off x="4139952" y="2780020"/>
            <a:ext cx="3360018" cy="1247017"/>
          </a:xfrm>
          <a:prstGeom prst="rect">
            <a:avLst/>
          </a:prstGeom>
        </p:spPr>
      </p:pic>
      <p:sp>
        <p:nvSpPr>
          <p:cNvPr id="7" name="ZoneTexte 6">
            <a:extLst>
              <a:ext uri="{FF2B5EF4-FFF2-40B4-BE49-F238E27FC236}">
                <a16:creationId xmlns:a16="http://schemas.microsoft.com/office/drawing/2014/main" id="{53A5BBC3-60A4-B347-B22F-8B934CDDF85C}"/>
              </a:ext>
            </a:extLst>
          </p:cNvPr>
          <p:cNvSpPr txBox="1"/>
          <p:nvPr/>
        </p:nvSpPr>
        <p:spPr>
          <a:xfrm>
            <a:off x="1115616" y="2741116"/>
            <a:ext cx="4973724" cy="369332"/>
          </a:xfrm>
          <a:prstGeom prst="rect">
            <a:avLst/>
          </a:prstGeom>
          <a:noFill/>
        </p:spPr>
        <p:txBody>
          <a:bodyPr wrap="square" rtlCol="0">
            <a:spAutoFit/>
          </a:bodyPr>
          <a:lstStyle/>
          <a:p>
            <a:r>
              <a:rPr lang="fr-FR" i="1" dirty="0">
                <a:solidFill>
                  <a:srgbClr val="009193"/>
                </a:solidFill>
              </a:rPr>
              <a:t>Point d’ancrage pour un travail pluridisciplinaire</a:t>
            </a:r>
          </a:p>
        </p:txBody>
      </p:sp>
      <p:sp>
        <p:nvSpPr>
          <p:cNvPr id="8" name="ZoneTexte 7">
            <a:extLst>
              <a:ext uri="{FF2B5EF4-FFF2-40B4-BE49-F238E27FC236}">
                <a16:creationId xmlns:a16="http://schemas.microsoft.com/office/drawing/2014/main" id="{5DFEB462-CE1A-1943-AC72-0CF01C35E051}"/>
              </a:ext>
            </a:extLst>
          </p:cNvPr>
          <p:cNvSpPr txBox="1"/>
          <p:nvPr/>
        </p:nvSpPr>
        <p:spPr>
          <a:xfrm>
            <a:off x="4211960" y="3747552"/>
            <a:ext cx="2592288" cy="1200329"/>
          </a:xfrm>
          <a:prstGeom prst="rect">
            <a:avLst/>
          </a:prstGeom>
          <a:noFill/>
        </p:spPr>
        <p:txBody>
          <a:bodyPr wrap="square" rtlCol="0">
            <a:spAutoFit/>
          </a:bodyPr>
          <a:lstStyle/>
          <a:p>
            <a:r>
              <a:rPr lang="fr-FR" dirty="0"/>
              <a:t>Encore à investiguer : </a:t>
            </a:r>
            <a:br>
              <a:rPr lang="fr-FR" dirty="0"/>
            </a:br>
            <a:r>
              <a:rPr lang="fr-FR" dirty="0"/>
              <a:t>- récits de vie</a:t>
            </a:r>
            <a:br>
              <a:rPr lang="fr-FR" dirty="0"/>
            </a:br>
            <a:r>
              <a:rPr lang="fr-FR" dirty="0"/>
              <a:t>- questionnaires à plus large échelle</a:t>
            </a:r>
          </a:p>
        </p:txBody>
      </p:sp>
      <p:sp>
        <p:nvSpPr>
          <p:cNvPr id="11" name="ZoneTexte 10">
            <a:extLst>
              <a:ext uri="{FF2B5EF4-FFF2-40B4-BE49-F238E27FC236}">
                <a16:creationId xmlns:a16="http://schemas.microsoft.com/office/drawing/2014/main" id="{40F71B70-1685-1A43-A64C-550BDAE5ACA3}"/>
              </a:ext>
            </a:extLst>
          </p:cNvPr>
          <p:cNvSpPr txBox="1"/>
          <p:nvPr/>
        </p:nvSpPr>
        <p:spPr>
          <a:xfrm>
            <a:off x="359532" y="1946865"/>
            <a:ext cx="3672408" cy="369332"/>
          </a:xfrm>
          <a:prstGeom prst="rect">
            <a:avLst/>
          </a:prstGeom>
          <a:noFill/>
        </p:spPr>
        <p:txBody>
          <a:bodyPr wrap="square" rtlCol="0">
            <a:spAutoFit/>
          </a:bodyPr>
          <a:lstStyle/>
          <a:p>
            <a:r>
              <a:rPr lang="fr-FR" i="1" dirty="0">
                <a:solidFill>
                  <a:srgbClr val="009193"/>
                </a:solidFill>
              </a:rPr>
              <a:t>Spécificité des équipes paramédicales</a:t>
            </a:r>
          </a:p>
        </p:txBody>
      </p:sp>
      <p:sp>
        <p:nvSpPr>
          <p:cNvPr id="12" name="ZoneTexte 11">
            <a:extLst>
              <a:ext uri="{FF2B5EF4-FFF2-40B4-BE49-F238E27FC236}">
                <a16:creationId xmlns:a16="http://schemas.microsoft.com/office/drawing/2014/main" id="{9090F113-8A70-824E-B47F-280397E8089B}"/>
              </a:ext>
            </a:extLst>
          </p:cNvPr>
          <p:cNvSpPr txBox="1"/>
          <p:nvPr/>
        </p:nvSpPr>
        <p:spPr>
          <a:xfrm>
            <a:off x="1331640" y="3501008"/>
            <a:ext cx="5472608" cy="369332"/>
          </a:xfrm>
          <a:prstGeom prst="rect">
            <a:avLst/>
          </a:prstGeom>
          <a:noFill/>
        </p:spPr>
        <p:txBody>
          <a:bodyPr wrap="square" rtlCol="0">
            <a:spAutoFit/>
          </a:bodyPr>
          <a:lstStyle/>
          <a:p>
            <a:r>
              <a:rPr lang="fr-FR" i="1" dirty="0">
                <a:solidFill>
                  <a:srgbClr val="009193"/>
                </a:solidFill>
              </a:rPr>
              <a:t>Espace pour déployer les compétences des éducateurs ?</a:t>
            </a:r>
          </a:p>
        </p:txBody>
      </p:sp>
      <p:pic>
        <p:nvPicPr>
          <p:cNvPr id="14" name="Graphique 13" descr="Envoyer">
            <a:extLst>
              <a:ext uri="{FF2B5EF4-FFF2-40B4-BE49-F238E27FC236}">
                <a16:creationId xmlns:a16="http://schemas.microsoft.com/office/drawing/2014/main" id="{A0F0AC5A-1778-AB46-BF6B-9B8E88DE45F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83805" y="5157192"/>
            <a:ext cx="914400" cy="914400"/>
          </a:xfrm>
          <a:prstGeom prst="rect">
            <a:avLst/>
          </a:prstGeom>
        </p:spPr>
      </p:pic>
      <p:sp>
        <p:nvSpPr>
          <p:cNvPr id="15" name="ZoneTexte 14">
            <a:extLst>
              <a:ext uri="{FF2B5EF4-FFF2-40B4-BE49-F238E27FC236}">
                <a16:creationId xmlns:a16="http://schemas.microsoft.com/office/drawing/2014/main" id="{B4641AFE-BFB6-C249-A92A-4D1E98A6F200}"/>
              </a:ext>
            </a:extLst>
          </p:cNvPr>
          <p:cNvSpPr txBox="1"/>
          <p:nvPr/>
        </p:nvSpPr>
        <p:spPr>
          <a:xfrm>
            <a:off x="1475656" y="5085184"/>
            <a:ext cx="6024314" cy="923330"/>
          </a:xfrm>
          <a:prstGeom prst="rect">
            <a:avLst/>
          </a:prstGeom>
          <a:noFill/>
        </p:spPr>
        <p:txBody>
          <a:bodyPr wrap="square" rtlCol="0">
            <a:spAutoFit/>
          </a:bodyPr>
          <a:lstStyle/>
          <a:p>
            <a:r>
              <a:rPr lang="fr-FR" dirty="0"/>
              <a:t>Commentaires, propositions de travail en collaboration : </a:t>
            </a:r>
          </a:p>
          <a:p>
            <a:pPr algn="ctr"/>
            <a:r>
              <a:rPr lang="fr-FR" dirty="0">
                <a:solidFill>
                  <a:srgbClr val="009193"/>
                </a:solidFill>
                <a:hlinkClick r:id="rId8">
                  <a:extLst>
                    <a:ext uri="{A12FA001-AC4F-418D-AE19-62706E023703}">
                      <ahyp:hlinkClr xmlns:ahyp="http://schemas.microsoft.com/office/drawing/2018/hyperlinkcolor" val="tx"/>
                    </a:ext>
                  </a:extLst>
                </a:hlinkClick>
              </a:rPr>
              <a:t>kegelsm@helha.be</a:t>
            </a:r>
            <a:endParaRPr lang="fr-FR" dirty="0">
              <a:solidFill>
                <a:srgbClr val="009193"/>
              </a:solidFill>
            </a:endParaRPr>
          </a:p>
          <a:p>
            <a:endParaRPr lang="fr-FR" dirty="0"/>
          </a:p>
        </p:txBody>
      </p:sp>
    </p:spTree>
    <p:extLst>
      <p:ext uri="{BB962C8B-B14F-4D97-AF65-F5344CB8AC3E}">
        <p14:creationId xmlns:p14="http://schemas.microsoft.com/office/powerpoint/2010/main" val="19808742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A76FCB-6BC5-D14B-AEFE-9C28CA6906F8}"/>
              </a:ext>
            </a:extLst>
          </p:cNvPr>
          <p:cNvSpPr>
            <a:spLocks noGrp="1"/>
          </p:cNvSpPr>
          <p:nvPr>
            <p:ph type="title"/>
          </p:nvPr>
        </p:nvSpPr>
        <p:spPr/>
        <p:txBody>
          <a:bodyPr/>
          <a:lstStyle/>
          <a:p>
            <a:r>
              <a:rPr lang="fr-FR" dirty="0"/>
              <a:t>Bibliographie</a:t>
            </a:r>
          </a:p>
        </p:txBody>
      </p:sp>
      <p:sp>
        <p:nvSpPr>
          <p:cNvPr id="4" name="Rectangle 1">
            <a:extLst>
              <a:ext uri="{FF2B5EF4-FFF2-40B4-BE49-F238E27FC236}">
                <a16:creationId xmlns:a16="http://schemas.microsoft.com/office/drawing/2014/main" id="{4829A9F9-9EB4-144F-B7FE-11F48F2653AB}"/>
              </a:ext>
            </a:extLst>
          </p:cNvPr>
          <p:cNvSpPr>
            <a:spLocks noGrp="1" noChangeArrowheads="1"/>
          </p:cNvSpPr>
          <p:nvPr>
            <p:ph idx="1"/>
          </p:nvPr>
        </p:nvSpPr>
        <p:spPr bwMode="auto">
          <a:xfrm>
            <a:off x="457200" y="1739526"/>
            <a:ext cx="8276625" cy="424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100" b="0" i="0" u="none" strike="noStrike" cap="none" normalizeH="0" baseline="0" dirty="0">
                <a:ln>
                  <a:noFill/>
                </a:ln>
                <a:solidFill>
                  <a:schemeClr val="tx1"/>
                </a:solidFill>
                <a:effectLst/>
                <a:latin typeface="+mn-lt"/>
                <a:ea typeface="Times New Roman" panose="02020603050405020304" pitchFamily="18" charset="0"/>
              </a:rPr>
              <a:t>- AEQES. (2016). </a:t>
            </a:r>
            <a:r>
              <a:rPr kumimoji="0" lang="fr-FR" altLang="fr-FR" sz="1100" b="0" i="1" u="none" strike="noStrike" cap="none" normalizeH="0" baseline="0" dirty="0">
                <a:ln>
                  <a:noFill/>
                </a:ln>
                <a:solidFill>
                  <a:schemeClr val="tx1"/>
                </a:solidFill>
                <a:effectLst/>
                <a:latin typeface="+mn-lt"/>
                <a:ea typeface="Times New Roman" panose="02020603050405020304" pitchFamily="18" charset="0"/>
              </a:rPr>
              <a:t>Analyse transversale.</a:t>
            </a:r>
            <a:r>
              <a:rPr kumimoji="0" lang="fr-FR" altLang="fr-FR" sz="1100" b="0" i="0" u="none" strike="noStrike" cap="none" normalizeH="0" baseline="0" dirty="0">
                <a:ln>
                  <a:noFill/>
                </a:ln>
                <a:solidFill>
                  <a:schemeClr val="tx1"/>
                </a:solidFill>
                <a:effectLst/>
                <a:latin typeface="+mn-lt"/>
                <a:ea typeface="Times New Roman" panose="02020603050405020304" pitchFamily="18" charset="0"/>
              </a:rPr>
              <a:t> Consulté le Avril 2019, </a:t>
            </a:r>
            <a:br>
              <a:rPr kumimoji="0" lang="fr-FR" altLang="fr-FR" sz="1100" b="0" i="0" u="none" strike="noStrike" cap="none" normalizeH="0" baseline="0" dirty="0">
                <a:ln>
                  <a:noFill/>
                </a:ln>
                <a:solidFill>
                  <a:schemeClr val="tx1"/>
                </a:solidFill>
                <a:effectLst/>
                <a:latin typeface="+mn-lt"/>
                <a:ea typeface="Times New Roman" panose="02020603050405020304" pitchFamily="18" charset="0"/>
              </a:rPr>
            </a:br>
            <a:r>
              <a:rPr kumimoji="0" lang="fr-FR" altLang="fr-FR" sz="1100" b="0" i="0" u="none" strike="noStrike" cap="none" normalizeH="0" baseline="0" dirty="0">
                <a:ln>
                  <a:noFill/>
                </a:ln>
                <a:solidFill>
                  <a:schemeClr val="tx1"/>
                </a:solidFill>
                <a:effectLst/>
                <a:latin typeface="+mn-lt"/>
                <a:ea typeface="Times New Roman" panose="02020603050405020304" pitchFamily="18" charset="0"/>
              </a:rPr>
              <a:t>sur Agence pour l' Evaluation et la Qualité de l'Enseignement Supérieur: http://</a:t>
            </a:r>
            <a:r>
              <a:rPr kumimoji="0" lang="fr-FR" altLang="fr-FR" sz="1100" b="0" i="0" u="none" strike="noStrike" cap="none" normalizeH="0" baseline="0" dirty="0" err="1">
                <a:ln>
                  <a:noFill/>
                </a:ln>
                <a:solidFill>
                  <a:schemeClr val="tx1"/>
                </a:solidFill>
                <a:effectLst/>
                <a:latin typeface="+mn-lt"/>
                <a:ea typeface="Times New Roman" panose="02020603050405020304" pitchFamily="18" charset="0"/>
              </a:rPr>
              <a:t>www.aeqes.be</a:t>
            </a:r>
            <a:r>
              <a:rPr kumimoji="0" lang="fr-FR" altLang="fr-FR" sz="1100" b="0" i="0" u="none" strike="noStrike" cap="none" normalizeH="0" baseline="0" dirty="0">
                <a:ln>
                  <a:noFill/>
                </a:ln>
                <a:solidFill>
                  <a:schemeClr val="tx1"/>
                </a:solidFill>
                <a:effectLst/>
                <a:latin typeface="+mn-lt"/>
                <a:ea typeface="Times New Roman" panose="02020603050405020304" pitchFamily="18" charset="0"/>
              </a:rPr>
              <a:t>/documents/AEQES-PSYCHO-</a:t>
            </a:r>
            <a:r>
              <a:rPr kumimoji="0" lang="fr-FR" altLang="fr-FR" sz="1100" b="0" i="0" u="none" strike="noStrike" cap="none" normalizeH="0" baseline="0" dirty="0" err="1">
                <a:ln>
                  <a:noFill/>
                </a:ln>
                <a:solidFill>
                  <a:schemeClr val="tx1"/>
                </a:solidFill>
                <a:effectLst/>
                <a:latin typeface="+mn-lt"/>
                <a:ea typeface="Times New Roman" panose="02020603050405020304" pitchFamily="18" charset="0"/>
              </a:rPr>
              <a:t>WEB.pdf</a:t>
            </a:r>
            <a:endParaRPr kumimoji="0" lang="fr-FR" altLang="fr-FR" sz="10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100" b="0" i="0" u="none" strike="noStrike" cap="none" normalizeH="0" baseline="0" dirty="0">
                <a:ln>
                  <a:noFill/>
                </a:ln>
                <a:solidFill>
                  <a:schemeClr val="tx1"/>
                </a:solidFill>
                <a:effectLst/>
                <a:latin typeface="+mn-lt"/>
                <a:ea typeface="Times New Roman" panose="02020603050405020304" pitchFamily="18" charset="0"/>
              </a:rPr>
              <a:t>- </a:t>
            </a:r>
            <a:r>
              <a:rPr kumimoji="0" lang="fr-FR" altLang="fr-FR" sz="1100" b="0" i="0" u="none" strike="noStrike" cap="none" normalizeH="0" baseline="0" dirty="0" err="1">
                <a:ln>
                  <a:noFill/>
                </a:ln>
                <a:solidFill>
                  <a:schemeClr val="tx1"/>
                </a:solidFill>
                <a:effectLst/>
                <a:latin typeface="+mn-lt"/>
                <a:ea typeface="Times New Roman" panose="02020603050405020304" pitchFamily="18" charset="0"/>
              </a:rPr>
              <a:t>Bosselut</a:t>
            </a:r>
            <a:r>
              <a:rPr kumimoji="0" lang="fr-FR" altLang="fr-FR" sz="1100" b="0" i="0" u="none" strike="noStrike" cap="none" normalizeH="0" baseline="0" dirty="0">
                <a:ln>
                  <a:noFill/>
                </a:ln>
                <a:solidFill>
                  <a:schemeClr val="tx1"/>
                </a:solidFill>
                <a:effectLst/>
                <a:latin typeface="+mn-lt"/>
                <a:ea typeface="Times New Roman" panose="02020603050405020304" pitchFamily="18" charset="0"/>
              </a:rPr>
              <a:t>, C. (2006, décembre). Patricia </a:t>
            </a:r>
            <a:r>
              <a:rPr kumimoji="0" lang="fr-FR" altLang="fr-FR" sz="1100" b="0" i="0" u="none" strike="noStrike" cap="none" normalizeH="0" baseline="0" dirty="0" err="1">
                <a:ln>
                  <a:noFill/>
                </a:ln>
                <a:solidFill>
                  <a:schemeClr val="tx1"/>
                </a:solidFill>
                <a:effectLst/>
                <a:latin typeface="+mn-lt"/>
                <a:ea typeface="Times New Roman" panose="02020603050405020304" pitchFamily="18" charset="0"/>
              </a:rPr>
              <a:t>Paperman</a:t>
            </a:r>
            <a:r>
              <a:rPr kumimoji="0" lang="fr-FR" altLang="fr-FR" sz="1100" b="0" i="0" u="none" strike="noStrike" cap="none" normalizeH="0" baseline="0" dirty="0">
                <a:ln>
                  <a:noFill/>
                </a:ln>
                <a:solidFill>
                  <a:schemeClr val="tx1"/>
                </a:solidFill>
                <a:effectLst/>
                <a:latin typeface="+mn-lt"/>
                <a:ea typeface="Times New Roman" panose="02020603050405020304" pitchFamily="18" charset="0"/>
              </a:rPr>
              <a:t>, Sandra Laugier </a:t>
            </a:r>
            <a:r>
              <a:rPr kumimoji="0" lang="fr-FR" altLang="fr-FR" sz="1100" b="0" i="0" u="none" strike="noStrike" cap="none" normalizeH="0" baseline="0" dirty="0" err="1">
                <a:ln>
                  <a:noFill/>
                </a:ln>
                <a:solidFill>
                  <a:schemeClr val="tx1"/>
                </a:solidFill>
                <a:effectLst/>
                <a:latin typeface="+mn-lt"/>
                <a:ea typeface="Times New Roman" panose="02020603050405020304" pitchFamily="18" charset="0"/>
              </a:rPr>
              <a:t>Eds</a:t>
            </a:r>
            <a:r>
              <a:rPr kumimoji="0" lang="fr-FR" altLang="fr-FR" sz="1100" b="0" i="0" u="none" strike="noStrike" cap="none" normalizeH="0" baseline="0" dirty="0">
                <a:ln>
                  <a:noFill/>
                </a:ln>
                <a:solidFill>
                  <a:schemeClr val="tx1"/>
                </a:solidFill>
                <a:effectLst/>
                <a:latin typeface="+mn-lt"/>
                <a:ea typeface="Times New Roman" panose="02020603050405020304" pitchFamily="18" charset="0"/>
              </a:rPr>
              <a:t> Le soucis des autres. Ethique et politique du care. Paris.</a:t>
            </a:r>
            <a:endParaRPr kumimoji="0" lang="fr-FR" altLang="fr-FR" sz="10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100" b="0" i="0" u="none" strike="noStrike" cap="none" normalizeH="0" baseline="0" dirty="0">
                <a:ln>
                  <a:noFill/>
                </a:ln>
                <a:solidFill>
                  <a:schemeClr val="tx1"/>
                </a:solidFill>
                <a:effectLst/>
                <a:latin typeface="+mn-lt"/>
                <a:ea typeface="Times New Roman" panose="02020603050405020304" pitchFamily="18" charset="0"/>
              </a:rPr>
              <a:t>- </a:t>
            </a:r>
            <a:r>
              <a:rPr kumimoji="0" lang="fr-FR" altLang="fr-FR" sz="1100" b="0" i="0" u="none" strike="noStrike" cap="none" normalizeH="0" baseline="0" dirty="0" err="1">
                <a:ln>
                  <a:noFill/>
                </a:ln>
                <a:solidFill>
                  <a:schemeClr val="tx1"/>
                </a:solidFill>
                <a:effectLst/>
                <a:latin typeface="+mn-lt"/>
                <a:ea typeface="Times New Roman" panose="02020603050405020304" pitchFamily="18" charset="0"/>
              </a:rPr>
              <a:t>Capul</a:t>
            </a:r>
            <a:r>
              <a:rPr kumimoji="0" lang="fr-FR" altLang="fr-FR" sz="1100" b="0" i="0" u="none" strike="noStrike" cap="none" normalizeH="0" baseline="0" dirty="0">
                <a:ln>
                  <a:noFill/>
                </a:ln>
                <a:solidFill>
                  <a:schemeClr val="tx1"/>
                </a:solidFill>
                <a:effectLst/>
                <a:latin typeface="+mn-lt"/>
                <a:ea typeface="Times New Roman" panose="02020603050405020304" pitchFamily="18" charset="0"/>
              </a:rPr>
              <a:t>, M., &amp; Lemay, M. (2005). </a:t>
            </a:r>
            <a:r>
              <a:rPr kumimoji="0" lang="fr-FR" altLang="fr-FR" sz="1100" b="0" i="1" u="none" strike="noStrike" cap="none" normalizeH="0" baseline="0" dirty="0">
                <a:ln>
                  <a:noFill/>
                </a:ln>
                <a:solidFill>
                  <a:schemeClr val="tx1"/>
                </a:solidFill>
                <a:effectLst/>
                <a:latin typeface="+mn-lt"/>
                <a:ea typeface="Times New Roman" panose="02020603050405020304" pitchFamily="18" charset="0"/>
              </a:rPr>
              <a:t>De l'éducation spécialisée.</a:t>
            </a:r>
            <a:r>
              <a:rPr kumimoji="0" lang="fr-FR" altLang="fr-FR" sz="1100" b="0" i="0" u="none" strike="noStrike" cap="none" normalizeH="0" baseline="0" dirty="0">
                <a:ln>
                  <a:noFill/>
                </a:ln>
                <a:solidFill>
                  <a:schemeClr val="tx1"/>
                </a:solidFill>
                <a:effectLst/>
                <a:latin typeface="+mn-lt"/>
                <a:ea typeface="Times New Roman" panose="02020603050405020304" pitchFamily="18" charset="0"/>
              </a:rPr>
              <a:t> Ramonville Saint-</a:t>
            </a:r>
            <a:r>
              <a:rPr kumimoji="0" lang="fr-FR" altLang="fr-FR" sz="1100" b="0" i="0" u="none" strike="noStrike" cap="none" normalizeH="0" baseline="0" dirty="0" err="1">
                <a:ln>
                  <a:noFill/>
                </a:ln>
                <a:solidFill>
                  <a:schemeClr val="tx1"/>
                </a:solidFill>
                <a:effectLst/>
                <a:latin typeface="+mn-lt"/>
                <a:ea typeface="Times New Roman" panose="02020603050405020304" pitchFamily="18" charset="0"/>
              </a:rPr>
              <a:t>Agne</a:t>
            </a:r>
            <a:r>
              <a:rPr kumimoji="0" lang="fr-FR" altLang="fr-FR" sz="1100" b="0" i="0" u="none" strike="noStrike" cap="none" normalizeH="0" baseline="0" dirty="0">
                <a:ln>
                  <a:noFill/>
                </a:ln>
                <a:solidFill>
                  <a:schemeClr val="tx1"/>
                </a:solidFill>
                <a:effectLst/>
                <a:latin typeface="+mn-lt"/>
                <a:ea typeface="Times New Roman" panose="02020603050405020304" pitchFamily="18" charset="0"/>
              </a:rPr>
              <a:t>: Eres.</a:t>
            </a:r>
            <a:endParaRPr kumimoji="0" lang="fr-FR" altLang="fr-FR" sz="10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100" b="0" i="0" u="none" strike="noStrike" cap="none" normalizeH="0" baseline="0" dirty="0">
                <a:ln>
                  <a:noFill/>
                </a:ln>
                <a:solidFill>
                  <a:schemeClr val="tx1"/>
                </a:solidFill>
                <a:effectLst/>
                <a:latin typeface="+mn-lt"/>
                <a:ea typeface="Times New Roman" panose="02020603050405020304" pitchFamily="18" charset="0"/>
              </a:rPr>
              <a:t>- Crozat, B. ( 2012, Mai 24). Qui sont les jeunes travailleurs sociaux ? </a:t>
            </a:r>
            <a:r>
              <a:rPr kumimoji="0" lang="fr-FR" altLang="fr-FR" sz="1100" b="0" i="1" u="none" strike="noStrike" cap="none" normalizeH="0" baseline="0" dirty="0">
                <a:ln>
                  <a:noFill/>
                </a:ln>
                <a:solidFill>
                  <a:schemeClr val="tx1"/>
                </a:solidFill>
                <a:effectLst/>
                <a:latin typeface="+mn-lt"/>
                <a:ea typeface="Times New Roman" panose="02020603050405020304" pitchFamily="18" charset="0"/>
              </a:rPr>
              <a:t>Le lien social, 1063</a:t>
            </a:r>
            <a:r>
              <a:rPr kumimoji="0" lang="fr-FR" altLang="fr-FR" sz="1100" b="0" i="0" u="none" strike="noStrike" cap="none" normalizeH="0" baseline="0" dirty="0">
                <a:ln>
                  <a:noFill/>
                </a:ln>
                <a:solidFill>
                  <a:schemeClr val="tx1"/>
                </a:solidFill>
                <a:effectLst/>
                <a:latin typeface="+mn-lt"/>
                <a:ea typeface="Times New Roman" panose="02020603050405020304" pitchFamily="18" charset="0"/>
              </a:rPr>
              <a:t>.</a:t>
            </a:r>
            <a:endParaRPr kumimoji="0" lang="fr-FR" altLang="fr-FR" sz="10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100" b="0" i="0" u="none" strike="noStrike" cap="none" normalizeH="0" baseline="0" dirty="0">
                <a:ln>
                  <a:noFill/>
                </a:ln>
                <a:solidFill>
                  <a:schemeClr val="tx1"/>
                </a:solidFill>
                <a:effectLst/>
                <a:latin typeface="+mn-lt"/>
                <a:ea typeface="Times New Roman" panose="02020603050405020304" pitchFamily="18" charset="0"/>
              </a:rPr>
              <a:t>- </a:t>
            </a:r>
            <a:r>
              <a:rPr kumimoji="0" lang="fr-FR" altLang="fr-FR" sz="1100" b="0" i="0" u="none" strike="noStrike" cap="none" normalizeH="0" baseline="0" dirty="0" err="1">
                <a:ln>
                  <a:noFill/>
                </a:ln>
                <a:solidFill>
                  <a:schemeClr val="tx1"/>
                </a:solidFill>
                <a:effectLst/>
                <a:latin typeface="+mn-lt"/>
                <a:ea typeface="Times New Roman" panose="02020603050405020304" pitchFamily="18" charset="0"/>
              </a:rPr>
              <a:t>Gaberan</a:t>
            </a:r>
            <a:r>
              <a:rPr kumimoji="0" lang="fr-FR" altLang="fr-FR" sz="1100" b="0" i="0" u="none" strike="noStrike" cap="none" normalizeH="0" baseline="0" dirty="0">
                <a:ln>
                  <a:noFill/>
                </a:ln>
                <a:solidFill>
                  <a:schemeClr val="tx1"/>
                </a:solidFill>
                <a:effectLst/>
                <a:latin typeface="+mn-lt"/>
                <a:ea typeface="Times New Roman" panose="02020603050405020304" pitchFamily="18" charset="0"/>
              </a:rPr>
              <a:t>, P. (2007). </a:t>
            </a:r>
            <a:r>
              <a:rPr kumimoji="0" lang="fr-FR" altLang="fr-FR" sz="1100" b="0" i="1" u="none" strike="noStrike" cap="none" normalizeH="0" baseline="0" dirty="0">
                <a:ln>
                  <a:noFill/>
                </a:ln>
                <a:solidFill>
                  <a:schemeClr val="tx1"/>
                </a:solidFill>
                <a:effectLst/>
                <a:latin typeface="+mn-lt"/>
                <a:ea typeface="Times New Roman" panose="02020603050405020304" pitchFamily="18" charset="0"/>
              </a:rPr>
              <a:t>Cents mots pour être éducateur : dictionnaire pratique du quotidien.</a:t>
            </a:r>
            <a:r>
              <a:rPr kumimoji="0" lang="fr-FR" altLang="fr-FR" sz="1100" b="0" i="0" u="none" strike="noStrike" cap="none" normalizeH="0" baseline="0" dirty="0">
                <a:ln>
                  <a:noFill/>
                </a:ln>
                <a:solidFill>
                  <a:schemeClr val="tx1"/>
                </a:solidFill>
                <a:effectLst/>
                <a:latin typeface="+mn-lt"/>
                <a:ea typeface="Times New Roman" panose="02020603050405020304" pitchFamily="18" charset="0"/>
              </a:rPr>
              <a:t> Ramonville Saint-</a:t>
            </a:r>
            <a:r>
              <a:rPr kumimoji="0" lang="fr-FR" altLang="fr-FR" sz="1100" b="0" i="0" u="none" strike="noStrike" cap="none" normalizeH="0" baseline="0" dirty="0" err="1">
                <a:ln>
                  <a:noFill/>
                </a:ln>
                <a:solidFill>
                  <a:schemeClr val="tx1"/>
                </a:solidFill>
                <a:effectLst/>
                <a:latin typeface="+mn-lt"/>
                <a:ea typeface="Times New Roman" panose="02020603050405020304" pitchFamily="18" charset="0"/>
              </a:rPr>
              <a:t>Agne</a:t>
            </a:r>
            <a:r>
              <a:rPr kumimoji="0" lang="fr-FR" altLang="fr-FR" sz="1100" b="0" i="0" u="none" strike="noStrike" cap="none" normalizeH="0" baseline="0" dirty="0">
                <a:ln>
                  <a:noFill/>
                </a:ln>
                <a:solidFill>
                  <a:schemeClr val="tx1"/>
                </a:solidFill>
                <a:effectLst/>
                <a:latin typeface="+mn-lt"/>
                <a:ea typeface="Times New Roman" panose="02020603050405020304" pitchFamily="18" charset="0"/>
              </a:rPr>
              <a:t>: Eres.</a:t>
            </a:r>
            <a:endParaRPr kumimoji="0" lang="fr-FR" altLang="fr-FR" sz="10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100" b="0" i="0" u="none" strike="noStrike" cap="none" normalizeH="0" baseline="0" dirty="0">
                <a:ln>
                  <a:noFill/>
                </a:ln>
                <a:solidFill>
                  <a:schemeClr val="tx1"/>
                </a:solidFill>
                <a:effectLst/>
                <a:latin typeface="+mn-lt"/>
                <a:ea typeface="Times New Roman" panose="02020603050405020304" pitchFamily="18" charset="0"/>
              </a:rPr>
              <a:t>- </a:t>
            </a:r>
            <a:r>
              <a:rPr kumimoji="0" lang="fr-FR" altLang="fr-FR" sz="1100" b="0" i="0" u="none" strike="noStrike" cap="none" normalizeH="0" baseline="0" dirty="0" err="1">
                <a:ln>
                  <a:noFill/>
                </a:ln>
                <a:solidFill>
                  <a:schemeClr val="tx1"/>
                </a:solidFill>
                <a:effectLst/>
                <a:latin typeface="+mn-lt"/>
                <a:ea typeface="Times New Roman" panose="02020603050405020304" pitchFamily="18" charset="0"/>
              </a:rPr>
              <a:t>Guzniczak</a:t>
            </a:r>
            <a:r>
              <a:rPr kumimoji="0" lang="fr-FR" altLang="fr-FR" sz="1100" b="0" i="0" u="none" strike="noStrike" cap="none" normalizeH="0" baseline="0" dirty="0">
                <a:ln>
                  <a:noFill/>
                </a:ln>
                <a:solidFill>
                  <a:schemeClr val="tx1"/>
                </a:solidFill>
                <a:effectLst/>
                <a:latin typeface="+mn-lt"/>
                <a:ea typeface="Times New Roman" panose="02020603050405020304" pitchFamily="18" charset="0"/>
              </a:rPr>
              <a:t>, B. (2009). Infirmière et éducateur, le face à face. </a:t>
            </a:r>
            <a:r>
              <a:rPr kumimoji="0" lang="fr-FR" altLang="fr-FR" sz="1100" b="0" i="1" u="none" strike="noStrike" cap="none" normalizeH="0" baseline="0" dirty="0">
                <a:ln>
                  <a:noFill/>
                </a:ln>
                <a:solidFill>
                  <a:schemeClr val="tx1"/>
                </a:solidFill>
                <a:effectLst/>
                <a:latin typeface="+mn-lt"/>
                <a:ea typeface="Times New Roman" panose="02020603050405020304" pitchFamily="18" charset="0"/>
              </a:rPr>
              <a:t>Les cahiers dynamiques</a:t>
            </a:r>
            <a:r>
              <a:rPr kumimoji="0" lang="fr-FR" altLang="fr-FR" sz="1100" b="0" i="0" u="none" strike="noStrike" cap="none" normalizeH="0" baseline="0" dirty="0">
                <a:ln>
                  <a:noFill/>
                </a:ln>
                <a:solidFill>
                  <a:schemeClr val="tx1"/>
                </a:solidFill>
                <a:effectLst/>
                <a:latin typeface="+mn-lt"/>
                <a:ea typeface="Times New Roman" panose="02020603050405020304" pitchFamily="18" charset="0"/>
              </a:rPr>
              <a:t>, 56-60.</a:t>
            </a:r>
            <a:endParaRPr kumimoji="0" lang="fr-FR" altLang="fr-FR" sz="10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100" b="0" i="0" u="none" strike="noStrike" cap="none" normalizeH="0" baseline="0" dirty="0">
                <a:ln>
                  <a:noFill/>
                </a:ln>
                <a:solidFill>
                  <a:schemeClr val="tx1"/>
                </a:solidFill>
                <a:effectLst/>
                <a:latin typeface="+mn-lt"/>
                <a:ea typeface="Times New Roman" panose="02020603050405020304" pitchFamily="18" charset="0"/>
              </a:rPr>
              <a:t>- Mol, A. (2009). </a:t>
            </a:r>
            <a:r>
              <a:rPr kumimoji="0" lang="fr-FR" altLang="fr-FR" sz="1100" b="0" i="1" u="none" strike="noStrike" cap="none" normalizeH="0" baseline="0" dirty="0">
                <a:ln>
                  <a:noFill/>
                </a:ln>
                <a:solidFill>
                  <a:schemeClr val="tx1"/>
                </a:solidFill>
                <a:effectLst/>
                <a:latin typeface="+mn-lt"/>
                <a:ea typeface="Times New Roman" panose="02020603050405020304" pitchFamily="18" charset="0"/>
              </a:rPr>
              <a:t>Ce que soigner veut dire - Les patients, la vie quotidienne et les limites du choix -.</a:t>
            </a:r>
            <a:r>
              <a:rPr kumimoji="0" lang="fr-FR" altLang="fr-FR" sz="1100" b="0" i="0" u="none" strike="noStrike" cap="none" normalizeH="0" baseline="0" dirty="0">
                <a:ln>
                  <a:noFill/>
                </a:ln>
                <a:solidFill>
                  <a:schemeClr val="tx1"/>
                </a:solidFill>
                <a:effectLst/>
                <a:latin typeface="+mn-lt"/>
                <a:ea typeface="Times New Roman" panose="02020603050405020304" pitchFamily="18" charset="0"/>
              </a:rPr>
              <a:t> Presse des Mines.</a:t>
            </a:r>
            <a:endParaRPr kumimoji="0" lang="fr-FR" altLang="fr-FR" sz="10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100" b="0" i="0" u="none" strike="noStrike" cap="none" normalizeH="0" baseline="0" dirty="0">
                <a:ln>
                  <a:noFill/>
                </a:ln>
                <a:solidFill>
                  <a:schemeClr val="tx1"/>
                </a:solidFill>
                <a:effectLst/>
                <a:latin typeface="+mn-lt"/>
                <a:ea typeface="Times New Roman" panose="02020603050405020304" pitchFamily="18" charset="0"/>
              </a:rPr>
              <a:t>- Morel, S. (2018, Février 23). </a:t>
            </a:r>
            <a:r>
              <a:rPr kumimoji="0" lang="fr-FR" altLang="fr-FR" sz="1100" b="0" i="1" u="none" strike="noStrike" cap="none" normalizeH="0" baseline="0" dirty="0">
                <a:ln>
                  <a:noFill/>
                </a:ln>
                <a:solidFill>
                  <a:schemeClr val="tx1"/>
                </a:solidFill>
                <a:effectLst/>
                <a:latin typeface="+mn-lt"/>
                <a:ea typeface="Times New Roman" panose="02020603050405020304" pitchFamily="18" charset="0"/>
              </a:rPr>
              <a:t>De transporteurs à soigneurs ? Vers une segmentation du travail d'ambulanciers privés français ?".</a:t>
            </a:r>
            <a:r>
              <a:rPr kumimoji="0" lang="fr-FR" altLang="fr-FR" sz="1100" b="0" i="0" u="none" strike="noStrike" cap="none" normalizeH="0" baseline="0" dirty="0">
                <a:ln>
                  <a:noFill/>
                </a:ln>
                <a:solidFill>
                  <a:schemeClr val="tx1"/>
                </a:solidFill>
                <a:effectLst/>
                <a:latin typeface="+mn-lt"/>
                <a:ea typeface="Times New Roman" panose="02020603050405020304" pitchFamily="18" charset="0"/>
              </a:rPr>
              <a:t> </a:t>
            </a:r>
            <a:br>
              <a:rPr kumimoji="0" lang="fr-FR" altLang="fr-FR" sz="1100" b="0" i="0" u="none" strike="noStrike" cap="none" normalizeH="0" baseline="0" dirty="0">
                <a:ln>
                  <a:noFill/>
                </a:ln>
                <a:solidFill>
                  <a:schemeClr val="tx1"/>
                </a:solidFill>
                <a:effectLst/>
                <a:latin typeface="+mn-lt"/>
                <a:ea typeface="Times New Roman" panose="02020603050405020304" pitchFamily="18" charset="0"/>
              </a:rPr>
            </a:br>
            <a:r>
              <a:rPr kumimoji="0" lang="fr-FR" altLang="fr-FR" sz="1100" b="0" i="0" u="none" strike="noStrike" cap="none" normalizeH="0" baseline="0" dirty="0">
                <a:ln>
                  <a:noFill/>
                </a:ln>
                <a:solidFill>
                  <a:schemeClr val="tx1"/>
                </a:solidFill>
                <a:effectLst/>
                <a:latin typeface="+mn-lt"/>
                <a:ea typeface="Times New Roman" panose="02020603050405020304" pitchFamily="18" charset="0"/>
              </a:rPr>
              <a:t>Consulté le mai 2019, sur Sociologie du travail: http://</a:t>
            </a:r>
            <a:r>
              <a:rPr kumimoji="0" lang="fr-FR" altLang="fr-FR" sz="1100" b="0" i="0" u="none" strike="noStrike" cap="none" normalizeH="0" baseline="0" dirty="0" err="1">
                <a:ln>
                  <a:noFill/>
                </a:ln>
                <a:solidFill>
                  <a:schemeClr val="tx1"/>
                </a:solidFill>
                <a:effectLst/>
                <a:latin typeface="+mn-lt"/>
                <a:ea typeface="Times New Roman" panose="02020603050405020304" pitchFamily="18" charset="0"/>
              </a:rPr>
              <a:t>journals.openedition.org</a:t>
            </a:r>
            <a:r>
              <a:rPr kumimoji="0" lang="fr-FR" altLang="fr-FR" sz="1100" b="0" i="0" u="none" strike="noStrike" cap="none" normalizeH="0" baseline="0" dirty="0">
                <a:ln>
                  <a:noFill/>
                </a:ln>
                <a:solidFill>
                  <a:schemeClr val="tx1"/>
                </a:solidFill>
                <a:effectLst/>
                <a:latin typeface="+mn-lt"/>
                <a:ea typeface="Times New Roman" panose="02020603050405020304" pitchFamily="18" charset="0"/>
              </a:rPr>
              <a:t>/</a:t>
            </a:r>
            <a:r>
              <a:rPr kumimoji="0" lang="fr-FR" altLang="fr-FR" sz="1100" b="0" i="0" u="none" strike="noStrike" cap="none" normalizeH="0" baseline="0" dirty="0" err="1">
                <a:ln>
                  <a:noFill/>
                </a:ln>
                <a:solidFill>
                  <a:schemeClr val="tx1"/>
                </a:solidFill>
                <a:effectLst/>
                <a:latin typeface="+mn-lt"/>
                <a:ea typeface="Times New Roman" panose="02020603050405020304" pitchFamily="18" charset="0"/>
              </a:rPr>
              <a:t>sdt</a:t>
            </a:r>
            <a:r>
              <a:rPr kumimoji="0" lang="fr-FR" altLang="fr-FR" sz="1100" b="0" i="0" u="none" strike="noStrike" cap="none" normalizeH="0" baseline="0" dirty="0">
                <a:ln>
                  <a:noFill/>
                </a:ln>
                <a:solidFill>
                  <a:schemeClr val="tx1"/>
                </a:solidFill>
                <a:effectLst/>
                <a:latin typeface="+mn-lt"/>
                <a:ea typeface="Times New Roman" panose="02020603050405020304" pitchFamily="18" charset="0"/>
              </a:rPr>
              <a:t>/1736</a:t>
            </a:r>
            <a:endParaRPr kumimoji="0" lang="fr-FR" altLang="fr-FR" sz="10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100" b="0" i="0" u="none" strike="noStrike" cap="none" normalizeH="0" baseline="0" dirty="0">
                <a:ln>
                  <a:noFill/>
                </a:ln>
                <a:solidFill>
                  <a:schemeClr val="tx1"/>
                </a:solidFill>
                <a:effectLst/>
                <a:latin typeface="+mn-lt"/>
                <a:ea typeface="Times New Roman" panose="02020603050405020304" pitchFamily="18" charset="0"/>
              </a:rPr>
              <a:t>- </a:t>
            </a:r>
            <a:r>
              <a:rPr kumimoji="0" lang="fr-FR" altLang="fr-FR" sz="1100" b="0" i="0" u="none" strike="noStrike" cap="none" normalizeH="0" baseline="0" dirty="0" err="1">
                <a:ln>
                  <a:noFill/>
                </a:ln>
                <a:solidFill>
                  <a:schemeClr val="tx1"/>
                </a:solidFill>
                <a:effectLst/>
                <a:latin typeface="+mn-lt"/>
                <a:ea typeface="Times New Roman" panose="02020603050405020304" pitchFamily="18" charset="0"/>
              </a:rPr>
              <a:t>Pichonnaz</a:t>
            </a:r>
            <a:r>
              <a:rPr kumimoji="0" lang="fr-FR" altLang="fr-FR" sz="1100" b="0" i="0" u="none" strike="noStrike" cap="none" normalizeH="0" baseline="0" dirty="0">
                <a:ln>
                  <a:noFill/>
                </a:ln>
                <a:solidFill>
                  <a:schemeClr val="tx1"/>
                </a:solidFill>
                <a:effectLst/>
                <a:latin typeface="+mn-lt"/>
                <a:ea typeface="Times New Roman" panose="02020603050405020304" pitchFamily="18" charset="0"/>
              </a:rPr>
              <a:t>, L. (2011). La difficile reconnaissance des compétences des ambulanciers : entre care, cure et force physique. </a:t>
            </a:r>
            <a:r>
              <a:rPr kumimoji="0" lang="fr-FR" altLang="fr-FR" sz="1100" b="0" i="1" u="none" strike="noStrike" cap="none" normalizeH="0" baseline="0" dirty="0">
                <a:ln>
                  <a:noFill/>
                </a:ln>
                <a:solidFill>
                  <a:schemeClr val="tx1"/>
                </a:solidFill>
                <a:effectLst/>
                <a:latin typeface="+mn-lt"/>
                <a:ea typeface="Times New Roman" panose="02020603050405020304" pitchFamily="18" charset="0"/>
              </a:rPr>
              <a:t>Travailler, 2</a:t>
            </a:r>
            <a:r>
              <a:rPr kumimoji="0" lang="fr-FR" altLang="fr-FR" sz="1100" b="0" i="0" u="none" strike="noStrike" cap="none" normalizeH="0" baseline="0" dirty="0">
                <a:ln>
                  <a:noFill/>
                </a:ln>
                <a:solidFill>
                  <a:schemeClr val="tx1"/>
                </a:solidFill>
                <a:effectLst/>
                <a:latin typeface="+mn-lt"/>
                <a:ea typeface="Times New Roman" panose="02020603050405020304" pitchFamily="18" charset="0"/>
              </a:rPr>
              <a:t>, 17-33.</a:t>
            </a:r>
            <a:endParaRPr kumimoji="0" lang="fr-FR" altLang="fr-FR" sz="10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100" b="0" i="0" u="none" strike="noStrike" cap="none" normalizeH="0" baseline="0" dirty="0">
                <a:ln>
                  <a:noFill/>
                </a:ln>
                <a:solidFill>
                  <a:schemeClr val="tx1"/>
                </a:solidFill>
                <a:effectLst/>
                <a:latin typeface="+mn-lt"/>
                <a:ea typeface="Times New Roman" panose="02020603050405020304" pitchFamily="18" charset="0"/>
              </a:rPr>
              <a:t>- Renard, E. (2013). Le statut du métier de l'éducateur : un état des lieux. Dans M. </a:t>
            </a:r>
            <a:r>
              <a:rPr kumimoji="0" lang="fr-FR" altLang="fr-FR" sz="1100" b="0" i="0" u="none" strike="noStrike" cap="none" normalizeH="0" baseline="0" dirty="0" err="1">
                <a:ln>
                  <a:noFill/>
                </a:ln>
                <a:solidFill>
                  <a:schemeClr val="tx1"/>
                </a:solidFill>
                <a:effectLst/>
                <a:latin typeface="+mn-lt"/>
                <a:ea typeface="Times New Roman" panose="02020603050405020304" pitchFamily="18" charset="0"/>
              </a:rPr>
              <a:t>Davagle</a:t>
            </a:r>
            <a:r>
              <a:rPr kumimoji="0" lang="fr-FR" altLang="fr-FR" sz="1100" b="0" i="0" u="none" strike="noStrike" cap="none" normalizeH="0" baseline="0" dirty="0">
                <a:ln>
                  <a:noFill/>
                </a:ln>
                <a:solidFill>
                  <a:schemeClr val="tx1"/>
                </a:solidFill>
                <a:effectLst/>
                <a:latin typeface="+mn-lt"/>
                <a:ea typeface="Times New Roman" panose="02020603050405020304" pitchFamily="18" charset="0"/>
              </a:rPr>
              <a:t>, M. Gilles, F. </a:t>
            </a:r>
            <a:r>
              <a:rPr kumimoji="0" lang="fr-FR" altLang="fr-FR" sz="1100" b="0" i="0" u="none" strike="noStrike" cap="none" normalizeH="0" baseline="0" dirty="0" err="1">
                <a:ln>
                  <a:noFill/>
                </a:ln>
                <a:solidFill>
                  <a:schemeClr val="tx1"/>
                </a:solidFill>
                <a:effectLst/>
                <a:latin typeface="+mn-lt"/>
                <a:ea typeface="Times New Roman" panose="02020603050405020304" pitchFamily="18" charset="0"/>
              </a:rPr>
              <a:t>Huvelle</a:t>
            </a:r>
            <a:r>
              <a:rPr kumimoji="0" lang="fr-FR" altLang="fr-FR" sz="1100" b="0" i="0" u="none" strike="noStrike" cap="none" normalizeH="0" baseline="0" dirty="0">
                <a:ln>
                  <a:noFill/>
                </a:ln>
                <a:solidFill>
                  <a:schemeClr val="tx1"/>
                </a:solidFill>
                <a:effectLst/>
                <a:latin typeface="+mn-lt"/>
                <a:ea typeface="Times New Roman" panose="02020603050405020304" pitchFamily="18" charset="0"/>
              </a:rPr>
              <a:t>, L. </a:t>
            </a:r>
            <a:r>
              <a:rPr kumimoji="0" lang="fr-FR" altLang="fr-FR" sz="1100" b="0" i="0" u="none" strike="noStrike" cap="none" normalizeH="0" baseline="0" dirty="0" err="1">
                <a:ln>
                  <a:noFill/>
                </a:ln>
                <a:solidFill>
                  <a:schemeClr val="tx1"/>
                </a:solidFill>
                <a:effectLst/>
                <a:latin typeface="+mn-lt"/>
                <a:ea typeface="Times New Roman" panose="02020603050405020304" pitchFamily="18" charset="0"/>
              </a:rPr>
              <a:t>Istace</a:t>
            </a:r>
            <a:r>
              <a:rPr kumimoji="0" lang="fr-FR" altLang="fr-FR" sz="1100" b="0" i="0" u="none" strike="noStrike" cap="none" normalizeH="0" baseline="0" dirty="0">
                <a:ln>
                  <a:noFill/>
                </a:ln>
                <a:solidFill>
                  <a:schemeClr val="tx1"/>
                </a:solidFill>
                <a:effectLst/>
                <a:latin typeface="+mn-lt"/>
                <a:ea typeface="Times New Roman" panose="02020603050405020304" pitchFamily="18" charset="0"/>
              </a:rPr>
              <a:t> , </a:t>
            </a:r>
            <a:br>
              <a:rPr kumimoji="0" lang="fr-FR" altLang="fr-FR" sz="1100" b="0" i="0" u="none" strike="noStrike" cap="none" normalizeH="0" baseline="0" dirty="0">
                <a:ln>
                  <a:noFill/>
                </a:ln>
                <a:solidFill>
                  <a:schemeClr val="tx1"/>
                </a:solidFill>
                <a:effectLst/>
                <a:latin typeface="+mn-lt"/>
                <a:ea typeface="Times New Roman" panose="02020603050405020304" pitchFamily="18" charset="0"/>
              </a:rPr>
            </a:br>
            <a:r>
              <a:rPr kumimoji="0" lang="fr-FR" altLang="fr-FR" sz="1100" b="0" i="0" u="none" strike="noStrike" cap="none" normalizeH="0" baseline="0" dirty="0">
                <a:ln>
                  <a:noFill/>
                </a:ln>
                <a:solidFill>
                  <a:schemeClr val="tx1"/>
                </a:solidFill>
                <a:effectLst/>
                <a:latin typeface="+mn-lt"/>
                <a:ea typeface="Times New Roman" panose="02020603050405020304" pitchFamily="18" charset="0"/>
              </a:rPr>
              <a:t>M. Van Den Eynde, J. </a:t>
            </a:r>
            <a:r>
              <a:rPr kumimoji="0" lang="fr-FR" altLang="fr-FR" sz="1100" b="0" i="0" u="none" strike="noStrike" cap="none" normalizeH="0" baseline="0" dirty="0" err="1">
                <a:ln>
                  <a:noFill/>
                </a:ln>
                <a:solidFill>
                  <a:schemeClr val="tx1"/>
                </a:solidFill>
                <a:effectLst/>
                <a:latin typeface="+mn-lt"/>
                <a:ea typeface="Times New Roman" panose="02020603050405020304" pitchFamily="18" charset="0"/>
              </a:rPr>
              <a:t>Vanhaverbeke</a:t>
            </a:r>
            <a:r>
              <a:rPr kumimoji="0" lang="fr-FR" altLang="fr-FR" sz="1100" b="0" i="0" u="none" strike="noStrike" cap="none" normalizeH="0" baseline="0" dirty="0">
                <a:ln>
                  <a:noFill/>
                </a:ln>
                <a:solidFill>
                  <a:schemeClr val="tx1"/>
                </a:solidFill>
                <a:effectLst/>
                <a:latin typeface="+mn-lt"/>
                <a:ea typeface="Times New Roman" panose="02020603050405020304" pitchFamily="18" charset="0"/>
              </a:rPr>
              <a:t>, . . . D. </a:t>
            </a:r>
            <a:r>
              <a:rPr kumimoji="0" lang="fr-FR" altLang="fr-FR" sz="1100" b="0" i="0" u="none" strike="noStrike" cap="none" normalizeH="0" baseline="0" dirty="0" err="1">
                <a:ln>
                  <a:noFill/>
                </a:ln>
                <a:solidFill>
                  <a:schemeClr val="tx1"/>
                </a:solidFill>
                <a:effectLst/>
                <a:latin typeface="+mn-lt"/>
                <a:ea typeface="Times New Roman" panose="02020603050405020304" pitchFamily="18" charset="0"/>
              </a:rPr>
              <a:t>Wauthier</a:t>
            </a:r>
            <a:r>
              <a:rPr kumimoji="0" lang="fr-FR" altLang="fr-FR" sz="1100" b="0" i="0" u="none" strike="noStrike" cap="none" normalizeH="0" baseline="0" dirty="0">
                <a:ln>
                  <a:noFill/>
                </a:ln>
                <a:solidFill>
                  <a:schemeClr val="tx1"/>
                </a:solidFill>
                <a:effectLst/>
                <a:latin typeface="+mn-lt"/>
                <a:ea typeface="Times New Roman" panose="02020603050405020304" pitchFamily="18" charset="0"/>
              </a:rPr>
              <a:t>, </a:t>
            </a:r>
            <a:r>
              <a:rPr kumimoji="0" lang="fr-FR" altLang="fr-FR" sz="1100" b="0" i="1" u="none" strike="noStrike" cap="none" normalizeH="0" baseline="0" dirty="0">
                <a:ln>
                  <a:noFill/>
                </a:ln>
                <a:solidFill>
                  <a:schemeClr val="tx1"/>
                </a:solidFill>
                <a:effectLst/>
                <a:latin typeface="+mn-lt"/>
                <a:ea typeface="Times New Roman" panose="02020603050405020304" pitchFamily="18" charset="0"/>
              </a:rPr>
              <a:t>Les carnets de l'éducateur: Exploration de la profession.</a:t>
            </a:r>
            <a:r>
              <a:rPr kumimoji="0" lang="fr-FR" altLang="fr-FR" sz="1100" b="0" i="0" u="none" strike="noStrike" cap="none" normalizeH="0" baseline="0" dirty="0">
                <a:ln>
                  <a:noFill/>
                </a:ln>
                <a:solidFill>
                  <a:schemeClr val="tx1"/>
                </a:solidFill>
                <a:effectLst/>
                <a:latin typeface="+mn-lt"/>
                <a:ea typeface="Times New Roman" panose="02020603050405020304" pitchFamily="18" charset="0"/>
              </a:rPr>
              <a:t> </a:t>
            </a:r>
            <a:r>
              <a:rPr kumimoji="0" lang="fr-FR" altLang="fr-FR" sz="1100" b="0" i="0" u="none" strike="noStrike" cap="none" normalizeH="0" baseline="0" dirty="0" err="1">
                <a:ln>
                  <a:noFill/>
                </a:ln>
                <a:solidFill>
                  <a:schemeClr val="tx1"/>
                </a:solidFill>
                <a:effectLst/>
                <a:latin typeface="+mn-lt"/>
                <a:ea typeface="Times New Roman" panose="02020603050405020304" pitchFamily="18" charset="0"/>
              </a:rPr>
              <a:t>Marchienne</a:t>
            </a:r>
            <a:r>
              <a:rPr kumimoji="0" lang="fr-FR" altLang="fr-FR" sz="1100" b="0" i="0" u="none" strike="noStrike" cap="none" normalizeH="0" baseline="0" dirty="0">
                <a:ln>
                  <a:noFill/>
                </a:ln>
                <a:solidFill>
                  <a:schemeClr val="tx1"/>
                </a:solidFill>
                <a:effectLst/>
                <a:latin typeface="+mn-lt"/>
                <a:ea typeface="Times New Roman" panose="02020603050405020304" pitchFamily="18" charset="0"/>
              </a:rPr>
              <a:t>: Rhizome ASBL.</a:t>
            </a:r>
            <a:endParaRPr kumimoji="0" lang="fr-FR" altLang="fr-FR" sz="10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100" b="0" i="0" u="none" strike="noStrike" cap="none" normalizeH="0" baseline="0" dirty="0">
                <a:ln>
                  <a:noFill/>
                </a:ln>
                <a:solidFill>
                  <a:schemeClr val="tx1"/>
                </a:solidFill>
                <a:effectLst/>
                <a:latin typeface="+mn-lt"/>
                <a:ea typeface="Times New Roman" panose="02020603050405020304" pitchFamily="18" charset="0"/>
              </a:rPr>
              <a:t>- </a:t>
            </a:r>
            <a:r>
              <a:rPr kumimoji="0" lang="fr-FR" altLang="fr-FR" sz="1100" b="0" i="0" u="none" strike="noStrike" cap="none" normalizeH="0" baseline="0" dirty="0" err="1">
                <a:ln>
                  <a:noFill/>
                </a:ln>
                <a:solidFill>
                  <a:schemeClr val="tx1"/>
                </a:solidFill>
                <a:effectLst/>
                <a:latin typeface="+mn-lt"/>
                <a:ea typeface="Times New Roman" panose="02020603050405020304" pitchFamily="18" charset="0"/>
              </a:rPr>
              <a:t>Rouzel</a:t>
            </a:r>
            <a:r>
              <a:rPr kumimoji="0" lang="fr-FR" altLang="fr-FR" sz="1100" b="0" i="0" u="none" strike="noStrike" cap="none" normalizeH="0" baseline="0" dirty="0">
                <a:ln>
                  <a:noFill/>
                </a:ln>
                <a:solidFill>
                  <a:schemeClr val="tx1"/>
                </a:solidFill>
                <a:effectLst/>
                <a:latin typeface="+mn-lt"/>
                <a:ea typeface="Times New Roman" panose="02020603050405020304" pitchFamily="18" charset="0"/>
              </a:rPr>
              <a:t>, J. (2009, janvier 03). </a:t>
            </a:r>
            <a:r>
              <a:rPr kumimoji="0" lang="fr-FR" altLang="fr-FR" sz="1100" b="0" i="1" u="none" strike="noStrike" cap="none" normalizeH="0" baseline="0" dirty="0">
                <a:ln>
                  <a:noFill/>
                </a:ln>
                <a:solidFill>
                  <a:schemeClr val="tx1"/>
                </a:solidFill>
                <a:effectLst/>
                <a:latin typeface="+mn-lt"/>
                <a:ea typeface="Times New Roman" panose="02020603050405020304" pitchFamily="18" charset="0"/>
              </a:rPr>
              <a:t>Educateur: un métier </a:t>
            </a:r>
            <a:r>
              <a:rPr kumimoji="0" lang="fr-FR" altLang="fr-FR" sz="1100" b="0" i="1" u="none" strike="noStrike" cap="none" normalizeH="0" baseline="0" dirty="0" err="1">
                <a:ln>
                  <a:noFill/>
                </a:ln>
                <a:solidFill>
                  <a:schemeClr val="tx1"/>
                </a:solidFill>
                <a:effectLst/>
                <a:latin typeface="+mn-lt"/>
                <a:ea typeface="Times New Roman" panose="02020603050405020304" pitchFamily="18" charset="0"/>
              </a:rPr>
              <a:t>impossibe</a:t>
            </a:r>
            <a:r>
              <a:rPr kumimoji="0" lang="fr-FR" altLang="fr-FR" sz="1100" b="0" i="1" u="none" strike="noStrike" cap="none" normalizeH="0" baseline="0" dirty="0">
                <a:ln>
                  <a:noFill/>
                </a:ln>
                <a:solidFill>
                  <a:schemeClr val="tx1"/>
                </a:solidFill>
                <a:effectLst/>
                <a:latin typeface="+mn-lt"/>
                <a:ea typeface="Times New Roman" panose="02020603050405020304" pitchFamily="18" charset="0"/>
              </a:rPr>
              <a:t>.</a:t>
            </a:r>
            <a:r>
              <a:rPr kumimoji="0" lang="fr-FR" altLang="fr-FR" sz="1100" b="0" i="0" u="none" strike="noStrike" cap="none" normalizeH="0" baseline="0" dirty="0">
                <a:ln>
                  <a:noFill/>
                </a:ln>
                <a:solidFill>
                  <a:schemeClr val="tx1"/>
                </a:solidFill>
                <a:effectLst/>
                <a:latin typeface="+mn-lt"/>
                <a:ea typeface="Times New Roman" panose="02020603050405020304" pitchFamily="18" charset="0"/>
              </a:rPr>
              <a:t> </a:t>
            </a:r>
            <a:br>
              <a:rPr kumimoji="0" lang="fr-FR" altLang="fr-FR" sz="1100" b="0" i="0" u="none" strike="noStrike" cap="none" normalizeH="0" baseline="0" dirty="0">
                <a:ln>
                  <a:noFill/>
                </a:ln>
                <a:solidFill>
                  <a:schemeClr val="tx1"/>
                </a:solidFill>
                <a:effectLst/>
                <a:latin typeface="+mn-lt"/>
                <a:ea typeface="Times New Roman" panose="02020603050405020304" pitchFamily="18" charset="0"/>
              </a:rPr>
            </a:br>
            <a:r>
              <a:rPr kumimoji="0" lang="fr-FR" altLang="fr-FR" sz="1100" b="0" i="0" u="none" strike="noStrike" cap="none" normalizeH="0" baseline="0" dirty="0">
                <a:ln>
                  <a:noFill/>
                </a:ln>
                <a:solidFill>
                  <a:schemeClr val="tx1"/>
                </a:solidFill>
                <a:effectLst/>
                <a:latin typeface="+mn-lt"/>
                <a:ea typeface="Times New Roman" panose="02020603050405020304" pitchFamily="18" charset="0"/>
              </a:rPr>
              <a:t>Consulté le mai 2019, sur </a:t>
            </a:r>
            <a:r>
              <a:rPr kumimoji="0" lang="fr-FR" altLang="fr-FR" sz="1100" b="0" i="0" u="none" strike="noStrike" cap="none" normalizeH="0" baseline="0" dirty="0" err="1">
                <a:ln>
                  <a:noFill/>
                </a:ln>
                <a:solidFill>
                  <a:schemeClr val="tx1"/>
                </a:solidFill>
                <a:effectLst/>
                <a:latin typeface="+mn-lt"/>
                <a:ea typeface="Times New Roman" panose="02020603050405020304" pitchFamily="18" charset="0"/>
              </a:rPr>
              <a:t>Psychasoc</a:t>
            </a:r>
            <a:r>
              <a:rPr kumimoji="0" lang="fr-FR" altLang="fr-FR" sz="1100" b="0" i="0" u="none" strike="noStrike" cap="none" normalizeH="0" baseline="0" dirty="0">
                <a:ln>
                  <a:noFill/>
                </a:ln>
                <a:solidFill>
                  <a:schemeClr val="tx1"/>
                </a:solidFill>
                <a:effectLst/>
                <a:latin typeface="+mn-lt"/>
                <a:ea typeface="Times New Roman" panose="02020603050405020304" pitchFamily="18" charset="0"/>
              </a:rPr>
              <a:t>: http://</a:t>
            </a:r>
            <a:r>
              <a:rPr kumimoji="0" lang="fr-FR" altLang="fr-FR" sz="1100" b="0" i="0" u="none" strike="noStrike" cap="none" normalizeH="0" baseline="0" dirty="0" err="1">
                <a:ln>
                  <a:noFill/>
                </a:ln>
                <a:solidFill>
                  <a:schemeClr val="tx1"/>
                </a:solidFill>
                <a:effectLst/>
                <a:latin typeface="+mn-lt"/>
                <a:ea typeface="Times New Roman" panose="02020603050405020304" pitchFamily="18" charset="0"/>
              </a:rPr>
              <a:t>www.psychasoc.com</a:t>
            </a:r>
            <a:r>
              <a:rPr kumimoji="0" lang="fr-FR" altLang="fr-FR" sz="1100" b="0" i="0" u="none" strike="noStrike" cap="none" normalizeH="0" baseline="0" dirty="0">
                <a:ln>
                  <a:noFill/>
                </a:ln>
                <a:solidFill>
                  <a:schemeClr val="tx1"/>
                </a:solidFill>
                <a:effectLst/>
                <a:latin typeface="+mn-lt"/>
                <a:ea typeface="Times New Roman" panose="02020603050405020304" pitchFamily="18" charset="0"/>
              </a:rPr>
              <a:t>/Textes/Educateur-un-</a:t>
            </a:r>
            <a:r>
              <a:rPr kumimoji="0" lang="fr-FR" altLang="fr-FR" sz="1100" b="0" i="0" u="none" strike="noStrike" cap="none" normalizeH="0" baseline="0" dirty="0" err="1">
                <a:ln>
                  <a:noFill/>
                </a:ln>
                <a:solidFill>
                  <a:schemeClr val="tx1"/>
                </a:solidFill>
                <a:effectLst/>
                <a:latin typeface="+mn-lt"/>
                <a:ea typeface="Times New Roman" panose="02020603050405020304" pitchFamily="18" charset="0"/>
              </a:rPr>
              <a:t>metier</a:t>
            </a:r>
            <a:r>
              <a:rPr kumimoji="0" lang="fr-FR" altLang="fr-FR" sz="1100" b="0" i="0" u="none" strike="noStrike" cap="none" normalizeH="0" baseline="0" dirty="0">
                <a:ln>
                  <a:noFill/>
                </a:ln>
                <a:solidFill>
                  <a:schemeClr val="tx1"/>
                </a:solidFill>
                <a:effectLst/>
                <a:latin typeface="+mn-lt"/>
                <a:ea typeface="Times New Roman" panose="02020603050405020304" pitchFamily="18" charset="0"/>
              </a:rPr>
              <a:t>-impossible</a:t>
            </a:r>
            <a:endParaRPr kumimoji="0" lang="fr-FR" altLang="fr-FR" sz="10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100" b="0" i="0" u="none" strike="noStrike" cap="none" normalizeH="0" baseline="0" dirty="0">
                <a:ln>
                  <a:noFill/>
                </a:ln>
                <a:solidFill>
                  <a:schemeClr val="tx1"/>
                </a:solidFill>
                <a:effectLst/>
                <a:latin typeface="+mn-lt"/>
                <a:ea typeface="Times New Roman" panose="02020603050405020304" pitchFamily="18" charset="0"/>
              </a:rPr>
              <a:t>- Sabourin, R. (2010). </a:t>
            </a:r>
            <a:r>
              <a:rPr kumimoji="0" lang="fr-FR" altLang="fr-FR" sz="1100" b="0" i="1" u="none" strike="noStrike" cap="none" normalizeH="0" baseline="0" dirty="0">
                <a:ln>
                  <a:noFill/>
                </a:ln>
                <a:solidFill>
                  <a:schemeClr val="tx1"/>
                </a:solidFill>
                <a:effectLst/>
                <a:latin typeface="+mn-lt"/>
                <a:ea typeface="Times New Roman" panose="02020603050405020304" pitchFamily="18" charset="0"/>
              </a:rPr>
              <a:t>Les cinq sens dans la vie relationnelle.</a:t>
            </a:r>
            <a:r>
              <a:rPr kumimoji="0" lang="fr-FR" altLang="fr-FR" sz="1100" b="0" i="0" u="none" strike="noStrike" cap="none" normalizeH="0" baseline="0" dirty="0">
                <a:ln>
                  <a:noFill/>
                </a:ln>
                <a:solidFill>
                  <a:schemeClr val="tx1"/>
                </a:solidFill>
                <a:effectLst/>
                <a:latin typeface="+mn-lt"/>
                <a:ea typeface="Times New Roman" panose="02020603050405020304" pitchFamily="18" charset="0"/>
              </a:rPr>
              <a:t> Gap: Le souffle d'Or.</a:t>
            </a:r>
            <a:endParaRPr kumimoji="0" lang="fr-FR" altLang="fr-FR" sz="10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100" b="0" i="0" u="none" strike="noStrike" cap="none" normalizeH="0" baseline="0" dirty="0">
                <a:ln>
                  <a:noFill/>
                </a:ln>
                <a:solidFill>
                  <a:schemeClr val="tx1"/>
                </a:solidFill>
                <a:effectLst/>
                <a:latin typeface="+mn-lt"/>
                <a:ea typeface="Times New Roman" panose="02020603050405020304" pitchFamily="18" charset="0"/>
              </a:rPr>
              <a:t>- Van </a:t>
            </a:r>
            <a:r>
              <a:rPr kumimoji="0" lang="fr-FR" altLang="fr-FR" sz="1100" b="0" i="0" u="none" strike="noStrike" cap="none" normalizeH="0" baseline="0" dirty="0" err="1">
                <a:ln>
                  <a:noFill/>
                </a:ln>
                <a:solidFill>
                  <a:schemeClr val="tx1"/>
                </a:solidFill>
                <a:effectLst/>
                <a:latin typeface="+mn-lt"/>
                <a:ea typeface="Times New Roman" panose="02020603050405020304" pitchFamily="18" charset="0"/>
              </a:rPr>
              <a:t>Hoye</a:t>
            </a:r>
            <a:r>
              <a:rPr kumimoji="0" lang="fr-FR" altLang="fr-FR" sz="1100" b="0" i="0" u="none" strike="noStrike" cap="none" normalizeH="0" baseline="0" dirty="0">
                <a:ln>
                  <a:noFill/>
                </a:ln>
                <a:solidFill>
                  <a:schemeClr val="tx1"/>
                </a:solidFill>
                <a:effectLst/>
                <a:latin typeface="+mn-lt"/>
                <a:ea typeface="Times New Roman" panose="02020603050405020304" pitchFamily="18" charset="0"/>
              </a:rPr>
              <a:t>, P. (2009). Le métier d'éducateur d'éducateur spécialisé aujourd'hui. </a:t>
            </a:r>
            <a:r>
              <a:rPr kumimoji="0" lang="fr-FR" altLang="fr-FR" sz="1100" b="0" i="1" u="none" strike="noStrike" cap="none" normalizeH="0" baseline="0" dirty="0">
                <a:ln>
                  <a:noFill/>
                </a:ln>
                <a:solidFill>
                  <a:schemeClr val="tx1"/>
                </a:solidFill>
                <a:effectLst/>
                <a:latin typeface="+mn-lt"/>
                <a:ea typeface="Times New Roman" panose="02020603050405020304" pitchFamily="18" charset="0"/>
              </a:rPr>
              <a:t>L'observatoire</a:t>
            </a:r>
            <a:r>
              <a:rPr kumimoji="0" lang="fr-FR" altLang="fr-FR" sz="1100" b="0" i="0" u="none" strike="noStrike" cap="none" normalizeH="0" baseline="0" dirty="0">
                <a:ln>
                  <a:noFill/>
                </a:ln>
                <a:solidFill>
                  <a:schemeClr val="tx1"/>
                </a:solidFill>
                <a:effectLst/>
                <a:latin typeface="+mn-lt"/>
                <a:ea typeface="Times New Roman" panose="02020603050405020304" pitchFamily="18" charset="0"/>
              </a:rPr>
              <a:t>, pp. 13-16.</a:t>
            </a:r>
            <a:endParaRPr kumimoji="0" lang="fr-FR" altLang="fr-FR" sz="10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100" b="0" i="0" u="none" strike="noStrike" cap="none" normalizeH="0" baseline="0" dirty="0">
                <a:ln>
                  <a:noFill/>
                </a:ln>
                <a:solidFill>
                  <a:schemeClr val="tx1"/>
                </a:solidFill>
                <a:effectLst/>
                <a:latin typeface="+mn-lt"/>
                <a:ea typeface="Times New Roman" panose="02020603050405020304" pitchFamily="18" charset="0"/>
              </a:rPr>
              <a:t>- Vega, A. (2000). Une </a:t>
            </a:r>
            <a:r>
              <a:rPr kumimoji="0" lang="fr-FR" altLang="fr-FR" sz="1100" b="0" i="0" u="none" strike="noStrike" cap="none" normalizeH="0" baseline="0" dirty="0" err="1">
                <a:ln>
                  <a:noFill/>
                </a:ln>
                <a:solidFill>
                  <a:schemeClr val="tx1"/>
                </a:solidFill>
                <a:effectLst/>
                <a:latin typeface="+mn-lt"/>
                <a:ea typeface="Times New Roman" panose="02020603050405020304" pitchFamily="18" charset="0"/>
              </a:rPr>
              <a:t>etnologue</a:t>
            </a:r>
            <a:r>
              <a:rPr kumimoji="0" lang="fr-FR" altLang="fr-FR" sz="1100" b="0" i="0" u="none" strike="noStrike" cap="none" normalizeH="0" baseline="0" dirty="0">
                <a:ln>
                  <a:noFill/>
                </a:ln>
                <a:solidFill>
                  <a:schemeClr val="tx1"/>
                </a:solidFill>
                <a:effectLst/>
                <a:latin typeface="+mn-lt"/>
                <a:ea typeface="Times New Roman" panose="02020603050405020304" pitchFamily="18" charset="0"/>
              </a:rPr>
              <a:t> à l'hôpital. L'</a:t>
            </a:r>
            <a:r>
              <a:rPr kumimoji="0" lang="fr-FR" altLang="fr-FR" sz="1100" b="0" i="0" u="none" strike="noStrike" cap="none" normalizeH="0" baseline="0" dirty="0" err="1">
                <a:ln>
                  <a:noFill/>
                </a:ln>
                <a:solidFill>
                  <a:schemeClr val="tx1"/>
                </a:solidFill>
                <a:effectLst/>
                <a:latin typeface="+mn-lt"/>
                <a:ea typeface="Times New Roman" panose="02020603050405020304" pitchFamily="18" charset="0"/>
              </a:rPr>
              <a:t>ambiguité</a:t>
            </a:r>
            <a:r>
              <a:rPr kumimoji="0" lang="fr-FR" altLang="fr-FR" sz="1100" b="0" i="0" u="none" strike="noStrike" cap="none" normalizeH="0" baseline="0" dirty="0">
                <a:ln>
                  <a:noFill/>
                </a:ln>
                <a:solidFill>
                  <a:schemeClr val="tx1"/>
                </a:solidFill>
                <a:effectLst/>
                <a:latin typeface="+mn-lt"/>
                <a:ea typeface="Times New Roman" panose="02020603050405020304" pitchFamily="18" charset="0"/>
              </a:rPr>
              <a:t> du quotidien infirmier. </a:t>
            </a:r>
            <a:r>
              <a:rPr kumimoji="0" lang="fr-FR" altLang="fr-FR" sz="1100" b="0" i="1" u="none" strike="noStrike" cap="none" normalizeH="0" baseline="0" dirty="0">
                <a:ln>
                  <a:noFill/>
                </a:ln>
                <a:solidFill>
                  <a:schemeClr val="tx1"/>
                </a:solidFill>
                <a:effectLst/>
                <a:latin typeface="+mn-lt"/>
                <a:ea typeface="Times New Roman" panose="02020603050405020304" pitchFamily="18" charset="0"/>
              </a:rPr>
              <a:t>Editions des archives contemporaines</a:t>
            </a:r>
            <a:r>
              <a:rPr kumimoji="0" lang="fr-FR" altLang="fr-FR" sz="1100" b="0" i="0" u="none" strike="noStrike" cap="none" normalizeH="0" baseline="0" dirty="0">
                <a:ln>
                  <a:noFill/>
                </a:ln>
                <a:solidFill>
                  <a:schemeClr val="tx1"/>
                </a:solidFill>
                <a:effectLst/>
                <a:latin typeface="+mn-lt"/>
                <a:ea typeface="Times New Roman" panose="02020603050405020304" pitchFamily="18" charset="0"/>
              </a:rPr>
              <a:t>.</a:t>
            </a:r>
            <a:endParaRPr kumimoji="0" lang="fr-FR" altLang="fr-FR" sz="10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100" b="0" i="0" u="none" strike="noStrike" cap="none" normalizeH="0" baseline="0" dirty="0">
                <a:ln>
                  <a:noFill/>
                </a:ln>
                <a:solidFill>
                  <a:schemeClr val="tx1"/>
                </a:solidFill>
                <a:effectLst/>
                <a:latin typeface="+mn-lt"/>
                <a:ea typeface="Times New Roman" panose="02020603050405020304" pitchFamily="18" charset="0"/>
              </a:rPr>
              <a:t>- </a:t>
            </a:r>
            <a:r>
              <a:rPr kumimoji="0" lang="fr-FR" altLang="fr-FR" sz="1100" b="0" i="0" u="none" strike="noStrike" cap="none" normalizeH="0" baseline="0" dirty="0" err="1">
                <a:ln>
                  <a:noFill/>
                </a:ln>
                <a:solidFill>
                  <a:schemeClr val="tx1"/>
                </a:solidFill>
                <a:effectLst/>
                <a:latin typeface="+mn-lt"/>
                <a:ea typeface="Times New Roman" panose="02020603050405020304" pitchFamily="18" charset="0"/>
              </a:rPr>
              <a:t>Wacquez</a:t>
            </a:r>
            <a:r>
              <a:rPr kumimoji="0" lang="fr-FR" altLang="fr-FR" sz="1100" b="0" i="0" u="none" strike="noStrike" cap="none" normalizeH="0" baseline="0" dirty="0">
                <a:ln>
                  <a:noFill/>
                </a:ln>
                <a:solidFill>
                  <a:schemeClr val="tx1"/>
                </a:solidFill>
                <a:effectLst/>
                <a:latin typeface="+mn-lt"/>
                <a:ea typeface="Times New Roman" panose="02020603050405020304" pitchFamily="18" charset="0"/>
              </a:rPr>
              <a:t>, J. (2013). Les "missions" de l'éducateurs. Dans M. </a:t>
            </a:r>
            <a:r>
              <a:rPr kumimoji="0" lang="fr-FR" altLang="fr-FR" sz="1100" b="0" i="0" u="none" strike="noStrike" cap="none" normalizeH="0" baseline="0" dirty="0" err="1">
                <a:ln>
                  <a:noFill/>
                </a:ln>
                <a:solidFill>
                  <a:schemeClr val="tx1"/>
                </a:solidFill>
                <a:effectLst/>
                <a:latin typeface="+mn-lt"/>
                <a:ea typeface="Times New Roman" panose="02020603050405020304" pitchFamily="18" charset="0"/>
              </a:rPr>
              <a:t>Davagle</a:t>
            </a:r>
            <a:r>
              <a:rPr kumimoji="0" lang="fr-FR" altLang="fr-FR" sz="1100" b="0" i="0" u="none" strike="noStrike" cap="none" normalizeH="0" baseline="0" dirty="0">
                <a:ln>
                  <a:noFill/>
                </a:ln>
                <a:solidFill>
                  <a:schemeClr val="tx1"/>
                </a:solidFill>
                <a:effectLst/>
                <a:latin typeface="+mn-lt"/>
                <a:ea typeface="Times New Roman" panose="02020603050405020304" pitchFamily="18" charset="0"/>
              </a:rPr>
              <a:t>, M. Gilles, F. </a:t>
            </a:r>
            <a:r>
              <a:rPr kumimoji="0" lang="fr-FR" altLang="fr-FR" sz="1100" b="0" i="0" u="none" strike="noStrike" cap="none" normalizeH="0" baseline="0" dirty="0" err="1">
                <a:ln>
                  <a:noFill/>
                </a:ln>
                <a:solidFill>
                  <a:schemeClr val="tx1"/>
                </a:solidFill>
                <a:effectLst/>
                <a:latin typeface="+mn-lt"/>
                <a:ea typeface="Times New Roman" panose="02020603050405020304" pitchFamily="18" charset="0"/>
              </a:rPr>
              <a:t>Huvelle</a:t>
            </a:r>
            <a:r>
              <a:rPr kumimoji="0" lang="fr-FR" altLang="fr-FR" sz="1100" b="0" i="0" u="none" strike="noStrike" cap="none" normalizeH="0" baseline="0" dirty="0">
                <a:ln>
                  <a:noFill/>
                </a:ln>
                <a:solidFill>
                  <a:schemeClr val="tx1"/>
                </a:solidFill>
                <a:effectLst/>
                <a:latin typeface="+mn-lt"/>
                <a:ea typeface="Times New Roman" panose="02020603050405020304" pitchFamily="18" charset="0"/>
              </a:rPr>
              <a:t>, L. </a:t>
            </a:r>
            <a:r>
              <a:rPr kumimoji="0" lang="fr-FR" altLang="fr-FR" sz="1100" b="0" i="0" u="none" strike="noStrike" cap="none" normalizeH="0" baseline="0" dirty="0" err="1">
                <a:ln>
                  <a:noFill/>
                </a:ln>
                <a:solidFill>
                  <a:schemeClr val="tx1"/>
                </a:solidFill>
                <a:effectLst/>
                <a:latin typeface="+mn-lt"/>
                <a:ea typeface="Times New Roman" panose="02020603050405020304" pitchFamily="18" charset="0"/>
              </a:rPr>
              <a:t>Istace</a:t>
            </a:r>
            <a:r>
              <a:rPr kumimoji="0" lang="fr-FR" altLang="fr-FR" sz="1100" b="0" i="0" u="none" strike="noStrike" cap="none" normalizeH="0" baseline="0" dirty="0">
                <a:ln>
                  <a:noFill/>
                </a:ln>
                <a:solidFill>
                  <a:schemeClr val="tx1"/>
                </a:solidFill>
                <a:effectLst/>
                <a:latin typeface="+mn-lt"/>
                <a:ea typeface="Times New Roman" panose="02020603050405020304" pitchFamily="18" charset="0"/>
              </a:rPr>
              <a:t>, M. Van Den </a:t>
            </a:r>
            <a:r>
              <a:rPr kumimoji="0" lang="fr-FR" altLang="fr-FR" sz="1100" b="0" i="0" u="none" strike="noStrike" cap="none" normalizeH="0" baseline="0" dirty="0" err="1">
                <a:ln>
                  <a:noFill/>
                </a:ln>
                <a:solidFill>
                  <a:schemeClr val="tx1"/>
                </a:solidFill>
                <a:effectLst/>
                <a:latin typeface="+mn-lt"/>
                <a:ea typeface="Times New Roman" panose="02020603050405020304" pitchFamily="18" charset="0"/>
              </a:rPr>
              <a:t>Eyden</a:t>
            </a:r>
            <a:r>
              <a:rPr kumimoji="0" lang="fr-FR" altLang="fr-FR" sz="1100" b="0" i="0" u="none" strike="noStrike" cap="none" normalizeH="0" baseline="0" dirty="0">
                <a:ln>
                  <a:noFill/>
                </a:ln>
                <a:solidFill>
                  <a:schemeClr val="tx1"/>
                </a:solidFill>
                <a:effectLst/>
                <a:latin typeface="+mn-lt"/>
                <a:ea typeface="Times New Roman" panose="02020603050405020304" pitchFamily="18" charset="0"/>
              </a:rPr>
              <a:t>, J. </a:t>
            </a:r>
            <a:r>
              <a:rPr kumimoji="0" lang="fr-FR" altLang="fr-FR" sz="1100" b="0" i="0" u="none" strike="noStrike" cap="none" normalizeH="0" baseline="0" dirty="0" err="1">
                <a:ln>
                  <a:noFill/>
                </a:ln>
                <a:solidFill>
                  <a:schemeClr val="tx1"/>
                </a:solidFill>
                <a:effectLst/>
                <a:latin typeface="+mn-lt"/>
                <a:ea typeface="Times New Roman" panose="02020603050405020304" pitchFamily="18" charset="0"/>
              </a:rPr>
              <a:t>Vanhaverbeke</a:t>
            </a:r>
            <a:r>
              <a:rPr kumimoji="0" lang="fr-FR" altLang="fr-FR" sz="1100" b="0" i="0" u="none" strike="noStrike" cap="none" normalizeH="0" baseline="0" dirty="0">
                <a:ln>
                  <a:noFill/>
                </a:ln>
                <a:solidFill>
                  <a:schemeClr val="tx1"/>
                </a:solidFill>
                <a:effectLst/>
                <a:latin typeface="+mn-lt"/>
                <a:ea typeface="Times New Roman" panose="02020603050405020304" pitchFamily="18" charset="0"/>
              </a:rPr>
              <a:t>, . . . </a:t>
            </a:r>
            <a:br>
              <a:rPr kumimoji="0" lang="fr-FR" altLang="fr-FR" sz="1100" b="0" i="0" u="none" strike="noStrike" cap="none" normalizeH="0" baseline="0" dirty="0">
                <a:ln>
                  <a:noFill/>
                </a:ln>
                <a:solidFill>
                  <a:schemeClr val="tx1"/>
                </a:solidFill>
                <a:effectLst/>
                <a:latin typeface="+mn-lt"/>
                <a:ea typeface="Times New Roman" panose="02020603050405020304" pitchFamily="18" charset="0"/>
              </a:rPr>
            </a:br>
            <a:r>
              <a:rPr kumimoji="0" lang="fr-FR" altLang="fr-FR" sz="1100" b="0" i="0" u="none" strike="noStrike" cap="none" normalizeH="0" baseline="0" dirty="0">
                <a:ln>
                  <a:noFill/>
                </a:ln>
                <a:solidFill>
                  <a:schemeClr val="tx1"/>
                </a:solidFill>
                <a:effectLst/>
                <a:latin typeface="+mn-lt"/>
                <a:ea typeface="Times New Roman" panose="02020603050405020304" pitchFamily="18" charset="0"/>
              </a:rPr>
              <a:t>D. </a:t>
            </a:r>
            <a:r>
              <a:rPr kumimoji="0" lang="fr-FR" altLang="fr-FR" sz="1100" b="0" i="0" u="none" strike="noStrike" cap="none" normalizeH="0" baseline="0" dirty="0" err="1">
                <a:ln>
                  <a:noFill/>
                </a:ln>
                <a:solidFill>
                  <a:schemeClr val="tx1"/>
                </a:solidFill>
                <a:effectLst/>
                <a:latin typeface="+mn-lt"/>
                <a:ea typeface="Times New Roman" panose="02020603050405020304" pitchFamily="18" charset="0"/>
              </a:rPr>
              <a:t>Wautier</a:t>
            </a:r>
            <a:r>
              <a:rPr kumimoji="0" lang="fr-FR" altLang="fr-FR" sz="1100" b="0" i="0" u="none" strike="noStrike" cap="none" normalizeH="0" baseline="0" dirty="0">
                <a:ln>
                  <a:noFill/>
                </a:ln>
                <a:solidFill>
                  <a:schemeClr val="tx1"/>
                </a:solidFill>
                <a:effectLst/>
                <a:latin typeface="+mn-lt"/>
                <a:ea typeface="Times New Roman" panose="02020603050405020304" pitchFamily="18" charset="0"/>
              </a:rPr>
              <a:t>, </a:t>
            </a:r>
            <a:r>
              <a:rPr kumimoji="0" lang="fr-FR" altLang="fr-FR" sz="1100" b="0" i="1" u="none" strike="noStrike" cap="none" normalizeH="0" baseline="0" dirty="0">
                <a:ln>
                  <a:noFill/>
                </a:ln>
                <a:solidFill>
                  <a:schemeClr val="tx1"/>
                </a:solidFill>
                <a:effectLst/>
                <a:latin typeface="+mn-lt"/>
                <a:ea typeface="Times New Roman" panose="02020603050405020304" pitchFamily="18" charset="0"/>
              </a:rPr>
              <a:t>Les carnets de l'éducateur : exploration d'une profession</a:t>
            </a:r>
            <a:r>
              <a:rPr kumimoji="0" lang="fr-FR" altLang="fr-FR" sz="1100" b="0" i="0" u="none" strike="noStrike" cap="none" normalizeH="0" baseline="0" dirty="0">
                <a:ln>
                  <a:noFill/>
                </a:ln>
                <a:solidFill>
                  <a:schemeClr val="tx1"/>
                </a:solidFill>
                <a:effectLst/>
                <a:latin typeface="+mn-lt"/>
                <a:ea typeface="Times New Roman" panose="02020603050405020304" pitchFamily="18" charset="0"/>
              </a:rPr>
              <a:t> (pp. 33-41). </a:t>
            </a:r>
            <a:r>
              <a:rPr kumimoji="0" lang="fr-FR" altLang="fr-FR" sz="1100" b="0" i="0" u="none" strike="noStrike" cap="none" normalizeH="0" baseline="0" dirty="0" err="1">
                <a:ln>
                  <a:noFill/>
                </a:ln>
                <a:solidFill>
                  <a:schemeClr val="tx1"/>
                </a:solidFill>
                <a:effectLst/>
                <a:latin typeface="+mn-lt"/>
                <a:ea typeface="Times New Roman" panose="02020603050405020304" pitchFamily="18" charset="0"/>
              </a:rPr>
              <a:t>Marchienne</a:t>
            </a:r>
            <a:r>
              <a:rPr kumimoji="0" lang="fr-FR" altLang="fr-FR" sz="1100" b="0" i="0" u="none" strike="noStrike" cap="none" normalizeH="0" baseline="0" dirty="0">
                <a:ln>
                  <a:noFill/>
                </a:ln>
                <a:solidFill>
                  <a:schemeClr val="tx1"/>
                </a:solidFill>
                <a:effectLst/>
                <a:latin typeface="+mn-lt"/>
                <a:ea typeface="Times New Roman" panose="02020603050405020304" pitchFamily="18" charset="0"/>
              </a:rPr>
              <a:t>: Rhizome ASBL.</a:t>
            </a:r>
            <a:endParaRPr kumimoji="0" lang="fr-FR" altLang="fr-FR" sz="10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100" b="0" i="0" u="none" strike="noStrike" cap="none" normalizeH="0" baseline="0" dirty="0">
                <a:ln>
                  <a:noFill/>
                </a:ln>
                <a:solidFill>
                  <a:schemeClr val="tx1"/>
                </a:solidFill>
                <a:effectLst/>
                <a:latin typeface="+mn-lt"/>
                <a:ea typeface="Times New Roman" panose="02020603050405020304" pitchFamily="18" charset="0"/>
              </a:rPr>
              <a:t>- </a:t>
            </a:r>
            <a:r>
              <a:rPr kumimoji="0" lang="fr-FR" altLang="fr-FR" sz="1100" b="0" i="0" u="none" strike="noStrike" cap="none" normalizeH="0" baseline="0" dirty="0" err="1">
                <a:ln>
                  <a:noFill/>
                </a:ln>
                <a:solidFill>
                  <a:schemeClr val="tx1"/>
                </a:solidFill>
                <a:effectLst/>
                <a:latin typeface="+mn-lt"/>
                <a:ea typeface="Times New Roman" panose="02020603050405020304" pitchFamily="18" charset="0"/>
              </a:rPr>
              <a:t>Wacquez</a:t>
            </a:r>
            <a:r>
              <a:rPr kumimoji="0" lang="fr-FR" altLang="fr-FR" sz="1100" b="0" i="0" u="none" strike="noStrike" cap="none" normalizeH="0" baseline="0" dirty="0">
                <a:ln>
                  <a:noFill/>
                </a:ln>
                <a:solidFill>
                  <a:schemeClr val="tx1"/>
                </a:solidFill>
                <a:effectLst/>
                <a:latin typeface="+mn-lt"/>
                <a:ea typeface="Times New Roman" panose="02020603050405020304" pitchFamily="18" charset="0"/>
              </a:rPr>
              <a:t>, J. (2013). Les fondamentaux - le </a:t>
            </a:r>
            <a:r>
              <a:rPr kumimoji="0" lang="fr-FR" altLang="fr-FR" sz="1100" b="0" i="0" u="none" strike="noStrike" cap="none" normalizeH="0" baseline="0" dirty="0" err="1">
                <a:ln>
                  <a:noFill/>
                </a:ln>
                <a:solidFill>
                  <a:schemeClr val="tx1"/>
                </a:solidFill>
                <a:effectLst/>
                <a:latin typeface="+mn-lt"/>
                <a:ea typeface="Times New Roman" panose="02020603050405020304" pitchFamily="18" charset="0"/>
              </a:rPr>
              <a:t>noyeau</a:t>
            </a:r>
            <a:r>
              <a:rPr kumimoji="0" lang="fr-FR" altLang="fr-FR" sz="1100" b="0" i="0" u="none" strike="noStrike" cap="none" normalizeH="0" baseline="0" dirty="0">
                <a:ln>
                  <a:noFill/>
                </a:ln>
                <a:solidFill>
                  <a:schemeClr val="tx1"/>
                </a:solidFill>
                <a:effectLst/>
                <a:latin typeface="+mn-lt"/>
                <a:ea typeface="Times New Roman" panose="02020603050405020304" pitchFamily="18" charset="0"/>
              </a:rPr>
              <a:t> dur du métier d'éducateur.  Dans M. </a:t>
            </a:r>
            <a:r>
              <a:rPr kumimoji="0" lang="fr-FR" altLang="fr-FR" sz="1100" b="0" i="0" u="none" strike="noStrike" cap="none" normalizeH="0" baseline="0" dirty="0" err="1">
                <a:ln>
                  <a:noFill/>
                </a:ln>
                <a:solidFill>
                  <a:schemeClr val="tx1"/>
                </a:solidFill>
                <a:effectLst/>
                <a:latin typeface="+mn-lt"/>
                <a:ea typeface="Times New Roman" panose="02020603050405020304" pitchFamily="18" charset="0"/>
              </a:rPr>
              <a:t>Davagle</a:t>
            </a:r>
            <a:r>
              <a:rPr kumimoji="0" lang="fr-FR" altLang="fr-FR" sz="1100" b="0" i="0" u="none" strike="noStrike" cap="none" normalizeH="0" baseline="0" dirty="0">
                <a:ln>
                  <a:noFill/>
                </a:ln>
                <a:solidFill>
                  <a:schemeClr val="tx1"/>
                </a:solidFill>
                <a:effectLst/>
                <a:latin typeface="+mn-lt"/>
                <a:ea typeface="Times New Roman" panose="02020603050405020304" pitchFamily="18" charset="0"/>
              </a:rPr>
              <a:t>, M. Gilles, F. </a:t>
            </a:r>
            <a:r>
              <a:rPr kumimoji="0" lang="fr-FR" altLang="fr-FR" sz="1100" b="0" i="0" u="none" strike="noStrike" cap="none" normalizeH="0" baseline="0" dirty="0" err="1">
                <a:ln>
                  <a:noFill/>
                </a:ln>
                <a:solidFill>
                  <a:schemeClr val="tx1"/>
                </a:solidFill>
                <a:effectLst/>
                <a:latin typeface="+mn-lt"/>
                <a:ea typeface="Times New Roman" panose="02020603050405020304" pitchFamily="18" charset="0"/>
              </a:rPr>
              <a:t>Huvelle</a:t>
            </a:r>
            <a:r>
              <a:rPr kumimoji="0" lang="fr-FR" altLang="fr-FR" sz="1100" b="0" i="0" u="none" strike="noStrike" cap="none" normalizeH="0" baseline="0" dirty="0">
                <a:ln>
                  <a:noFill/>
                </a:ln>
                <a:solidFill>
                  <a:schemeClr val="tx1"/>
                </a:solidFill>
                <a:effectLst/>
                <a:latin typeface="+mn-lt"/>
                <a:ea typeface="Times New Roman" panose="02020603050405020304" pitchFamily="18" charset="0"/>
              </a:rPr>
              <a:t>, L. </a:t>
            </a:r>
            <a:r>
              <a:rPr kumimoji="0" lang="fr-FR" altLang="fr-FR" sz="1100" b="0" i="0" u="none" strike="noStrike" cap="none" normalizeH="0" baseline="0" dirty="0" err="1">
                <a:ln>
                  <a:noFill/>
                </a:ln>
                <a:solidFill>
                  <a:schemeClr val="tx1"/>
                </a:solidFill>
                <a:effectLst/>
                <a:latin typeface="+mn-lt"/>
                <a:ea typeface="Times New Roman" panose="02020603050405020304" pitchFamily="18" charset="0"/>
              </a:rPr>
              <a:t>Istace</a:t>
            </a:r>
            <a:r>
              <a:rPr kumimoji="0" lang="fr-FR" altLang="fr-FR" sz="1100" b="0" i="0" u="none" strike="noStrike" cap="none" normalizeH="0" baseline="0" dirty="0">
                <a:ln>
                  <a:noFill/>
                </a:ln>
                <a:solidFill>
                  <a:schemeClr val="tx1"/>
                </a:solidFill>
                <a:effectLst/>
                <a:latin typeface="+mn-lt"/>
                <a:ea typeface="Times New Roman" panose="02020603050405020304" pitchFamily="18" charset="0"/>
              </a:rPr>
              <a:t>, </a:t>
            </a:r>
            <a:br>
              <a:rPr kumimoji="0" lang="fr-FR" altLang="fr-FR" sz="1100" b="0" i="0" u="none" strike="noStrike" cap="none" normalizeH="0" baseline="0" dirty="0">
                <a:ln>
                  <a:noFill/>
                </a:ln>
                <a:solidFill>
                  <a:schemeClr val="tx1"/>
                </a:solidFill>
                <a:effectLst/>
                <a:latin typeface="+mn-lt"/>
                <a:ea typeface="Times New Roman" panose="02020603050405020304" pitchFamily="18" charset="0"/>
              </a:rPr>
            </a:br>
            <a:r>
              <a:rPr kumimoji="0" lang="fr-FR" altLang="fr-FR" sz="1100" b="0" i="0" u="none" strike="noStrike" cap="none" normalizeH="0" baseline="0" dirty="0">
                <a:ln>
                  <a:noFill/>
                </a:ln>
                <a:solidFill>
                  <a:schemeClr val="tx1"/>
                </a:solidFill>
                <a:effectLst/>
                <a:latin typeface="+mn-lt"/>
                <a:ea typeface="Times New Roman" panose="02020603050405020304" pitchFamily="18" charset="0"/>
              </a:rPr>
              <a:t>M. Van Den Eynde, J. </a:t>
            </a:r>
            <a:r>
              <a:rPr kumimoji="0" lang="fr-FR" altLang="fr-FR" sz="1100" b="0" i="0" u="none" strike="noStrike" cap="none" normalizeH="0" baseline="0" dirty="0" err="1">
                <a:ln>
                  <a:noFill/>
                </a:ln>
                <a:solidFill>
                  <a:schemeClr val="tx1"/>
                </a:solidFill>
                <a:effectLst/>
                <a:latin typeface="+mn-lt"/>
                <a:ea typeface="Times New Roman" panose="02020603050405020304" pitchFamily="18" charset="0"/>
              </a:rPr>
              <a:t>Vanhaverbeke</a:t>
            </a:r>
            <a:r>
              <a:rPr kumimoji="0" lang="fr-FR" altLang="fr-FR" sz="1100" b="0" i="0" u="none" strike="noStrike" cap="none" normalizeH="0" baseline="0" dirty="0">
                <a:ln>
                  <a:noFill/>
                </a:ln>
                <a:solidFill>
                  <a:schemeClr val="tx1"/>
                </a:solidFill>
                <a:effectLst/>
                <a:latin typeface="+mn-lt"/>
                <a:ea typeface="Times New Roman" panose="02020603050405020304" pitchFamily="18" charset="0"/>
              </a:rPr>
              <a:t>, . . .D. </a:t>
            </a:r>
            <a:r>
              <a:rPr kumimoji="0" lang="fr-FR" altLang="fr-FR" sz="1100" b="0" i="0" u="none" strike="noStrike" cap="none" normalizeH="0" baseline="0" dirty="0" err="1">
                <a:ln>
                  <a:noFill/>
                </a:ln>
                <a:solidFill>
                  <a:schemeClr val="tx1"/>
                </a:solidFill>
                <a:effectLst/>
                <a:latin typeface="+mn-lt"/>
                <a:ea typeface="Times New Roman" panose="02020603050405020304" pitchFamily="18" charset="0"/>
              </a:rPr>
              <a:t>Wauthier</a:t>
            </a:r>
            <a:r>
              <a:rPr kumimoji="0" lang="fr-FR" altLang="fr-FR" sz="1100" b="0" i="0" u="none" strike="noStrike" cap="none" normalizeH="0" baseline="0" dirty="0">
                <a:ln>
                  <a:noFill/>
                </a:ln>
                <a:solidFill>
                  <a:schemeClr val="tx1"/>
                </a:solidFill>
                <a:effectLst/>
                <a:latin typeface="+mn-lt"/>
                <a:ea typeface="Times New Roman" panose="02020603050405020304" pitchFamily="18" charset="0"/>
              </a:rPr>
              <a:t>, </a:t>
            </a:r>
            <a:r>
              <a:rPr kumimoji="0" lang="fr-FR" altLang="fr-FR" sz="1100" b="0" i="1" u="none" strike="noStrike" cap="none" normalizeH="0" baseline="0" dirty="0">
                <a:ln>
                  <a:noFill/>
                </a:ln>
                <a:solidFill>
                  <a:schemeClr val="tx1"/>
                </a:solidFill>
                <a:effectLst/>
                <a:latin typeface="+mn-lt"/>
                <a:ea typeface="Times New Roman" panose="02020603050405020304" pitchFamily="18" charset="0"/>
              </a:rPr>
              <a:t>Les carnets de l'éducateur : exploration d'une profession.</a:t>
            </a:r>
            <a:r>
              <a:rPr kumimoji="0" lang="fr-FR" altLang="fr-FR" sz="1100" b="0" i="0" u="none" strike="noStrike" cap="none" normalizeH="0" baseline="0" dirty="0">
                <a:ln>
                  <a:noFill/>
                </a:ln>
                <a:solidFill>
                  <a:schemeClr val="tx1"/>
                </a:solidFill>
                <a:effectLst/>
                <a:latin typeface="+mn-lt"/>
                <a:ea typeface="Times New Roman" panose="02020603050405020304" pitchFamily="18" charset="0"/>
              </a:rPr>
              <a:t> </a:t>
            </a:r>
            <a:r>
              <a:rPr kumimoji="0" lang="fr-FR" altLang="fr-FR" sz="1100" b="0" i="0" u="none" strike="noStrike" cap="none" normalizeH="0" baseline="0" dirty="0" err="1">
                <a:ln>
                  <a:noFill/>
                </a:ln>
                <a:solidFill>
                  <a:schemeClr val="tx1"/>
                </a:solidFill>
                <a:effectLst/>
                <a:latin typeface="+mn-lt"/>
                <a:ea typeface="Times New Roman" panose="02020603050405020304" pitchFamily="18" charset="0"/>
              </a:rPr>
              <a:t>Marchienne</a:t>
            </a:r>
            <a:r>
              <a:rPr kumimoji="0" lang="fr-FR" altLang="fr-FR" sz="1100" b="0" i="0" u="none" strike="noStrike" cap="none" normalizeH="0" baseline="0" dirty="0">
                <a:ln>
                  <a:noFill/>
                </a:ln>
                <a:solidFill>
                  <a:schemeClr val="tx1"/>
                </a:solidFill>
                <a:effectLst/>
                <a:latin typeface="+mn-lt"/>
                <a:ea typeface="Times New Roman" panose="02020603050405020304" pitchFamily="18" charset="0"/>
              </a:rPr>
              <a:t>: Rhizome - ASBL.</a:t>
            </a:r>
            <a:endParaRPr kumimoji="0" lang="fr-FR" altLang="fr-FR" sz="10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2400" b="0" i="0" u="none" strike="noStrike" cap="none" normalizeH="0" baseline="0" dirty="0">
              <a:ln>
                <a:noFill/>
              </a:ln>
              <a:solidFill>
                <a:schemeClr val="tx1"/>
              </a:solidFill>
              <a:effectLst/>
              <a:latin typeface="+mn-lt"/>
            </a:endParaRPr>
          </a:p>
        </p:txBody>
      </p:sp>
    </p:spTree>
    <p:extLst>
      <p:ext uri="{BB962C8B-B14F-4D97-AF65-F5344CB8AC3E}">
        <p14:creationId xmlns:p14="http://schemas.microsoft.com/office/powerpoint/2010/main" val="31496171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TotalTime>
  <Words>1418</Words>
  <Application>Microsoft Office PowerPoint</Application>
  <PresentationFormat>Affichage à l'écran (4:3)</PresentationFormat>
  <Paragraphs>136</Paragraphs>
  <Slides>9</Slides>
  <Notes>8</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9</vt:i4>
      </vt:variant>
    </vt:vector>
  </HeadingPairs>
  <TitlesOfParts>
    <vt:vector size="12" baseType="lpstr">
      <vt:lpstr>Arial</vt:lpstr>
      <vt:lpstr>Calibri</vt:lpstr>
      <vt:lpstr>Office Theme</vt:lpstr>
      <vt:lpstr>Care, Cure, Educare. Le soin peut-il être un vecteur d’éducation ?</vt:lpstr>
      <vt:lpstr>Préalables</vt:lpstr>
      <vt:lpstr>Introduction : un éducateur spécialisé en accompagnement psycho-éducatif ?</vt:lpstr>
      <vt:lpstr>La question du soin dans l’espace professionnel des éducateurs spécialisés</vt:lpstr>
      <vt:lpstr>Cure, care ou Edu-care ? </vt:lpstr>
      <vt:lpstr>Cure, care ou Edu-care ? </vt:lpstr>
      <vt:lpstr>Cure, care ou Edu-care ? </vt:lpstr>
      <vt:lpstr>Conclusion et perspectives </vt:lpstr>
      <vt:lpstr>Bibliographie</vt:lpstr>
    </vt:vector>
  </TitlesOfParts>
  <Company>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durden</dc:creator>
  <cp:lastModifiedBy>Romain MONTERO</cp:lastModifiedBy>
  <cp:revision>24</cp:revision>
  <dcterms:created xsi:type="dcterms:W3CDTF">2015-11-12T09:46:04Z</dcterms:created>
  <dcterms:modified xsi:type="dcterms:W3CDTF">2019-05-06T12:02:43Z</dcterms:modified>
</cp:coreProperties>
</file>