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6" r:id="rId16"/>
    <p:sldId id="278" r:id="rId17"/>
    <p:sldId id="270" r:id="rId18"/>
    <p:sldId id="274" r:id="rId19"/>
    <p:sldId id="279" r:id="rId20"/>
    <p:sldId id="271" r:id="rId21"/>
    <p:sldId id="275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0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2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2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4/24/22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2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19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9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4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8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brihaye@umons.ac.b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hyperlink" Target="mailto:jennifer.denis@umons.ac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00F551-2C6B-89EE-1944-4C633EA8A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271" y="1577848"/>
            <a:ext cx="5838792" cy="2265490"/>
          </a:xfrm>
        </p:spPr>
        <p:txBody>
          <a:bodyPr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fr-BE" sz="3200" dirty="0">
                <a:solidFill>
                  <a:schemeClr val="accent6">
                    <a:lumMod val="75000"/>
                  </a:schemeClr>
                </a:solidFill>
                <a:latin typeface="Goudy Old Style" panose="02020502050305020303" pitchFamily="18" charset="77"/>
              </a:rPr>
              <a:t>Bien-Être et Théorie des Jeux</a:t>
            </a:r>
            <a:br>
              <a:rPr lang="fr-BE" sz="2800" dirty="0">
                <a:latin typeface="Goudy Old Style" panose="02020502050305020303" pitchFamily="18" charset="77"/>
              </a:rPr>
            </a:br>
            <a:br>
              <a:rPr lang="fr-BE" sz="2800" dirty="0">
                <a:latin typeface="Goudy Old Style" panose="02020502050305020303" pitchFamily="18" charset="77"/>
              </a:rPr>
            </a:br>
            <a:endParaRPr lang="fr-FR" sz="2800" dirty="0">
              <a:latin typeface="Goudy Old Style" panose="02020502050305020303" pitchFamily="18" charset="7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4369FB-ADF4-DAD0-8162-083EBAFCB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271" y="3267869"/>
            <a:ext cx="5617794" cy="1150937"/>
          </a:xfrm>
        </p:spPr>
        <p:txBody>
          <a:bodyPr anchor="t">
            <a:noAutofit/>
          </a:bodyPr>
          <a:lstStyle/>
          <a:p>
            <a:pPr algn="ctr"/>
            <a:r>
              <a:rPr lang="fr-BE" sz="2000" dirty="0">
                <a:latin typeface="Goudy Old Style" panose="02020502050305020303" pitchFamily="18" charset="77"/>
              </a:rPr>
              <a:t>Thomas </a:t>
            </a:r>
            <a:r>
              <a:rPr lang="fr-BE" sz="2000" dirty="0" err="1">
                <a:latin typeface="Goudy Old Style" panose="02020502050305020303" pitchFamily="18" charset="77"/>
              </a:rPr>
              <a:t>Brihaye</a:t>
            </a:r>
            <a:r>
              <a:rPr lang="fr-BE" sz="2000" dirty="0">
                <a:latin typeface="Goudy Old Style" panose="02020502050305020303" pitchFamily="18" charset="77"/>
              </a:rPr>
              <a:t> &amp; Jennifer Denis</a:t>
            </a:r>
            <a:endParaRPr lang="fr-BE" sz="1000" dirty="0">
              <a:latin typeface="Goudy Old Style" panose="02020502050305020303" pitchFamily="18" charset="77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952A0-79A1-25E5-25CD-5ABE89E02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3" r="19318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FE2732-4607-01FA-FBBF-F3D86B5D4985}"/>
              </a:ext>
            </a:extLst>
          </p:cNvPr>
          <p:cNvSpPr txBox="1"/>
          <p:nvPr/>
        </p:nvSpPr>
        <p:spPr>
          <a:xfrm>
            <a:off x="4257674" y="259848"/>
            <a:ext cx="68437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600" b="1" dirty="0">
                <a:latin typeface="Goudy Old Style" panose="02020502050305020303" pitchFamily="18" charset="77"/>
              </a:rPr>
              <a:t>Huitième journée scientifique du pôle hainuyer</a:t>
            </a:r>
            <a:br>
              <a:rPr lang="fr-BE" sz="1600" dirty="0">
                <a:latin typeface="Goudy Old Style" panose="02020502050305020303" pitchFamily="18" charset="77"/>
              </a:rPr>
            </a:br>
            <a:r>
              <a:rPr lang="fr-BE" sz="1600" dirty="0">
                <a:latin typeface="Goudy Old Style" panose="02020502050305020303" pitchFamily="18" charset="77"/>
              </a:rPr>
              <a:t>Le bien-être: dimensions individuelles et sociétales</a:t>
            </a:r>
            <a:br>
              <a:rPr lang="fr-BE" sz="1600" dirty="0">
                <a:latin typeface="Goudy Old Style" panose="02020502050305020303" pitchFamily="18" charset="77"/>
              </a:rPr>
            </a:br>
            <a:r>
              <a:rPr lang="fr-BE" sz="1600" dirty="0">
                <a:latin typeface="Goudy Old Style" panose="02020502050305020303" pitchFamily="18" charset="77"/>
              </a:rPr>
              <a:t>26 avril 2022</a:t>
            </a:r>
            <a:br>
              <a:rPr lang="fr-BE" sz="1600" dirty="0"/>
            </a:br>
            <a:endParaRPr lang="fr-FR" sz="160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2BAC57-6669-9517-54AE-6C3A6989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10" y="6104051"/>
            <a:ext cx="1372519" cy="608078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389A86-A4B1-1A7F-6F45-958FCB6FC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164" y="6100763"/>
            <a:ext cx="1151504" cy="5966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47B1DC0-1B38-40FA-F7A8-710B804AC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803" y="6115801"/>
            <a:ext cx="1151504" cy="554428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32C7E8-4B3B-24A8-7401-EE5A88C04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54" y="6100038"/>
            <a:ext cx="1359243" cy="55442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F742531-BA3B-6A44-C259-1FD26D38F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9913" y="131901"/>
            <a:ext cx="1200150" cy="80750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42571CE-908A-C166-AEDD-1FF609C9BC9D}"/>
              </a:ext>
            </a:extLst>
          </p:cNvPr>
          <p:cNvSpPr txBox="1"/>
          <p:nvPr/>
        </p:nvSpPr>
        <p:spPr>
          <a:xfrm>
            <a:off x="5960286" y="4098998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000" dirty="0">
                <a:latin typeface="Goudy Old Style" panose="02020502050305020303" pitchFamily="18" charset="77"/>
              </a:rPr>
              <a:t>Université de Mons</a:t>
            </a:r>
            <a:endParaRPr lang="fr-FR" sz="2000" dirty="0">
              <a:latin typeface="Goudy Old Style" panose="0202050205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77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C400F-EE86-C3F3-CBAF-74ABA169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1470920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Un exemple pour comprendre (8)</a:t>
            </a:r>
            <a:br>
              <a:rPr lang="fr-BE" sz="3100" dirty="0"/>
            </a:br>
            <a:r>
              <a:rPr lang="fr-BE" sz="2000" dirty="0"/>
              <a:t>Mr. X doit optimiser son temps de trajet moyen </a:t>
            </a:r>
            <a:r>
              <a:rPr lang="fr-BE" sz="2000" u="sng" dirty="0"/>
              <a:t>et</a:t>
            </a:r>
            <a:r>
              <a:rPr lang="fr-BE" sz="2000" dirty="0"/>
              <a:t> faire des courses </a:t>
            </a:r>
            <a:r>
              <a:rPr lang="fr-BE" sz="2000" u="sng" dirty="0"/>
              <a:t>et</a:t>
            </a:r>
            <a:r>
              <a:rPr lang="fr-BE" sz="2000" dirty="0"/>
              <a:t> aller chercher ses enfants à l’ école </a:t>
            </a:r>
            <a:r>
              <a:rPr lang="fr-BE" sz="2000" u="sng" dirty="0"/>
              <a:t>et</a:t>
            </a:r>
            <a:r>
              <a:rPr lang="fr-BE" sz="2000" dirty="0"/>
              <a:t> maintenir un niveau de bien-être acceptable</a:t>
            </a:r>
            <a:br>
              <a:rPr lang="fr-BE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686A757-45C9-7951-838D-F751C9E17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403" y="2312988"/>
            <a:ext cx="8310242" cy="4545012"/>
          </a:xfrm>
        </p:spPr>
      </p:pic>
    </p:spTree>
    <p:extLst>
      <p:ext uri="{BB962C8B-B14F-4D97-AF65-F5344CB8AC3E}">
        <p14:creationId xmlns:p14="http://schemas.microsoft.com/office/powerpoint/2010/main" val="50999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152D4-06F4-3671-BFF5-9DE60164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7" y="813695"/>
            <a:ext cx="11372850" cy="1345269"/>
          </a:xfrm>
        </p:spPr>
        <p:txBody>
          <a:bodyPr>
            <a:normAutofit fontScale="90000"/>
          </a:bodyPr>
          <a:lstStyle/>
          <a:p>
            <a:r>
              <a:rPr lang="fr-BE" sz="3100" dirty="0"/>
              <a:t>Quelques éléments de réflexions supplémentaires (1)</a:t>
            </a:r>
            <a:br>
              <a:rPr lang="fr-BE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129AE8-1FFC-CFC9-09E4-DD85BCD50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1" y="2270125"/>
            <a:ext cx="6650846" cy="4422336"/>
          </a:xfrm>
        </p:spPr>
      </p:pic>
    </p:spTree>
    <p:extLst>
      <p:ext uri="{BB962C8B-B14F-4D97-AF65-F5344CB8AC3E}">
        <p14:creationId xmlns:p14="http://schemas.microsoft.com/office/powerpoint/2010/main" val="12418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C263D-5407-43E4-CD92-ED579396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685108"/>
            <a:ext cx="11772900" cy="1345269"/>
          </a:xfrm>
        </p:spPr>
        <p:txBody>
          <a:bodyPr>
            <a:normAutofit fontScale="90000"/>
          </a:bodyPr>
          <a:lstStyle/>
          <a:p>
            <a:r>
              <a:rPr lang="fr-BE" dirty="0"/>
              <a:t>Quelques éléments de réflexions supplémentaires (2)</a:t>
            </a:r>
            <a:br>
              <a:rPr lang="fr-BE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22C20C-2732-F5C1-958C-DBCE22588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50" y="2250170"/>
            <a:ext cx="6515100" cy="4607830"/>
          </a:xfrm>
        </p:spPr>
      </p:pic>
    </p:spTree>
    <p:extLst>
      <p:ext uri="{BB962C8B-B14F-4D97-AF65-F5344CB8AC3E}">
        <p14:creationId xmlns:p14="http://schemas.microsoft.com/office/powerpoint/2010/main" val="319045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F419DA-0CA8-B52C-0C75-EC5515BF7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2312988"/>
            <a:ext cx="8545570" cy="4417534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39D842C-5CFB-11E1-3636-8F3514400466}"/>
              </a:ext>
            </a:extLst>
          </p:cNvPr>
          <p:cNvSpPr txBox="1">
            <a:spLocks/>
          </p:cNvSpPr>
          <p:nvPr/>
        </p:nvSpPr>
        <p:spPr>
          <a:xfrm>
            <a:off x="209550" y="685108"/>
            <a:ext cx="11772900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Quelques éléments de réflexions supplémentaires (3)</a:t>
            </a:r>
            <a:br>
              <a:rPr lang="fr-BE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96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0B2BC9-D309-C793-55E5-58E6137C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8" y="221457"/>
            <a:ext cx="6483533" cy="1639888"/>
          </a:xfrm>
        </p:spPr>
        <p:txBody>
          <a:bodyPr anchor="b">
            <a:noAutofit/>
          </a:bodyPr>
          <a:lstStyle/>
          <a:p>
            <a:r>
              <a:rPr lang="fr-FR" sz="2400" dirty="0"/>
              <a:t>Quand un mathématicien rencontre une psychothérapeute systémicienne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4C0D39-9319-18D2-E518-92242197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10" y="1994297"/>
            <a:ext cx="6257926" cy="47307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Décryptage de la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complexité</a:t>
            </a:r>
            <a:r>
              <a:rPr lang="fr-FR" dirty="0"/>
              <a:t>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humaine</a:t>
            </a:r>
            <a:r>
              <a:rPr lang="fr-FR" dirty="0"/>
              <a:t> et des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interactions</a:t>
            </a:r>
            <a:r>
              <a:rPr lang="fr-FR" dirty="0"/>
              <a:t> en jeu</a:t>
            </a:r>
          </a:p>
          <a:p>
            <a:pPr lvl="1"/>
            <a:endParaRPr lang="fr-F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Stratégies</a:t>
            </a:r>
            <a:r>
              <a:rPr lang="fr-FR" dirty="0"/>
              <a:t> individuelles, conjugales et familiales pour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optimaliser son bien-être </a:t>
            </a:r>
            <a:r>
              <a:rPr lang="fr-FR" dirty="0"/>
              <a:t>et amorcer du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changement</a:t>
            </a:r>
            <a:r>
              <a:rPr lang="fr-FR" dirty="0"/>
              <a:t> dans sa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Schèmes cognitifs </a:t>
            </a:r>
            <a:r>
              <a:rPr lang="fr-FR" dirty="0"/>
              <a:t>qui sont des façons stables de :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FR" dirty="0"/>
              <a:t>Percevoir son expérience subjective et celle de l’autre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FR" dirty="0"/>
              <a:t>Traiter l’information sur le plan émotionnel, comportemental et cognitif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41C56C-4ADB-3B87-04BE-7023BECF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936" y="964568"/>
            <a:ext cx="2858741" cy="49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D03E3-7A8B-E686-FA63-D972D7CD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039" y="-213073"/>
            <a:ext cx="7532500" cy="1843087"/>
          </a:xfrm>
        </p:spPr>
        <p:txBody>
          <a:bodyPr anchor="b">
            <a:normAutofit/>
          </a:bodyPr>
          <a:lstStyle/>
          <a:p>
            <a:r>
              <a:rPr lang="fr-FR" dirty="0"/>
              <a:t>Le jeu sert à définir la relation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2F791E-629B-441C-84D3-B6C98193A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63593" y="778551"/>
            <a:ext cx="3272536" cy="2529838"/>
            <a:chOff x="3960566" y="341627"/>
            <a:chExt cx="4205424" cy="330404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4062708-7575-4B5B-95F2-E30F67C81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65653" y="553034"/>
              <a:ext cx="3727469" cy="2792663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1A6970-32A5-4493-83B9-2D32C6555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077" y="421418"/>
              <a:ext cx="3943847" cy="3117733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AA5AC7-7A94-4A06-BAB2-401523F2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60566" y="341627"/>
              <a:ext cx="4205424" cy="3304046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que 4" descr="Dé contour">
            <a:extLst>
              <a:ext uri="{FF2B5EF4-FFF2-40B4-BE49-F238E27FC236}">
                <a16:creationId xmlns:a16="http://schemas.microsoft.com/office/drawing/2014/main" id="{74AB9713-9EE2-2C5A-6D20-8E0077D3F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122" y="1288113"/>
            <a:ext cx="1391478" cy="139147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71A5FA6-D31D-462D-BF7D-083B0C389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5757" y="3594760"/>
            <a:ext cx="3097282" cy="2554769"/>
            <a:chOff x="-843692" y="341627"/>
            <a:chExt cx="4205424" cy="3304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CB16D8-41E1-45A0-8A3D-640131FA8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538605" y="540689"/>
              <a:ext cx="3559978" cy="2805008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EF8820F-682E-42A9-B22F-2AAD29727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80181" y="421418"/>
              <a:ext cx="3943847" cy="3117733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45384A-5EDA-4E89-8392-219C30C8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843692" y="341627"/>
              <a:ext cx="4205424" cy="3304046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" name="Graphique 6" descr="Danser contour">
            <a:extLst>
              <a:ext uri="{FF2B5EF4-FFF2-40B4-BE49-F238E27FC236}">
                <a16:creationId xmlns:a16="http://schemas.microsoft.com/office/drawing/2014/main" id="{ED5CE8A5-4D88-0E5A-CA67-278A7DF0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0041" y="4150581"/>
            <a:ext cx="1323287" cy="132328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78CF3-AE84-BC03-5850-19CFA7C54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637" y="1893713"/>
            <a:ext cx="7532500" cy="47005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fr-FR" sz="1700" dirty="0"/>
              <a:t>Tout échange est conforme à des </a:t>
            </a: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patterns identifiables </a:t>
            </a:r>
            <a:r>
              <a:rPr lang="fr-FR" sz="1700" dirty="0"/>
              <a:t>et relativement </a:t>
            </a: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prévisibles</a:t>
            </a:r>
            <a:r>
              <a:rPr lang="fr-FR" sz="1700" dirty="0"/>
              <a:t>.</a:t>
            </a:r>
          </a:p>
          <a:p>
            <a:pPr>
              <a:lnSpc>
                <a:spcPct val="130000"/>
              </a:lnSpc>
            </a:pPr>
            <a:endParaRPr lang="fr-FR" sz="1700" dirty="0"/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Pattern comportemental </a:t>
            </a:r>
            <a:r>
              <a:rPr lang="fr-FR" sz="1700" dirty="0"/>
              <a:t>(e.a. actions dont on connaît ou pas la conséquence)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Pattern émotif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Pattern cognitif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Pattern relationnel </a:t>
            </a:r>
            <a:r>
              <a:rPr lang="fr-FR" sz="1700" dirty="0"/>
              <a:t>(jeu à deux, à trois, à plusieurs)</a:t>
            </a:r>
          </a:p>
          <a:p>
            <a:pPr>
              <a:lnSpc>
                <a:spcPct val="130000"/>
              </a:lnSpc>
            </a:pPr>
            <a:endParaRPr lang="fr-FR" sz="1700" dirty="0"/>
          </a:p>
          <a:p>
            <a:pPr>
              <a:lnSpc>
                <a:spcPct val="130000"/>
              </a:lnSpc>
            </a:pP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Echanges ancrés</a:t>
            </a:r>
            <a:r>
              <a:rPr lang="fr-FR" sz="1700" dirty="0"/>
              <a:t>, appris qui dépendent de l’intériorisation de nos expériences vécues</a:t>
            </a:r>
          </a:p>
          <a:p>
            <a:pPr>
              <a:lnSpc>
                <a:spcPct val="130000"/>
              </a:lnSpc>
            </a:pPr>
            <a:r>
              <a:rPr lang="fr-FR" sz="1700" dirty="0"/>
              <a:t>Et des jeux </a:t>
            </a: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d’attentes réciproques </a:t>
            </a:r>
            <a:r>
              <a:rPr lang="fr-FR" sz="1700" dirty="0"/>
              <a:t>(« routines maladroites ») et des </a:t>
            </a: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tactiques relationnelles</a:t>
            </a:r>
          </a:p>
          <a:p>
            <a:pPr>
              <a:lnSpc>
                <a:spcPct val="130000"/>
              </a:lnSpc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69445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8329C-BEAB-64B3-450F-295C503D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631223"/>
            <a:ext cx="8770571" cy="1345269"/>
          </a:xfrm>
        </p:spPr>
        <p:txBody>
          <a:bodyPr>
            <a:normAutofit/>
          </a:bodyPr>
          <a:lstStyle/>
          <a:p>
            <a:r>
              <a:rPr lang="fr-FR" dirty="0"/>
              <a:t>Complexité des Jeux Relationnels</a:t>
            </a:r>
            <a:br>
              <a:rPr lang="fr-FR" dirty="0"/>
            </a:br>
            <a:r>
              <a:rPr lang="fr-FR" sz="2000" dirty="0"/>
              <a:t>Modalités transactionnelles récurrentes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D6657-C01E-2CD8-F4E8-207EDD278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individus obéissent à des : </a:t>
            </a:r>
          </a:p>
        </p:txBody>
      </p:sp>
      <p:pic>
        <p:nvPicPr>
          <p:cNvPr id="5" name="Graphique 4" descr="Perdu contour">
            <a:extLst>
              <a:ext uri="{FF2B5EF4-FFF2-40B4-BE49-F238E27FC236}">
                <a16:creationId xmlns:a16="http://schemas.microsoft.com/office/drawing/2014/main" id="{566EAA49-9B13-79A5-8728-4564DA59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4062" y="3428999"/>
            <a:ext cx="1685925" cy="1685925"/>
          </a:xfrm>
          <a:prstGeom prst="rect">
            <a:avLst/>
          </a:prstGeom>
        </p:spPr>
      </p:pic>
      <p:pic>
        <p:nvPicPr>
          <p:cNvPr id="7" name="Graphique 6" descr="Homme policier contour">
            <a:extLst>
              <a:ext uri="{FF2B5EF4-FFF2-40B4-BE49-F238E27FC236}">
                <a16:creationId xmlns:a16="http://schemas.microsoft.com/office/drawing/2014/main" id="{942E1AB8-3223-5CD7-EA68-28E22B996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7027" y="3428999"/>
            <a:ext cx="1685926" cy="16859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A4E28CB-3540-12E9-A428-0670924C2CF3}"/>
              </a:ext>
            </a:extLst>
          </p:cNvPr>
          <p:cNvSpPr txBox="1"/>
          <p:nvPr/>
        </p:nvSpPr>
        <p:spPr>
          <a:xfrm>
            <a:off x="1738311" y="5423054"/>
            <a:ext cx="2257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BUTS</a:t>
            </a:r>
          </a:p>
          <a:p>
            <a:pPr algn="ctr"/>
            <a:r>
              <a:rPr lang="fr-FR" dirty="0"/>
              <a:t>+/- conscients</a:t>
            </a:r>
          </a:p>
          <a:p>
            <a:pPr algn="ctr"/>
            <a:r>
              <a:rPr lang="fr-FR" dirty="0"/>
              <a:t>+/- avouables </a:t>
            </a:r>
          </a:p>
          <a:p>
            <a:pPr algn="ctr"/>
            <a:r>
              <a:rPr lang="fr-FR" sz="1400" dirty="0"/>
              <a:t>(ex: agenda caché)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DBE36B-FFAD-DCCA-9EDB-BBF0B9C44266}"/>
              </a:ext>
            </a:extLst>
          </p:cNvPr>
          <p:cNvSpPr txBox="1"/>
          <p:nvPr/>
        </p:nvSpPr>
        <p:spPr>
          <a:xfrm>
            <a:off x="6391277" y="5423054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REGLES</a:t>
            </a:r>
          </a:p>
          <a:p>
            <a:pPr algn="ctr"/>
            <a:r>
              <a:rPr lang="fr-FR" dirty="0"/>
              <a:t>+/- explicites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EF2C95-23E9-AC9F-3F8F-B46325D2AA35}"/>
              </a:ext>
            </a:extLst>
          </p:cNvPr>
          <p:cNvSpPr/>
          <p:nvPr/>
        </p:nvSpPr>
        <p:spPr>
          <a:xfrm>
            <a:off x="1457305" y="3071813"/>
            <a:ext cx="7191397" cy="344328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AB25CE-41E2-8684-FD77-BA876364E194}"/>
              </a:ext>
            </a:extLst>
          </p:cNvPr>
          <p:cNvSpPr txBox="1"/>
          <p:nvPr/>
        </p:nvSpPr>
        <p:spPr>
          <a:xfrm>
            <a:off x="10187008" y="3531664"/>
            <a:ext cx="1271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Contexte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Histoire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Evolution</a:t>
            </a:r>
          </a:p>
        </p:txBody>
      </p:sp>
      <p:sp>
        <p:nvSpPr>
          <p:cNvPr id="12" name="Double flèche horizontale 11">
            <a:extLst>
              <a:ext uri="{FF2B5EF4-FFF2-40B4-BE49-F238E27FC236}">
                <a16:creationId xmlns:a16="http://schemas.microsoft.com/office/drawing/2014/main" id="{FAE7E021-DF6E-EE83-45CA-2D98A4D455D4}"/>
              </a:ext>
            </a:extLst>
          </p:cNvPr>
          <p:cNvSpPr/>
          <p:nvPr/>
        </p:nvSpPr>
        <p:spPr>
          <a:xfrm>
            <a:off x="8981481" y="4329113"/>
            <a:ext cx="1271587" cy="732245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9E9566-AB6D-EB6E-4E20-12B1FA83B81D}"/>
              </a:ext>
            </a:extLst>
          </p:cNvPr>
          <p:cNvSpPr txBox="1"/>
          <p:nvPr/>
        </p:nvSpPr>
        <p:spPr>
          <a:xfrm>
            <a:off x="10159723" y="5149559"/>
            <a:ext cx="2084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Coalitions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Jeux d’alliance</a:t>
            </a:r>
          </a:p>
          <a:p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(ex: pouvoir, lien, emprise,…)</a:t>
            </a:r>
          </a:p>
        </p:txBody>
      </p:sp>
    </p:spTree>
    <p:extLst>
      <p:ext uri="{BB962C8B-B14F-4D97-AF65-F5344CB8AC3E}">
        <p14:creationId xmlns:p14="http://schemas.microsoft.com/office/powerpoint/2010/main" val="62545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DB70E-AB0F-5826-F9B1-B4B367D9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4" y="442220"/>
            <a:ext cx="10144124" cy="1345269"/>
          </a:xfrm>
        </p:spPr>
        <p:txBody>
          <a:bodyPr>
            <a:normAutofit fontScale="90000"/>
          </a:bodyPr>
          <a:lstStyle/>
          <a:p>
            <a:r>
              <a:rPr lang="fr-FR" dirty="0"/>
              <a:t>Ecouter en Clinique, Modéliser en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3A2171-C793-37FB-449D-D940C9772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226551"/>
            <a:ext cx="9286876" cy="3651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 ne cherche pas la vérité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 cherche la/les réalité(s) subjective(s)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FR" dirty="0"/>
              <a:t>A quoi le sujet est-il attentif ? Quels éléments de son histoire lui sont importants ?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FR" dirty="0"/>
              <a:t>De quoi le sujet (ne) se souvient-il (pas) ?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FR" dirty="0"/>
              <a:t>Comment pense-t-il ? Elabore-t-il ? 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FR" dirty="0"/>
              <a:t>Comment cela affecte ses croyances et ses réactions à venir ?</a:t>
            </a:r>
          </a:p>
          <a:p>
            <a:pPr marL="285750" lvl="2" indent="-285750">
              <a:buFont typeface="Wingdings" pitchFamily="2" charset="2"/>
              <a:buChar char="v"/>
            </a:pPr>
            <a:r>
              <a:rPr lang="fr-FR" dirty="0"/>
              <a:t>Quid de l’influence des biais cognitifs ou des biais de mémoire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2F5F93-C300-4234-D039-9685BAFC805F}"/>
              </a:ext>
            </a:extLst>
          </p:cNvPr>
          <p:cNvSpPr txBox="1"/>
          <p:nvPr/>
        </p:nvSpPr>
        <p:spPr>
          <a:xfrm>
            <a:off x="514350" y="5528381"/>
            <a:ext cx="116776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just"/>
            <a:endParaRPr lang="fr-FR" sz="11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Optimaliser le bien-être physique, bien-être psychique, bien-être relationnel/social, bien-être matériel,…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Comprendre les théories individuelles de la persistance au changement (facteurs de maintien de la maladie) &amp; d’apparition</a:t>
            </a:r>
          </a:p>
          <a:p>
            <a:pPr algn="just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Graphique 5" descr="Pensée contour">
            <a:extLst>
              <a:ext uri="{FF2B5EF4-FFF2-40B4-BE49-F238E27FC236}">
                <a16:creationId xmlns:a16="http://schemas.microsoft.com/office/drawing/2014/main" id="{A3EC2FBE-E405-D277-02E0-7ADA0AFB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9832" y="3767285"/>
            <a:ext cx="1538285" cy="15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0574B-0518-BB61-2B9E-9A75E5D7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exemples</a:t>
            </a:r>
            <a:br>
              <a:rPr lang="fr-FR" dirty="0"/>
            </a:br>
            <a:r>
              <a:rPr lang="fr-FR" dirty="0"/>
              <a:t>Pathologie – Schéma - Stratégie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3F12B11-8207-C899-A0B2-1BAD3A402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45545"/>
              </p:ext>
            </p:extLst>
          </p:nvPr>
        </p:nvGraphicFramePr>
        <p:xfrm>
          <a:off x="1920875" y="2312988"/>
          <a:ext cx="8769348" cy="284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3116">
                  <a:extLst>
                    <a:ext uri="{9D8B030D-6E8A-4147-A177-3AD203B41FA5}">
                      <a16:colId xmlns:a16="http://schemas.microsoft.com/office/drawing/2014/main" val="2244675469"/>
                    </a:ext>
                  </a:extLst>
                </a:gridCol>
                <a:gridCol w="2923116">
                  <a:extLst>
                    <a:ext uri="{9D8B030D-6E8A-4147-A177-3AD203B41FA5}">
                      <a16:colId xmlns:a16="http://schemas.microsoft.com/office/drawing/2014/main" val="1950158936"/>
                    </a:ext>
                  </a:extLst>
                </a:gridCol>
                <a:gridCol w="2923116">
                  <a:extLst>
                    <a:ext uri="{9D8B030D-6E8A-4147-A177-3AD203B41FA5}">
                      <a16:colId xmlns:a16="http://schemas.microsoft.com/office/drawing/2014/main" val="1986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Trouble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Schéma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Stratégie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6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Paranoïaque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Les gens sont des adversaires potentiels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Attaquer l’autre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3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Narcissique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Je suis exceptionnel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Inflation du Moi, attitude écrasante,…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0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Evitant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Je pourrais être blessé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Evitement, Isolement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14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Dépendant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Je ne peux rien faire seul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Attachement à tout prix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4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Antisocial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Les gens sont là pour être dupés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Prédation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56584"/>
                  </a:ext>
                </a:extLst>
              </a:tr>
            </a:tbl>
          </a:graphicData>
        </a:graphic>
      </p:graphicFrame>
      <p:pic>
        <p:nvPicPr>
          <p:cNvPr id="6" name="Graphique 5" descr="Méditation contour">
            <a:extLst>
              <a:ext uri="{FF2B5EF4-FFF2-40B4-BE49-F238E27FC236}">
                <a16:creationId xmlns:a16="http://schemas.microsoft.com/office/drawing/2014/main" id="{1612934A-E094-C5C5-A762-D8F8AC08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55013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854F5-CA5B-94B4-7172-4AA4AC53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685108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fr-FR" dirty="0"/>
              <a:t>Autre Exemple</a:t>
            </a:r>
            <a:br>
              <a:rPr lang="fr-FR" dirty="0"/>
            </a:br>
            <a:r>
              <a:rPr lang="fr-FR" dirty="0"/>
              <a:t>Des jeux pervers en institution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1034FBB-57C1-D5A4-5FF9-BA559C241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629241"/>
              </p:ext>
            </p:extLst>
          </p:nvPr>
        </p:nvGraphicFramePr>
        <p:xfrm>
          <a:off x="1921463" y="2770188"/>
          <a:ext cx="876934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337">
                  <a:extLst>
                    <a:ext uri="{9D8B030D-6E8A-4147-A177-3AD203B41FA5}">
                      <a16:colId xmlns:a16="http://schemas.microsoft.com/office/drawing/2014/main" val="3030822776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3399533487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3110996549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3672747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COLLABORE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RIVALISE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39477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b="1" dirty="0"/>
                        <a:t>JOUEUR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COLLABORE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(ne pas être pervers)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Jeu équitable et éthique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J2 perd à tous les coups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701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RIVALISE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(être pervers)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J1 perd à tous les coups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Jeu équitable et non éthique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5692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694207B-7B3A-1609-1459-9C4456FB905C}"/>
              </a:ext>
            </a:extLst>
          </p:cNvPr>
          <p:cNvSpPr txBox="1"/>
          <p:nvPr/>
        </p:nvSpPr>
        <p:spPr>
          <a:xfrm>
            <a:off x="7640430" y="224260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JOUEUR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82EB71-9839-9335-D4E7-2B994B59937E}"/>
              </a:ext>
            </a:extLst>
          </p:cNvPr>
          <p:cNvSpPr txBox="1"/>
          <p:nvPr/>
        </p:nvSpPr>
        <p:spPr>
          <a:xfrm>
            <a:off x="1800224" y="6158187"/>
            <a:ext cx="943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dans le cas où J1 est pervers et J2 non pervers &gt;&gt;&gt; J1 gagnera toujours !</a:t>
            </a:r>
          </a:p>
        </p:txBody>
      </p:sp>
    </p:spTree>
    <p:extLst>
      <p:ext uri="{BB962C8B-B14F-4D97-AF65-F5344CB8AC3E}">
        <p14:creationId xmlns:p14="http://schemas.microsoft.com/office/powerpoint/2010/main" val="387815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9E9A6-377F-0E75-DA04-FBF0902D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Que fait un chercheur en théorie des jeux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990163-0461-25E4-FAF6-15DE412E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Etude de différents modèles de jeux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C’est quoi une ”bonne” stratégie?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Quelle est la complexité d’une bonne stratégie?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70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BB589-C3B2-9F81-4740-52D667BD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Machine Learning &amp; Santé Mentale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236BA4-4EC2-BF7D-F109-DCE03224B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BE" dirty="0"/>
              <a:t>Le </a:t>
            </a:r>
            <a:r>
              <a:rPr lang="fr-BE" b="1" dirty="0"/>
              <a:t>machine </a:t>
            </a:r>
            <a:r>
              <a:rPr lang="fr-BE" b="1" dirty="0" err="1"/>
              <a:t>learning</a:t>
            </a:r>
            <a:r>
              <a:rPr lang="fr-BE" dirty="0"/>
              <a:t> est une technique d'apprentissage automatique utilisée en </a:t>
            </a:r>
            <a:r>
              <a:rPr lang="fr-BE" b="1" dirty="0"/>
              <a:t>intelligence</a:t>
            </a:r>
            <a:r>
              <a:rPr lang="fr-BE" dirty="0"/>
              <a:t> artificielle. Il consiste à entrainer des modèles à partir de base de connaissances en vue de réaliser des tâches complexes. </a:t>
            </a:r>
          </a:p>
          <a:p>
            <a:pPr algn="just"/>
            <a:endParaRPr lang="fr-BE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Prédire des comportements de santé</a:t>
            </a:r>
            <a:r>
              <a:rPr lang="fr-BE" dirty="0"/>
              <a:t>, 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apparition pathologie </a:t>
            </a:r>
            <a:r>
              <a:rPr lang="fr-BE" dirty="0"/>
              <a:t>eu égard à des 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profils fragilisés</a:t>
            </a:r>
            <a:r>
              <a:rPr lang="fr-BE" dirty="0"/>
              <a:t>, 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penser les prises en charge</a:t>
            </a:r>
            <a:r>
              <a:rPr lang="fr-BE" dirty="0"/>
              <a:t>, promouvoir la 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promotion de la santé</a:t>
            </a:r>
            <a:r>
              <a:rPr lang="fr-BE" dirty="0"/>
              <a:t>,…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BE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Etude en cours: U-Stress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BE8F3B-538A-16FA-CBF2-275124CA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6" y="164409"/>
            <a:ext cx="4471988" cy="1639888"/>
          </a:xfrm>
        </p:spPr>
        <p:txBody>
          <a:bodyPr anchor="b">
            <a:normAutofit/>
          </a:bodyPr>
          <a:lstStyle/>
          <a:p>
            <a:pPr algn="ctr"/>
            <a:r>
              <a:rPr lang="fr-FR" dirty="0"/>
              <a:t>Pistes de recherches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5" name="Graphique 4" descr="Pensée scientifique contour">
            <a:extLst>
              <a:ext uri="{FF2B5EF4-FFF2-40B4-BE49-F238E27FC236}">
                <a16:creationId xmlns:a16="http://schemas.microsoft.com/office/drawing/2014/main" id="{A9BD69A2-5648-233F-F473-B53D95801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607" y="1804297"/>
            <a:ext cx="3249406" cy="324940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F8AE04-C0EE-FC40-3063-CA08DC90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845" y="164409"/>
            <a:ext cx="7007719" cy="6857999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Elaboration de modèles d’expériences et de connaissances</a:t>
            </a:r>
          </a:p>
          <a:p>
            <a:pPr marL="171450" lvl="2" indent="-1714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600" dirty="0"/>
              <a:t> Equation taille de la mémoire en fonction des objectifs qualitatifs et quantitatifs. De quelle type de mémoire ai-je besoin pour optimaliser mon bien-être ?</a:t>
            </a:r>
          </a:p>
          <a:p>
            <a:pPr marL="171450" lvl="2" indent="-1714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600" dirty="0"/>
              <a:t> Compréhension de l’influence de la cognition incarnée, mémoire </a:t>
            </a:r>
            <a:r>
              <a:rPr lang="fr-FR" sz="1600" dirty="0" err="1"/>
              <a:t>énactive</a:t>
            </a:r>
            <a:r>
              <a:rPr lang="fr-FR" sz="1600" dirty="0"/>
              <a:t> et mémoires des actions dans la recherche du bien-être</a:t>
            </a:r>
          </a:p>
          <a:p>
            <a:pPr marL="171450" lvl="2" indent="-1714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600" dirty="0"/>
              <a:t> Prédiction des comportements de santé et de contrôle sur l’environnement social </a:t>
            </a:r>
          </a:p>
          <a:p>
            <a:pPr lvl="2" indent="0" algn="just">
              <a:lnSpc>
                <a:spcPct val="130000"/>
              </a:lnSpc>
              <a:buNone/>
            </a:pPr>
            <a:r>
              <a:rPr lang="fr-FR" dirty="0"/>
              <a:t>(e.a. rôle des croyances, enjeux relationnels, attribution positive/négative au pathos, perception des risques et compensations des risques, quid des processus conjugaux/familiaux pathologiques,…)</a:t>
            </a:r>
            <a:endParaRPr lang="fr-FR" sz="1600" dirty="0"/>
          </a:p>
          <a:p>
            <a:pPr marL="171450" lvl="2" indent="-171450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fr-FR" sz="1600" dirty="0"/>
              <a:t> Compréhension des interactions entre les différents facteurs de bien-être et pathos </a:t>
            </a:r>
          </a:p>
          <a:p>
            <a:pPr lvl="2" indent="0" algn="just">
              <a:lnSpc>
                <a:spcPct val="130000"/>
              </a:lnSpc>
              <a:buNone/>
            </a:pPr>
            <a:r>
              <a:rPr lang="fr-FR" dirty="0"/>
              <a:t>(e.a. influence de la conscience du bien-être et /ou de la conscience morbide)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896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DF48F-498A-A96C-9474-1A97B973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aller plus loin, contactez-nous !</a:t>
            </a:r>
          </a:p>
        </p:txBody>
      </p:sp>
      <p:pic>
        <p:nvPicPr>
          <p:cNvPr id="5" name="Espace réservé du contenu 4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39CAC3E9-47EB-FE6F-C43A-4F328C5F9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5212" y="2314787"/>
            <a:ext cx="2427288" cy="257666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8C4F31-03F2-CCE5-C6CA-9BDC3A1121CA}"/>
              </a:ext>
            </a:extLst>
          </p:cNvPr>
          <p:cNvSpPr txBox="1"/>
          <p:nvPr/>
        </p:nvSpPr>
        <p:spPr>
          <a:xfrm>
            <a:off x="6600331" y="5205089"/>
            <a:ext cx="43576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3"/>
              </a:rPr>
              <a:t>thomas.brihaye@umons.ac.be</a:t>
            </a:r>
            <a:endParaRPr lang="fr-FR" dirty="0"/>
          </a:p>
          <a:p>
            <a:pPr algn="ctr"/>
            <a:endParaRPr lang="fr-FR" i="1" dirty="0"/>
          </a:p>
          <a:p>
            <a:pPr algn="ctr"/>
            <a:r>
              <a:rPr lang="fr-FR" sz="1600" i="1" dirty="0"/>
              <a:t>Faculté des Sciences</a:t>
            </a:r>
          </a:p>
          <a:p>
            <a:pPr algn="ctr"/>
            <a:r>
              <a:rPr lang="fr-FR" sz="1600" i="1" dirty="0"/>
              <a:t>Service de Mathématique Effective</a:t>
            </a:r>
          </a:p>
          <a:p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E21EA0-8E92-398D-9D7B-E164CCD95AE3}"/>
              </a:ext>
            </a:extLst>
          </p:cNvPr>
          <p:cNvSpPr txBox="1"/>
          <p:nvPr/>
        </p:nvSpPr>
        <p:spPr>
          <a:xfrm>
            <a:off x="1062308" y="5205089"/>
            <a:ext cx="43576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4"/>
              </a:rPr>
              <a:t>jennifer.denis@umons.ac.be</a:t>
            </a:r>
            <a:endParaRPr lang="fr-FR" dirty="0"/>
          </a:p>
          <a:p>
            <a:endParaRPr lang="fr-FR" dirty="0"/>
          </a:p>
          <a:p>
            <a:pPr algn="ctr"/>
            <a:r>
              <a:rPr lang="fr-FR" sz="1600" i="1" dirty="0"/>
              <a:t>Faculté de Psychologie et des Sciences de l’Education</a:t>
            </a:r>
          </a:p>
          <a:p>
            <a:pPr algn="ctr"/>
            <a:r>
              <a:rPr lang="fr-FR" sz="1600" i="1" dirty="0"/>
              <a:t>Service de Psychologie Clinique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B30619-8FF6-DA8E-97B9-9BC73641A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528" y="2557464"/>
            <a:ext cx="2429249" cy="2333984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A433A22B-2271-825B-4F87-FA039E624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760" y="246176"/>
            <a:ext cx="1372519" cy="6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FE4B1-900A-F495-98B3-4E706109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exemple pour comprendre (1)</a:t>
            </a:r>
            <a:br>
              <a:rPr lang="fr-FR" dirty="0"/>
            </a:br>
            <a:r>
              <a:rPr lang="fr-FR" sz="1800" dirty="0"/>
              <a:t>Mr X doit aller faire ses courses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8A0C98-D855-D7D9-D68B-4956989F9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50" y="3141662"/>
            <a:ext cx="5918200" cy="2233551"/>
          </a:xfrm>
        </p:spPr>
      </p:pic>
    </p:spTree>
    <p:extLst>
      <p:ext uri="{BB962C8B-B14F-4D97-AF65-F5344CB8AC3E}">
        <p14:creationId xmlns:p14="http://schemas.microsoft.com/office/powerpoint/2010/main" val="212780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1990D-69BB-E3DF-C75B-ABC998D6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exemple pour comprendre (2)</a:t>
            </a:r>
            <a:br>
              <a:rPr lang="fr-FR" dirty="0"/>
            </a:br>
            <a:r>
              <a:rPr lang="fr-FR" sz="1800" dirty="0"/>
              <a:t>Mr X doit aller faire ses courses</a:t>
            </a:r>
            <a:endParaRPr lang="fr-FR" sz="2000" dirty="0"/>
          </a:p>
        </p:txBody>
      </p:sp>
      <p:pic>
        <p:nvPicPr>
          <p:cNvPr id="5" name="Espace réservé du contenu 4" descr="Une image contenant texte, sport athlétique, sport, basket-ball&#10;&#10;Description générée automatiquement">
            <a:extLst>
              <a:ext uri="{FF2B5EF4-FFF2-40B4-BE49-F238E27FC236}">
                <a16:creationId xmlns:a16="http://schemas.microsoft.com/office/drawing/2014/main" id="{0B773BB2-03DC-2204-0854-EF8970A32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363" y="2322512"/>
            <a:ext cx="6364287" cy="3905979"/>
          </a:xfrm>
        </p:spPr>
      </p:pic>
    </p:spTree>
    <p:extLst>
      <p:ext uri="{BB962C8B-B14F-4D97-AF65-F5344CB8AC3E}">
        <p14:creationId xmlns:p14="http://schemas.microsoft.com/office/powerpoint/2010/main" val="49527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379D3-706F-8A65-1F15-2E74403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exemple pour comprendre (3)</a:t>
            </a:r>
            <a:br>
              <a:rPr lang="fr-FR" dirty="0"/>
            </a:br>
            <a:r>
              <a:rPr lang="fr-FR" sz="1800" dirty="0"/>
              <a:t>Mr X doit aller faire ses courses</a:t>
            </a:r>
            <a:endParaRPr lang="fr-FR" sz="2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A1B78F9-273C-6774-A93E-7E9CE16CA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228" y="2312987"/>
            <a:ext cx="6429544" cy="4102793"/>
          </a:xfrm>
        </p:spPr>
      </p:pic>
    </p:spTree>
    <p:extLst>
      <p:ext uri="{BB962C8B-B14F-4D97-AF65-F5344CB8AC3E}">
        <p14:creationId xmlns:p14="http://schemas.microsoft.com/office/powerpoint/2010/main" val="44489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1640D-CDD5-B5D9-DEB5-D4057879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13" y="442220"/>
            <a:ext cx="9715499" cy="1345269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pour comprendre (4)</a:t>
            </a:r>
            <a:br>
              <a:rPr lang="fr-FR" dirty="0"/>
            </a:br>
            <a:r>
              <a:rPr lang="fr-FR" sz="2000" dirty="0"/>
              <a:t>Mr X doit aller faire ses courses </a:t>
            </a:r>
            <a:r>
              <a:rPr lang="fr-FR" sz="2000" u="sng" dirty="0"/>
              <a:t>ET</a:t>
            </a:r>
            <a:r>
              <a:rPr lang="fr-FR" sz="2000" dirty="0"/>
              <a:t> rechercher ses enfants à l’école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F0788E6-84AA-4E97-BF75-3B247DC7A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525" y="2268123"/>
            <a:ext cx="6330950" cy="4396063"/>
          </a:xfrm>
        </p:spPr>
      </p:pic>
    </p:spTree>
    <p:extLst>
      <p:ext uri="{BB962C8B-B14F-4D97-AF65-F5344CB8AC3E}">
        <p14:creationId xmlns:p14="http://schemas.microsoft.com/office/powerpoint/2010/main" val="274788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06B72-B735-A430-D1E1-C7903F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078" y="413645"/>
            <a:ext cx="9724073" cy="1345269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pour comprendre (5)</a:t>
            </a:r>
            <a:br>
              <a:rPr lang="fr-FR" dirty="0"/>
            </a:br>
            <a:r>
              <a:rPr lang="fr-FR" sz="2000" dirty="0"/>
              <a:t>Mr X doit aller faire ses courses </a:t>
            </a:r>
            <a:r>
              <a:rPr lang="fr-FR" sz="2000" u="sng" dirty="0"/>
              <a:t>ET</a:t>
            </a:r>
            <a:r>
              <a:rPr lang="fr-FR" sz="2000" dirty="0"/>
              <a:t> rechercher ses enfants à l’école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5CF255-E0ED-2C3C-AA32-5DD1ED31F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086" y="2270125"/>
            <a:ext cx="6711827" cy="4343802"/>
          </a:xfrm>
        </p:spPr>
      </p:pic>
    </p:spTree>
    <p:extLst>
      <p:ext uri="{BB962C8B-B14F-4D97-AF65-F5344CB8AC3E}">
        <p14:creationId xmlns:p14="http://schemas.microsoft.com/office/powerpoint/2010/main" val="290626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2FA51-C8BC-3B34-20D9-83927560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953" y="937590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Un exemple pour comprendre (6)</a:t>
            </a:r>
            <a:br>
              <a:rPr lang="fr-BE" sz="3100" dirty="0"/>
            </a:br>
            <a:r>
              <a:rPr lang="fr-BE" sz="2000" dirty="0"/>
              <a:t>Mr. X doit optimiser la probabilité d’arriver à son travail</a:t>
            </a:r>
            <a:br>
              <a:rPr lang="fr-BE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7832DB-4E70-E13F-4095-4E88DB584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282859"/>
            <a:ext cx="6857999" cy="4361512"/>
          </a:xfrm>
        </p:spPr>
      </p:pic>
    </p:spTree>
    <p:extLst>
      <p:ext uri="{BB962C8B-B14F-4D97-AF65-F5344CB8AC3E}">
        <p14:creationId xmlns:p14="http://schemas.microsoft.com/office/powerpoint/2010/main" val="103308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205F8-01DF-5D53-CCEB-3EFED6B3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977243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Un exemple pour comprendre (7)</a:t>
            </a:r>
            <a:br>
              <a:rPr lang="fr-BE" sz="3100" dirty="0"/>
            </a:br>
            <a:r>
              <a:rPr lang="fr-BE" sz="2000" dirty="0"/>
              <a:t>Mr. X doit optimiser son temps de trajet moyen </a:t>
            </a:r>
            <a:r>
              <a:rPr lang="fr-BE" sz="2000" u="sng" dirty="0"/>
              <a:t>ET</a:t>
            </a:r>
            <a:r>
              <a:rPr lang="fr-BE" sz="2000" dirty="0"/>
              <a:t> s’assurer d’arriver au travail.</a:t>
            </a:r>
            <a:br>
              <a:rPr lang="fr-BE" dirty="0"/>
            </a:br>
            <a:endParaRPr lang="fr-FR" sz="20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E1B233-B1E9-2E90-1066-1F428B088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37" y="2263207"/>
            <a:ext cx="7386637" cy="4494847"/>
          </a:xfrm>
        </p:spPr>
      </p:pic>
    </p:spTree>
    <p:extLst>
      <p:ext uri="{BB962C8B-B14F-4D97-AF65-F5344CB8AC3E}">
        <p14:creationId xmlns:p14="http://schemas.microsoft.com/office/powerpoint/2010/main" val="37494771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43841"/>
      </a:dk2>
      <a:lt2>
        <a:srgbClr val="E8E5E2"/>
      </a:lt2>
      <a:accent1>
        <a:srgbClr val="8DA6C2"/>
      </a:accent1>
      <a:accent2>
        <a:srgbClr val="7F82BA"/>
      </a:accent2>
      <a:accent3>
        <a:srgbClr val="A896C6"/>
      </a:accent3>
      <a:accent4>
        <a:srgbClr val="AD7FBA"/>
      </a:accent4>
      <a:accent5>
        <a:srgbClr val="C493BB"/>
      </a:accent5>
      <a:accent6>
        <a:srgbClr val="BA7F96"/>
      </a:accent6>
      <a:hlink>
        <a:srgbClr val="9A7E5D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939</Words>
  <Application>Microsoft Macintosh PowerPoint</Application>
  <PresentationFormat>Grand écran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Meiryo</vt:lpstr>
      <vt:lpstr>Arial</vt:lpstr>
      <vt:lpstr>Corbel</vt:lpstr>
      <vt:lpstr>Goudy Old Style</vt:lpstr>
      <vt:lpstr>Wingdings</vt:lpstr>
      <vt:lpstr>SketchLinesVTI</vt:lpstr>
      <vt:lpstr>Bien-Être et Théorie des Jeux  </vt:lpstr>
      <vt:lpstr>Que fait un chercheur en théorie des jeux ?</vt:lpstr>
      <vt:lpstr>Un exemple pour comprendre (1) Mr X doit aller faire ses courses</vt:lpstr>
      <vt:lpstr>Un exemple pour comprendre (2) Mr X doit aller faire ses courses</vt:lpstr>
      <vt:lpstr>Un exemple pour comprendre (3) Mr X doit aller faire ses courses</vt:lpstr>
      <vt:lpstr>Un exemple pour comprendre (4) Mr X doit aller faire ses courses ET rechercher ses enfants à l’école</vt:lpstr>
      <vt:lpstr>Un exemple pour comprendre (5) Mr X doit aller faire ses courses ET rechercher ses enfants à l’école</vt:lpstr>
      <vt:lpstr>Un exemple pour comprendre (6) Mr. X doit optimiser la probabilité d’arriver à son travail </vt:lpstr>
      <vt:lpstr>Un exemple pour comprendre (7) Mr. X doit optimiser son temps de trajet moyen ET s’assurer d’arriver au travail. </vt:lpstr>
      <vt:lpstr>Un exemple pour comprendre (8) Mr. X doit optimiser son temps de trajet moyen et faire des courses et aller chercher ses enfants à l’ école et maintenir un niveau de bien-être acceptable </vt:lpstr>
      <vt:lpstr>Quelques éléments de réflexions supplémentaires (1) </vt:lpstr>
      <vt:lpstr>Quelques éléments de réflexions supplémentaires (2) </vt:lpstr>
      <vt:lpstr>Présentation PowerPoint</vt:lpstr>
      <vt:lpstr>Quand un mathématicien rencontre une psychothérapeute systémicienne</vt:lpstr>
      <vt:lpstr>Le jeu sert à définir la relation</vt:lpstr>
      <vt:lpstr>Complexité des Jeux Relationnels Modalités transactionnelles récurrentes</vt:lpstr>
      <vt:lpstr>Ecouter en Clinique, Modéliser en Recherche</vt:lpstr>
      <vt:lpstr>Quelques exemples Pathologie – Schéma - Stratégie</vt:lpstr>
      <vt:lpstr>Autre Exemple Des jeux pervers en institution</vt:lpstr>
      <vt:lpstr>Machine Learning &amp; Santé Mentale</vt:lpstr>
      <vt:lpstr>Pistes de recherches</vt:lpstr>
      <vt:lpstr>Pour aller plus loin, contactez-nous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Bien-Être et Théorie des Jeux  </dc:title>
  <dc:creator>Jennifer DENIS</dc:creator>
  <cp:lastModifiedBy>Jennifer DENIS</cp:lastModifiedBy>
  <cp:revision>72</cp:revision>
  <dcterms:created xsi:type="dcterms:W3CDTF">2022-04-24T08:20:00Z</dcterms:created>
  <dcterms:modified xsi:type="dcterms:W3CDTF">2022-04-24T11:12:21Z</dcterms:modified>
</cp:coreProperties>
</file>