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792" r:id="rId3"/>
    <p:sldId id="793" r:id="rId4"/>
    <p:sldId id="794" r:id="rId5"/>
    <p:sldId id="260" r:id="rId6"/>
    <p:sldId id="797" r:id="rId7"/>
    <p:sldId id="839" r:id="rId8"/>
    <p:sldId id="264" r:id="rId9"/>
    <p:sldId id="265" r:id="rId10"/>
    <p:sldId id="455" r:id="rId11"/>
    <p:sldId id="795" r:id="rId12"/>
    <p:sldId id="263" r:id="rId13"/>
    <p:sldId id="261" r:id="rId14"/>
    <p:sldId id="840"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CE59C8-C492-4371-ABBB-CF2D4367DCA6}" v="545" dt="2022-04-21T15:18:17.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0"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111D94-EE24-4EE9-84C9-3030173705A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E33F321-AFA5-4FAB-8482-E49AA8736DB4}">
      <dgm:prSet custT="1"/>
      <dgm:spPr/>
      <dgm:t>
        <a:bodyPr/>
        <a:lstStyle/>
        <a:p>
          <a:pPr>
            <a:lnSpc>
              <a:spcPct val="100000"/>
            </a:lnSpc>
          </a:pPr>
          <a:r>
            <a:rPr lang="fr-BE" sz="1900" baseline="0" dirty="0"/>
            <a:t>« Licence » en sciences économiques appliquées </a:t>
          </a:r>
          <a:r>
            <a:rPr lang="fr-BE" sz="1800" baseline="0" dirty="0">
              <a:solidFill>
                <a:schemeClr val="accent1">
                  <a:lumMod val="50000"/>
                </a:schemeClr>
              </a:solidFill>
            </a:rPr>
            <a:t>@FUCaM </a:t>
          </a:r>
          <a:r>
            <a:rPr lang="fr-BE" sz="1800" baseline="0" dirty="0"/>
            <a:t>(1991-1995)</a:t>
          </a:r>
          <a:endParaRPr lang="en-US" sz="1900" dirty="0"/>
        </a:p>
      </dgm:t>
    </dgm:pt>
    <dgm:pt modelId="{D783DD05-72B0-4EE9-8BA9-F10A1D4E7203}" type="parTrans" cxnId="{3640FB8A-6318-4899-943B-69B993D0408B}">
      <dgm:prSet/>
      <dgm:spPr/>
      <dgm:t>
        <a:bodyPr/>
        <a:lstStyle/>
        <a:p>
          <a:endParaRPr lang="en-US"/>
        </a:p>
      </dgm:t>
    </dgm:pt>
    <dgm:pt modelId="{B52664DC-DAF4-424B-BDC5-7A6BEE6866EA}" type="sibTrans" cxnId="{3640FB8A-6318-4899-943B-69B993D0408B}">
      <dgm:prSet/>
      <dgm:spPr/>
      <dgm:t>
        <a:bodyPr/>
        <a:lstStyle/>
        <a:p>
          <a:endParaRPr lang="en-US"/>
        </a:p>
      </dgm:t>
    </dgm:pt>
    <dgm:pt modelId="{8D569EB5-13A3-442C-96B1-B1AEA4402941}">
      <dgm:prSet custT="1"/>
      <dgm:spPr>
        <a:solidFill>
          <a:schemeClr val="bg2"/>
        </a:solidFill>
      </dgm:spPr>
      <dgm:t>
        <a:bodyPr/>
        <a:lstStyle/>
        <a:p>
          <a:pPr>
            <a:lnSpc>
              <a:spcPct val="100000"/>
            </a:lnSpc>
          </a:pPr>
          <a:r>
            <a:rPr lang="fr-BE" sz="1800" baseline="0" dirty="0"/>
            <a:t>Jobs en marketing (1995- 2005) :</a:t>
          </a:r>
          <a:endParaRPr lang="en-US" sz="1800" dirty="0"/>
        </a:p>
      </dgm:t>
    </dgm:pt>
    <dgm:pt modelId="{817E9086-2633-49A7-BE0D-C0D0961FF631}" type="parTrans" cxnId="{1D65D833-CBB4-4569-83EA-EB10B371026A}">
      <dgm:prSet/>
      <dgm:spPr/>
      <dgm:t>
        <a:bodyPr/>
        <a:lstStyle/>
        <a:p>
          <a:endParaRPr lang="en-US"/>
        </a:p>
      </dgm:t>
    </dgm:pt>
    <dgm:pt modelId="{FD87A97B-5CFF-4E98-BDF9-AA3049C561B9}" type="sibTrans" cxnId="{1D65D833-CBB4-4569-83EA-EB10B371026A}">
      <dgm:prSet/>
      <dgm:spPr/>
      <dgm:t>
        <a:bodyPr/>
        <a:lstStyle/>
        <a:p>
          <a:endParaRPr lang="en-US"/>
        </a:p>
      </dgm:t>
    </dgm:pt>
    <dgm:pt modelId="{7795C74B-F440-4F67-A7F2-FF904E64159A}">
      <dgm:prSet/>
      <dgm:spPr/>
      <dgm:t>
        <a:bodyPr/>
        <a:lstStyle/>
        <a:p>
          <a:pPr>
            <a:lnSpc>
              <a:spcPct val="100000"/>
            </a:lnSpc>
          </a:pPr>
          <a:r>
            <a:rPr lang="fr-BE" baseline="0" dirty="0"/>
            <a:t>PhD.  (jan 2006- sept 2009 </a:t>
          </a:r>
          <a:r>
            <a:rPr lang="fr-BE" baseline="0" dirty="0">
              <a:solidFill>
                <a:schemeClr val="accent1">
                  <a:lumMod val="50000"/>
                </a:schemeClr>
              </a:solidFill>
            </a:rPr>
            <a:t>@FUCaM </a:t>
          </a:r>
          <a:r>
            <a:rPr lang="fr-BE" baseline="0" dirty="0"/>
            <a:t>) </a:t>
          </a:r>
          <a:endParaRPr lang="en-US" dirty="0"/>
        </a:p>
      </dgm:t>
    </dgm:pt>
    <dgm:pt modelId="{D33E9CA1-E822-4A41-8766-F9B0EA9961ED}" type="parTrans" cxnId="{9F1AB66F-5F5C-439F-9573-0A845879127F}">
      <dgm:prSet/>
      <dgm:spPr/>
      <dgm:t>
        <a:bodyPr/>
        <a:lstStyle/>
        <a:p>
          <a:endParaRPr lang="en-US"/>
        </a:p>
      </dgm:t>
    </dgm:pt>
    <dgm:pt modelId="{898ADE47-3ACF-437B-A6EB-96C83E6245F4}" type="sibTrans" cxnId="{9F1AB66F-5F5C-439F-9573-0A845879127F}">
      <dgm:prSet/>
      <dgm:spPr/>
      <dgm:t>
        <a:bodyPr/>
        <a:lstStyle/>
        <a:p>
          <a:endParaRPr lang="en-US"/>
        </a:p>
      </dgm:t>
    </dgm:pt>
    <dgm:pt modelId="{B553AC4B-6E51-4BE3-B502-7AAF4CB3278D}">
      <dgm:prSet custT="1"/>
      <dgm:spPr/>
      <dgm:t>
        <a:bodyPr/>
        <a:lstStyle/>
        <a:p>
          <a:pPr>
            <a:lnSpc>
              <a:spcPct val="100000"/>
            </a:lnSpc>
          </a:pPr>
          <a:r>
            <a:rPr lang="fr-BE" sz="1600" b="1" baseline="0" dirty="0" err="1"/>
            <a:t>Threat</a:t>
          </a:r>
          <a:r>
            <a:rPr lang="fr-BE" sz="1600" b="1" baseline="0" dirty="0"/>
            <a:t> </a:t>
          </a:r>
          <a:r>
            <a:rPr lang="fr-BE" sz="1600" b="1" baseline="0" dirty="0" err="1"/>
            <a:t>appeals</a:t>
          </a:r>
          <a:r>
            <a:rPr lang="fr-BE" sz="1600" b="1" baseline="0" dirty="0"/>
            <a:t> </a:t>
          </a:r>
          <a:r>
            <a:rPr lang="fr-BE" sz="1600" baseline="0" dirty="0"/>
            <a:t>to </a:t>
          </a:r>
          <a:r>
            <a:rPr lang="fr-BE" sz="1600" baseline="0" dirty="0" err="1"/>
            <a:t>promote</a:t>
          </a:r>
          <a:r>
            <a:rPr lang="fr-BE" sz="1600" baseline="0" dirty="0"/>
            <a:t> </a:t>
          </a:r>
          <a:r>
            <a:rPr lang="fr-BE" sz="1600" b="1" baseline="0" dirty="0" err="1"/>
            <a:t>heathy</a:t>
          </a:r>
          <a:r>
            <a:rPr lang="fr-BE" sz="1600" b="1" baseline="0" dirty="0"/>
            <a:t> </a:t>
          </a:r>
          <a:r>
            <a:rPr lang="fr-BE" sz="1600" b="1" baseline="0" dirty="0" err="1"/>
            <a:t>eating</a:t>
          </a:r>
          <a:r>
            <a:rPr lang="fr-BE" sz="1600" b="1" baseline="0" dirty="0"/>
            <a:t> to kids </a:t>
          </a:r>
          <a:r>
            <a:rPr lang="fr-BE" sz="1600" baseline="0" dirty="0"/>
            <a:t>: </a:t>
          </a:r>
          <a:r>
            <a:rPr lang="fr-BE" sz="1600" baseline="0" dirty="0" err="1"/>
            <a:t>Processes</a:t>
          </a:r>
          <a:r>
            <a:rPr lang="fr-BE" sz="1600" baseline="0" dirty="0"/>
            <a:t> and </a:t>
          </a:r>
          <a:r>
            <a:rPr lang="fr-BE" sz="1600" baseline="0" dirty="0" err="1"/>
            <a:t>effectiveness</a:t>
          </a:r>
          <a:endParaRPr lang="en-US" sz="1600" dirty="0"/>
        </a:p>
      </dgm:t>
    </dgm:pt>
    <dgm:pt modelId="{D8B7334F-C5A5-4066-A049-85CF1D357C54}" type="parTrans" cxnId="{68565EAA-234A-412C-9D59-B3935C046835}">
      <dgm:prSet/>
      <dgm:spPr/>
      <dgm:t>
        <a:bodyPr/>
        <a:lstStyle/>
        <a:p>
          <a:endParaRPr lang="en-US"/>
        </a:p>
      </dgm:t>
    </dgm:pt>
    <dgm:pt modelId="{6B6AC5E4-5AC1-4B9C-9055-F072A96A8499}" type="sibTrans" cxnId="{68565EAA-234A-412C-9D59-B3935C046835}">
      <dgm:prSet/>
      <dgm:spPr/>
      <dgm:t>
        <a:bodyPr/>
        <a:lstStyle/>
        <a:p>
          <a:endParaRPr lang="en-US"/>
        </a:p>
      </dgm:t>
    </dgm:pt>
    <dgm:pt modelId="{CEEE0037-E354-47A5-ABE9-2E99EB212B06}">
      <dgm:prSet/>
      <dgm:spPr/>
      <dgm:t>
        <a:bodyPr/>
        <a:lstStyle/>
        <a:p>
          <a:pPr>
            <a:lnSpc>
              <a:spcPct val="100000"/>
            </a:lnSpc>
          </a:pPr>
          <a:r>
            <a:rPr lang="fr-BE" baseline="0"/>
            <a:t>Associate Prof.,  Iéseg, Lille (2009-2016)</a:t>
          </a:r>
          <a:endParaRPr lang="en-US"/>
        </a:p>
      </dgm:t>
    </dgm:pt>
    <dgm:pt modelId="{D905D3F4-85F5-4AD4-B310-80F0AE4E5BB8}" type="parTrans" cxnId="{A05A42E7-0A44-4BDB-82C4-6F9FC788DD76}">
      <dgm:prSet/>
      <dgm:spPr/>
      <dgm:t>
        <a:bodyPr/>
        <a:lstStyle/>
        <a:p>
          <a:endParaRPr lang="en-US"/>
        </a:p>
      </dgm:t>
    </dgm:pt>
    <dgm:pt modelId="{09486E1E-83DD-4761-AA68-7BE9CC1DD7AA}" type="sibTrans" cxnId="{A05A42E7-0A44-4BDB-82C4-6F9FC788DD76}">
      <dgm:prSet/>
      <dgm:spPr/>
      <dgm:t>
        <a:bodyPr/>
        <a:lstStyle/>
        <a:p>
          <a:endParaRPr lang="en-US"/>
        </a:p>
      </dgm:t>
    </dgm:pt>
    <dgm:pt modelId="{5436B304-2BFE-4074-9E12-5F7182E35D0C}">
      <dgm:prSet/>
      <dgm:spPr/>
      <dgm:t>
        <a:bodyPr/>
        <a:lstStyle/>
        <a:p>
          <a:pPr>
            <a:lnSpc>
              <a:spcPct val="100000"/>
            </a:lnSpc>
          </a:pPr>
          <a:r>
            <a:rPr lang="fr-BE" baseline="0" dirty="0"/>
            <a:t>Professeure, UCLouvain </a:t>
          </a:r>
          <a:r>
            <a:rPr lang="fr-BE" baseline="0" dirty="0" err="1"/>
            <a:t>FUCaM</a:t>
          </a:r>
          <a:r>
            <a:rPr lang="fr-BE" baseline="0" dirty="0"/>
            <a:t> Mons (2016-2040)</a:t>
          </a:r>
        </a:p>
        <a:p>
          <a:pPr>
            <a:lnSpc>
              <a:spcPct val="100000"/>
            </a:lnSpc>
          </a:pPr>
          <a:r>
            <a:rPr lang="fr-BE" baseline="0" dirty="0"/>
            <a:t>Titulaire de la chaire 		en comportement alimentaire du consommateur</a:t>
          </a:r>
          <a:endParaRPr lang="en-US" dirty="0"/>
        </a:p>
      </dgm:t>
    </dgm:pt>
    <dgm:pt modelId="{44E28418-E2C1-48C6-9604-9E8EF18D3968}" type="parTrans" cxnId="{30D4074C-DEB6-475D-B798-16EDE8BAB115}">
      <dgm:prSet/>
      <dgm:spPr/>
      <dgm:t>
        <a:bodyPr/>
        <a:lstStyle/>
        <a:p>
          <a:endParaRPr lang="en-US"/>
        </a:p>
      </dgm:t>
    </dgm:pt>
    <dgm:pt modelId="{952D6088-447C-4E6B-83AA-7CF9D2DE7CC8}" type="sibTrans" cxnId="{30D4074C-DEB6-475D-B798-16EDE8BAB115}">
      <dgm:prSet/>
      <dgm:spPr/>
      <dgm:t>
        <a:bodyPr/>
        <a:lstStyle/>
        <a:p>
          <a:endParaRPr lang="en-US"/>
        </a:p>
      </dgm:t>
    </dgm:pt>
    <dgm:pt modelId="{57955B75-2B8C-4A48-9885-B935D7970A6C}" type="pres">
      <dgm:prSet presAssocID="{75111D94-EE24-4EE9-84C9-3030173705AB}" presName="root" presStyleCnt="0">
        <dgm:presLayoutVars>
          <dgm:dir/>
          <dgm:resizeHandles val="exact"/>
        </dgm:presLayoutVars>
      </dgm:prSet>
      <dgm:spPr/>
    </dgm:pt>
    <dgm:pt modelId="{BDD2E247-99AB-4D09-96E1-7E2A88ABC58C}" type="pres">
      <dgm:prSet presAssocID="{6E33F321-AFA5-4FAB-8482-E49AA8736DB4}" presName="compNode" presStyleCnt="0"/>
      <dgm:spPr/>
    </dgm:pt>
    <dgm:pt modelId="{A8E34BF9-B0C5-4742-98F9-682C46CAE62E}" type="pres">
      <dgm:prSet presAssocID="{6E33F321-AFA5-4FAB-8482-E49AA8736DB4}" presName="bgRect" presStyleLbl="bgShp" presStyleIdx="0" presStyleCnt="5"/>
      <dgm:spPr>
        <a:solidFill>
          <a:schemeClr val="bg2"/>
        </a:solidFill>
      </dgm:spPr>
    </dgm:pt>
    <dgm:pt modelId="{AE17D65C-CEA9-4FB8-98B4-BC2C9D0DF7A8}" type="pres">
      <dgm:prSet presAssocID="{6E33F321-AFA5-4FAB-8482-E49AA8736DB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aduation Cap"/>
        </a:ext>
      </dgm:extLst>
    </dgm:pt>
    <dgm:pt modelId="{66A002AB-14A6-45CA-9A57-D028750C7B87}" type="pres">
      <dgm:prSet presAssocID="{6E33F321-AFA5-4FAB-8482-E49AA8736DB4}" presName="spaceRect" presStyleCnt="0"/>
      <dgm:spPr/>
    </dgm:pt>
    <dgm:pt modelId="{0F939FAE-A647-4457-BE4B-00A5E2176D94}" type="pres">
      <dgm:prSet presAssocID="{6E33F321-AFA5-4FAB-8482-E49AA8736DB4}" presName="parTx" presStyleLbl="revTx" presStyleIdx="0" presStyleCnt="6">
        <dgm:presLayoutVars>
          <dgm:chMax val="0"/>
          <dgm:chPref val="0"/>
        </dgm:presLayoutVars>
      </dgm:prSet>
      <dgm:spPr/>
    </dgm:pt>
    <dgm:pt modelId="{AE5F58C8-FD90-45B6-8956-8A59EFC7CE44}" type="pres">
      <dgm:prSet presAssocID="{B52664DC-DAF4-424B-BDC5-7A6BEE6866EA}" presName="sibTrans" presStyleCnt="0"/>
      <dgm:spPr/>
    </dgm:pt>
    <dgm:pt modelId="{A1A4C445-2E27-4D4C-BC69-EE2CFC41110F}" type="pres">
      <dgm:prSet presAssocID="{8D569EB5-13A3-442C-96B1-B1AEA4402941}" presName="compNode" presStyleCnt="0"/>
      <dgm:spPr/>
    </dgm:pt>
    <dgm:pt modelId="{9E69A146-C5A7-4497-B868-38227A4B9528}" type="pres">
      <dgm:prSet presAssocID="{8D569EB5-13A3-442C-96B1-B1AEA4402941}" presName="bgRect" presStyleLbl="bgShp" presStyleIdx="1" presStyleCnt="5"/>
      <dgm:spPr>
        <a:solidFill>
          <a:schemeClr val="bg2"/>
        </a:solidFill>
      </dgm:spPr>
    </dgm:pt>
    <dgm:pt modelId="{4716A509-8D54-40CE-8F82-7CDA0614EE91}" type="pres">
      <dgm:prSet presAssocID="{8D569EB5-13A3-442C-96B1-B1AEA440294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of People"/>
        </a:ext>
      </dgm:extLst>
    </dgm:pt>
    <dgm:pt modelId="{04099D1F-7D9C-46C8-BE39-679593D310A1}" type="pres">
      <dgm:prSet presAssocID="{8D569EB5-13A3-442C-96B1-B1AEA4402941}" presName="spaceRect" presStyleCnt="0"/>
      <dgm:spPr/>
    </dgm:pt>
    <dgm:pt modelId="{A4056E03-626C-4AAC-8218-F53CFA847A7C}" type="pres">
      <dgm:prSet presAssocID="{8D569EB5-13A3-442C-96B1-B1AEA4402941}" presName="parTx" presStyleLbl="revTx" presStyleIdx="1" presStyleCnt="6">
        <dgm:presLayoutVars>
          <dgm:chMax val="0"/>
          <dgm:chPref val="0"/>
        </dgm:presLayoutVars>
      </dgm:prSet>
      <dgm:spPr/>
    </dgm:pt>
    <dgm:pt modelId="{E5A748C3-2105-4B75-98B6-8675BDD182E5}" type="pres">
      <dgm:prSet presAssocID="{FD87A97B-5CFF-4E98-BDF9-AA3049C561B9}" presName="sibTrans" presStyleCnt="0"/>
      <dgm:spPr/>
    </dgm:pt>
    <dgm:pt modelId="{59FA62BE-832E-4B53-9672-F13FE174669A}" type="pres">
      <dgm:prSet presAssocID="{7795C74B-F440-4F67-A7F2-FF904E64159A}" presName="compNode" presStyleCnt="0"/>
      <dgm:spPr/>
    </dgm:pt>
    <dgm:pt modelId="{D2E7BAF2-468D-4B1A-A732-7AD8E98282CB}" type="pres">
      <dgm:prSet presAssocID="{7795C74B-F440-4F67-A7F2-FF904E64159A}" presName="bgRect" presStyleLbl="bgShp" presStyleIdx="2" presStyleCnt="5"/>
      <dgm:spPr>
        <a:solidFill>
          <a:schemeClr val="bg2"/>
        </a:solidFill>
      </dgm:spPr>
    </dgm:pt>
    <dgm:pt modelId="{26F86214-6CE5-4DF2-82D4-59C54ED40B93}" type="pres">
      <dgm:prSet presAssocID="{7795C74B-F440-4F67-A7F2-FF904E64159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E1ADECE1-CF18-4853-977E-63A44DFCE90B}" type="pres">
      <dgm:prSet presAssocID="{7795C74B-F440-4F67-A7F2-FF904E64159A}" presName="spaceRect" presStyleCnt="0"/>
      <dgm:spPr/>
    </dgm:pt>
    <dgm:pt modelId="{00FD86A3-0D7B-4EE4-8FAE-AAC9A117D905}" type="pres">
      <dgm:prSet presAssocID="{7795C74B-F440-4F67-A7F2-FF904E64159A}" presName="parTx" presStyleLbl="revTx" presStyleIdx="2" presStyleCnt="6">
        <dgm:presLayoutVars>
          <dgm:chMax val="0"/>
          <dgm:chPref val="0"/>
        </dgm:presLayoutVars>
      </dgm:prSet>
      <dgm:spPr/>
    </dgm:pt>
    <dgm:pt modelId="{2B7D2A52-E2F7-4D44-A0D2-8B872ACC4D8D}" type="pres">
      <dgm:prSet presAssocID="{7795C74B-F440-4F67-A7F2-FF904E64159A}" presName="desTx" presStyleLbl="revTx" presStyleIdx="3" presStyleCnt="6">
        <dgm:presLayoutVars/>
      </dgm:prSet>
      <dgm:spPr/>
    </dgm:pt>
    <dgm:pt modelId="{DE9DFB4B-1D03-4A05-B966-D6D46E90BAD1}" type="pres">
      <dgm:prSet presAssocID="{898ADE47-3ACF-437B-A6EB-96C83E6245F4}" presName="sibTrans" presStyleCnt="0"/>
      <dgm:spPr/>
    </dgm:pt>
    <dgm:pt modelId="{1A98C4F2-3333-4D1E-8909-D0C1567872F5}" type="pres">
      <dgm:prSet presAssocID="{CEEE0037-E354-47A5-ABE9-2E99EB212B06}" presName="compNode" presStyleCnt="0"/>
      <dgm:spPr/>
    </dgm:pt>
    <dgm:pt modelId="{821EB6EA-8510-4E12-85C1-D223D0DC4A18}" type="pres">
      <dgm:prSet presAssocID="{CEEE0037-E354-47A5-ABE9-2E99EB212B06}" presName="bgRect" presStyleLbl="bgShp" presStyleIdx="3" presStyleCnt="5"/>
      <dgm:spPr>
        <a:solidFill>
          <a:schemeClr val="bg2"/>
        </a:solidFill>
      </dgm:spPr>
    </dgm:pt>
    <dgm:pt modelId="{2B01D3D5-A5F2-4964-9FC1-2BF9BC1107CF}" type="pres">
      <dgm:prSet presAssocID="{CEEE0037-E354-47A5-ABE9-2E99EB212B0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tor"/>
        </a:ext>
      </dgm:extLst>
    </dgm:pt>
    <dgm:pt modelId="{743A17F4-8032-4FE1-9CCB-53F4BEB342E3}" type="pres">
      <dgm:prSet presAssocID="{CEEE0037-E354-47A5-ABE9-2E99EB212B06}" presName="spaceRect" presStyleCnt="0"/>
      <dgm:spPr/>
    </dgm:pt>
    <dgm:pt modelId="{A535C3BD-BB01-46E9-A911-CABD2CD134A0}" type="pres">
      <dgm:prSet presAssocID="{CEEE0037-E354-47A5-ABE9-2E99EB212B06}" presName="parTx" presStyleLbl="revTx" presStyleIdx="4" presStyleCnt="6">
        <dgm:presLayoutVars>
          <dgm:chMax val="0"/>
          <dgm:chPref val="0"/>
        </dgm:presLayoutVars>
      </dgm:prSet>
      <dgm:spPr/>
    </dgm:pt>
    <dgm:pt modelId="{08E6A547-0D98-45AD-90B1-905597DFFB63}" type="pres">
      <dgm:prSet presAssocID="{09486E1E-83DD-4761-AA68-7BE9CC1DD7AA}" presName="sibTrans" presStyleCnt="0"/>
      <dgm:spPr/>
    </dgm:pt>
    <dgm:pt modelId="{DFC71A37-4B47-4E9E-AC40-DD492D078E11}" type="pres">
      <dgm:prSet presAssocID="{5436B304-2BFE-4074-9E12-5F7182E35D0C}" presName="compNode" presStyleCnt="0"/>
      <dgm:spPr/>
    </dgm:pt>
    <dgm:pt modelId="{738C5FC5-62A7-43FF-AFE6-FCFA7106C0A8}" type="pres">
      <dgm:prSet presAssocID="{5436B304-2BFE-4074-9E12-5F7182E35D0C}" presName="bgRect" presStyleLbl="bgShp" presStyleIdx="4" presStyleCnt="5" custLinFactNeighborY="4032"/>
      <dgm:spPr>
        <a:solidFill>
          <a:schemeClr val="bg2"/>
        </a:solidFill>
      </dgm:spPr>
    </dgm:pt>
    <dgm:pt modelId="{E99E2E58-4242-4A3E-BF99-91A1E8321181}" type="pres">
      <dgm:prSet presAssocID="{5436B304-2BFE-4074-9E12-5F7182E35D0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rofessor"/>
        </a:ext>
      </dgm:extLst>
    </dgm:pt>
    <dgm:pt modelId="{29089C60-296D-40CA-992E-4B2E66F1FBFC}" type="pres">
      <dgm:prSet presAssocID="{5436B304-2BFE-4074-9E12-5F7182E35D0C}" presName="spaceRect" presStyleCnt="0"/>
      <dgm:spPr/>
    </dgm:pt>
    <dgm:pt modelId="{A8BB397B-4AE0-4D23-9A69-488C77568AF8}" type="pres">
      <dgm:prSet presAssocID="{5436B304-2BFE-4074-9E12-5F7182E35D0C}" presName="parTx" presStyleLbl="revTx" presStyleIdx="5" presStyleCnt="6" custScaleX="96624" custScaleY="122106" custLinFactNeighborX="-2589" custLinFactNeighborY="-3590">
        <dgm:presLayoutVars>
          <dgm:chMax val="0"/>
          <dgm:chPref val="0"/>
        </dgm:presLayoutVars>
      </dgm:prSet>
      <dgm:spPr/>
    </dgm:pt>
  </dgm:ptLst>
  <dgm:cxnLst>
    <dgm:cxn modelId="{5F240803-9B51-4701-ACB6-125B8D0920D0}" type="presOf" srcId="{75111D94-EE24-4EE9-84C9-3030173705AB}" destId="{57955B75-2B8C-4A48-9885-B935D7970A6C}" srcOrd="0" destOrd="0" presId="urn:microsoft.com/office/officeart/2018/2/layout/IconVerticalSolidList"/>
    <dgm:cxn modelId="{77DF3822-E607-42E1-8E5E-F1827A727187}" type="presOf" srcId="{B553AC4B-6E51-4BE3-B502-7AAF4CB3278D}" destId="{2B7D2A52-E2F7-4D44-A0D2-8B872ACC4D8D}" srcOrd="0" destOrd="0" presId="urn:microsoft.com/office/officeart/2018/2/layout/IconVerticalSolidList"/>
    <dgm:cxn modelId="{5932DB28-241C-4C39-93D8-0499AB857156}" type="presOf" srcId="{CEEE0037-E354-47A5-ABE9-2E99EB212B06}" destId="{A535C3BD-BB01-46E9-A911-CABD2CD134A0}" srcOrd="0" destOrd="0" presId="urn:microsoft.com/office/officeart/2018/2/layout/IconVerticalSolidList"/>
    <dgm:cxn modelId="{1D65D833-CBB4-4569-83EA-EB10B371026A}" srcId="{75111D94-EE24-4EE9-84C9-3030173705AB}" destId="{8D569EB5-13A3-442C-96B1-B1AEA4402941}" srcOrd="1" destOrd="0" parTransId="{817E9086-2633-49A7-BE0D-C0D0961FF631}" sibTransId="{FD87A97B-5CFF-4E98-BDF9-AA3049C561B9}"/>
    <dgm:cxn modelId="{30D4074C-DEB6-475D-B798-16EDE8BAB115}" srcId="{75111D94-EE24-4EE9-84C9-3030173705AB}" destId="{5436B304-2BFE-4074-9E12-5F7182E35D0C}" srcOrd="4" destOrd="0" parTransId="{44E28418-E2C1-48C6-9604-9E8EF18D3968}" sibTransId="{952D6088-447C-4E6B-83AA-7CF9D2DE7CC8}"/>
    <dgm:cxn modelId="{9F1AB66F-5F5C-439F-9573-0A845879127F}" srcId="{75111D94-EE24-4EE9-84C9-3030173705AB}" destId="{7795C74B-F440-4F67-A7F2-FF904E64159A}" srcOrd="2" destOrd="0" parTransId="{D33E9CA1-E822-4A41-8766-F9B0EA9961ED}" sibTransId="{898ADE47-3ACF-437B-A6EB-96C83E6245F4}"/>
    <dgm:cxn modelId="{E3EC1151-9082-4537-A362-4A0E82C498EF}" type="presOf" srcId="{7795C74B-F440-4F67-A7F2-FF904E64159A}" destId="{00FD86A3-0D7B-4EE4-8FAE-AAC9A117D905}" srcOrd="0" destOrd="0" presId="urn:microsoft.com/office/officeart/2018/2/layout/IconVerticalSolidList"/>
    <dgm:cxn modelId="{695B9775-0FAA-4DD4-B882-BDF149381331}" type="presOf" srcId="{6E33F321-AFA5-4FAB-8482-E49AA8736DB4}" destId="{0F939FAE-A647-4457-BE4B-00A5E2176D94}" srcOrd="0" destOrd="0" presId="urn:microsoft.com/office/officeart/2018/2/layout/IconVerticalSolidList"/>
    <dgm:cxn modelId="{3640FB8A-6318-4899-943B-69B993D0408B}" srcId="{75111D94-EE24-4EE9-84C9-3030173705AB}" destId="{6E33F321-AFA5-4FAB-8482-E49AA8736DB4}" srcOrd="0" destOrd="0" parTransId="{D783DD05-72B0-4EE9-8BA9-F10A1D4E7203}" sibTransId="{B52664DC-DAF4-424B-BDC5-7A6BEE6866EA}"/>
    <dgm:cxn modelId="{52703696-F438-4B8E-9290-8A2E9DE89B1F}" type="presOf" srcId="{8D569EB5-13A3-442C-96B1-B1AEA4402941}" destId="{A4056E03-626C-4AAC-8218-F53CFA847A7C}" srcOrd="0" destOrd="0" presId="urn:microsoft.com/office/officeart/2018/2/layout/IconVerticalSolidList"/>
    <dgm:cxn modelId="{3C5380A1-B4A8-44EB-8FCE-CB9329B68A98}" type="presOf" srcId="{5436B304-2BFE-4074-9E12-5F7182E35D0C}" destId="{A8BB397B-4AE0-4D23-9A69-488C77568AF8}" srcOrd="0" destOrd="0" presId="urn:microsoft.com/office/officeart/2018/2/layout/IconVerticalSolidList"/>
    <dgm:cxn modelId="{68565EAA-234A-412C-9D59-B3935C046835}" srcId="{7795C74B-F440-4F67-A7F2-FF904E64159A}" destId="{B553AC4B-6E51-4BE3-B502-7AAF4CB3278D}" srcOrd="0" destOrd="0" parTransId="{D8B7334F-C5A5-4066-A049-85CF1D357C54}" sibTransId="{6B6AC5E4-5AC1-4B9C-9055-F072A96A8499}"/>
    <dgm:cxn modelId="{A05A42E7-0A44-4BDB-82C4-6F9FC788DD76}" srcId="{75111D94-EE24-4EE9-84C9-3030173705AB}" destId="{CEEE0037-E354-47A5-ABE9-2E99EB212B06}" srcOrd="3" destOrd="0" parTransId="{D905D3F4-85F5-4AD4-B310-80F0AE4E5BB8}" sibTransId="{09486E1E-83DD-4761-AA68-7BE9CC1DD7AA}"/>
    <dgm:cxn modelId="{CAC28433-89F6-4A9C-A29F-0AE585079D8B}" type="presParOf" srcId="{57955B75-2B8C-4A48-9885-B935D7970A6C}" destId="{BDD2E247-99AB-4D09-96E1-7E2A88ABC58C}" srcOrd="0" destOrd="0" presId="urn:microsoft.com/office/officeart/2018/2/layout/IconVerticalSolidList"/>
    <dgm:cxn modelId="{4781B2CD-E8EE-4B5E-9FEB-E3556B9D4D35}" type="presParOf" srcId="{BDD2E247-99AB-4D09-96E1-7E2A88ABC58C}" destId="{A8E34BF9-B0C5-4742-98F9-682C46CAE62E}" srcOrd="0" destOrd="0" presId="urn:microsoft.com/office/officeart/2018/2/layout/IconVerticalSolidList"/>
    <dgm:cxn modelId="{C77FE05C-69D1-411C-999F-C1F4EC386A06}" type="presParOf" srcId="{BDD2E247-99AB-4D09-96E1-7E2A88ABC58C}" destId="{AE17D65C-CEA9-4FB8-98B4-BC2C9D0DF7A8}" srcOrd="1" destOrd="0" presId="urn:microsoft.com/office/officeart/2018/2/layout/IconVerticalSolidList"/>
    <dgm:cxn modelId="{14DBDB66-A0D8-44C3-A70D-3EB8D163427A}" type="presParOf" srcId="{BDD2E247-99AB-4D09-96E1-7E2A88ABC58C}" destId="{66A002AB-14A6-45CA-9A57-D028750C7B87}" srcOrd="2" destOrd="0" presId="urn:microsoft.com/office/officeart/2018/2/layout/IconVerticalSolidList"/>
    <dgm:cxn modelId="{80F4CD31-DEAE-4995-98E3-B87CCA085A47}" type="presParOf" srcId="{BDD2E247-99AB-4D09-96E1-7E2A88ABC58C}" destId="{0F939FAE-A647-4457-BE4B-00A5E2176D94}" srcOrd="3" destOrd="0" presId="urn:microsoft.com/office/officeart/2018/2/layout/IconVerticalSolidList"/>
    <dgm:cxn modelId="{4EE703A2-71AC-4FE8-AF09-535989AD82B7}" type="presParOf" srcId="{57955B75-2B8C-4A48-9885-B935D7970A6C}" destId="{AE5F58C8-FD90-45B6-8956-8A59EFC7CE44}" srcOrd="1" destOrd="0" presId="urn:microsoft.com/office/officeart/2018/2/layout/IconVerticalSolidList"/>
    <dgm:cxn modelId="{98B33714-9850-49E3-9FBF-C4AAB77BC66C}" type="presParOf" srcId="{57955B75-2B8C-4A48-9885-B935D7970A6C}" destId="{A1A4C445-2E27-4D4C-BC69-EE2CFC41110F}" srcOrd="2" destOrd="0" presId="urn:microsoft.com/office/officeart/2018/2/layout/IconVerticalSolidList"/>
    <dgm:cxn modelId="{6AC2D862-C392-484B-9B92-498E267C3328}" type="presParOf" srcId="{A1A4C445-2E27-4D4C-BC69-EE2CFC41110F}" destId="{9E69A146-C5A7-4497-B868-38227A4B9528}" srcOrd="0" destOrd="0" presId="urn:microsoft.com/office/officeart/2018/2/layout/IconVerticalSolidList"/>
    <dgm:cxn modelId="{39BF043C-CD1E-4D4E-91D8-7D168EC54AF5}" type="presParOf" srcId="{A1A4C445-2E27-4D4C-BC69-EE2CFC41110F}" destId="{4716A509-8D54-40CE-8F82-7CDA0614EE91}" srcOrd="1" destOrd="0" presId="urn:microsoft.com/office/officeart/2018/2/layout/IconVerticalSolidList"/>
    <dgm:cxn modelId="{CA876EEC-528B-449B-B7F5-1DB99C6C736D}" type="presParOf" srcId="{A1A4C445-2E27-4D4C-BC69-EE2CFC41110F}" destId="{04099D1F-7D9C-46C8-BE39-679593D310A1}" srcOrd="2" destOrd="0" presId="urn:microsoft.com/office/officeart/2018/2/layout/IconVerticalSolidList"/>
    <dgm:cxn modelId="{937E5F6C-E96D-4F3E-8E1A-8F952B591D37}" type="presParOf" srcId="{A1A4C445-2E27-4D4C-BC69-EE2CFC41110F}" destId="{A4056E03-626C-4AAC-8218-F53CFA847A7C}" srcOrd="3" destOrd="0" presId="urn:microsoft.com/office/officeart/2018/2/layout/IconVerticalSolidList"/>
    <dgm:cxn modelId="{23209F14-6BE3-4DE8-9332-B8FBAAD8DDCF}" type="presParOf" srcId="{57955B75-2B8C-4A48-9885-B935D7970A6C}" destId="{E5A748C3-2105-4B75-98B6-8675BDD182E5}" srcOrd="3" destOrd="0" presId="urn:microsoft.com/office/officeart/2018/2/layout/IconVerticalSolidList"/>
    <dgm:cxn modelId="{6043AEBE-F814-4C4D-9F76-B89D896DED4D}" type="presParOf" srcId="{57955B75-2B8C-4A48-9885-B935D7970A6C}" destId="{59FA62BE-832E-4B53-9672-F13FE174669A}" srcOrd="4" destOrd="0" presId="urn:microsoft.com/office/officeart/2018/2/layout/IconVerticalSolidList"/>
    <dgm:cxn modelId="{C27AF4F2-5D0A-4E48-9D4F-ECFAC0E988C9}" type="presParOf" srcId="{59FA62BE-832E-4B53-9672-F13FE174669A}" destId="{D2E7BAF2-468D-4B1A-A732-7AD8E98282CB}" srcOrd="0" destOrd="0" presId="urn:microsoft.com/office/officeart/2018/2/layout/IconVerticalSolidList"/>
    <dgm:cxn modelId="{65757288-A2C5-4416-B8F3-6B5D3A0D87A3}" type="presParOf" srcId="{59FA62BE-832E-4B53-9672-F13FE174669A}" destId="{26F86214-6CE5-4DF2-82D4-59C54ED40B93}" srcOrd="1" destOrd="0" presId="urn:microsoft.com/office/officeart/2018/2/layout/IconVerticalSolidList"/>
    <dgm:cxn modelId="{D2B35BD9-CCE0-48C1-94C9-2802D9F46715}" type="presParOf" srcId="{59FA62BE-832E-4B53-9672-F13FE174669A}" destId="{E1ADECE1-CF18-4853-977E-63A44DFCE90B}" srcOrd="2" destOrd="0" presId="urn:microsoft.com/office/officeart/2018/2/layout/IconVerticalSolidList"/>
    <dgm:cxn modelId="{D86B36CA-8398-43F9-867C-989BB43BC761}" type="presParOf" srcId="{59FA62BE-832E-4B53-9672-F13FE174669A}" destId="{00FD86A3-0D7B-4EE4-8FAE-AAC9A117D905}" srcOrd="3" destOrd="0" presId="urn:microsoft.com/office/officeart/2018/2/layout/IconVerticalSolidList"/>
    <dgm:cxn modelId="{56709E54-D2DF-47C1-918B-8C139678C062}" type="presParOf" srcId="{59FA62BE-832E-4B53-9672-F13FE174669A}" destId="{2B7D2A52-E2F7-4D44-A0D2-8B872ACC4D8D}" srcOrd="4" destOrd="0" presId="urn:microsoft.com/office/officeart/2018/2/layout/IconVerticalSolidList"/>
    <dgm:cxn modelId="{E4AB14BA-7FF4-4D97-8989-06EE9E65745A}" type="presParOf" srcId="{57955B75-2B8C-4A48-9885-B935D7970A6C}" destId="{DE9DFB4B-1D03-4A05-B966-D6D46E90BAD1}" srcOrd="5" destOrd="0" presId="urn:microsoft.com/office/officeart/2018/2/layout/IconVerticalSolidList"/>
    <dgm:cxn modelId="{F79B2A9A-F466-4B50-B8AF-3EA47AD20225}" type="presParOf" srcId="{57955B75-2B8C-4A48-9885-B935D7970A6C}" destId="{1A98C4F2-3333-4D1E-8909-D0C1567872F5}" srcOrd="6" destOrd="0" presId="urn:microsoft.com/office/officeart/2018/2/layout/IconVerticalSolidList"/>
    <dgm:cxn modelId="{ACC7EA70-30E0-44ED-A244-1FB5225529A1}" type="presParOf" srcId="{1A98C4F2-3333-4D1E-8909-D0C1567872F5}" destId="{821EB6EA-8510-4E12-85C1-D223D0DC4A18}" srcOrd="0" destOrd="0" presId="urn:microsoft.com/office/officeart/2018/2/layout/IconVerticalSolidList"/>
    <dgm:cxn modelId="{F00B57D8-792A-4BD9-A92D-DEFAB47F9560}" type="presParOf" srcId="{1A98C4F2-3333-4D1E-8909-D0C1567872F5}" destId="{2B01D3D5-A5F2-4964-9FC1-2BF9BC1107CF}" srcOrd="1" destOrd="0" presId="urn:microsoft.com/office/officeart/2018/2/layout/IconVerticalSolidList"/>
    <dgm:cxn modelId="{34BC0157-2000-49FB-9544-F345912C7E4D}" type="presParOf" srcId="{1A98C4F2-3333-4D1E-8909-D0C1567872F5}" destId="{743A17F4-8032-4FE1-9CCB-53F4BEB342E3}" srcOrd="2" destOrd="0" presId="urn:microsoft.com/office/officeart/2018/2/layout/IconVerticalSolidList"/>
    <dgm:cxn modelId="{69ECBAE2-20DE-4EE1-BA07-43901B569344}" type="presParOf" srcId="{1A98C4F2-3333-4D1E-8909-D0C1567872F5}" destId="{A535C3BD-BB01-46E9-A911-CABD2CD134A0}" srcOrd="3" destOrd="0" presId="urn:microsoft.com/office/officeart/2018/2/layout/IconVerticalSolidList"/>
    <dgm:cxn modelId="{731A060B-B795-480E-A9AF-EC9FB2B1CA7E}" type="presParOf" srcId="{57955B75-2B8C-4A48-9885-B935D7970A6C}" destId="{08E6A547-0D98-45AD-90B1-905597DFFB63}" srcOrd="7" destOrd="0" presId="urn:microsoft.com/office/officeart/2018/2/layout/IconVerticalSolidList"/>
    <dgm:cxn modelId="{B6D4BDD8-F639-4818-B850-08E988550C9C}" type="presParOf" srcId="{57955B75-2B8C-4A48-9885-B935D7970A6C}" destId="{DFC71A37-4B47-4E9E-AC40-DD492D078E11}" srcOrd="8" destOrd="0" presId="urn:microsoft.com/office/officeart/2018/2/layout/IconVerticalSolidList"/>
    <dgm:cxn modelId="{1006D914-85A4-4C7A-A171-3BD7AAB255DD}" type="presParOf" srcId="{DFC71A37-4B47-4E9E-AC40-DD492D078E11}" destId="{738C5FC5-62A7-43FF-AFE6-FCFA7106C0A8}" srcOrd="0" destOrd="0" presId="urn:microsoft.com/office/officeart/2018/2/layout/IconVerticalSolidList"/>
    <dgm:cxn modelId="{5331DBD2-1541-4E51-A9EE-DEE29F66A4E0}" type="presParOf" srcId="{DFC71A37-4B47-4E9E-AC40-DD492D078E11}" destId="{E99E2E58-4242-4A3E-BF99-91A1E8321181}" srcOrd="1" destOrd="0" presId="urn:microsoft.com/office/officeart/2018/2/layout/IconVerticalSolidList"/>
    <dgm:cxn modelId="{DC0852C3-A99F-43E5-9B23-9FDCDC60F00C}" type="presParOf" srcId="{DFC71A37-4B47-4E9E-AC40-DD492D078E11}" destId="{29089C60-296D-40CA-992E-4B2E66F1FBFC}" srcOrd="2" destOrd="0" presId="urn:microsoft.com/office/officeart/2018/2/layout/IconVerticalSolidList"/>
    <dgm:cxn modelId="{C1C87B19-963D-4B9F-9354-02E0F9F86D72}" type="presParOf" srcId="{DFC71A37-4B47-4E9E-AC40-DD492D078E11}" destId="{A8BB397B-4AE0-4D23-9A69-488C77568AF8}"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34BF9-B0C5-4742-98F9-682C46CAE62E}">
      <dsp:nvSpPr>
        <dsp:cNvPr id="0" name=""/>
        <dsp:cNvSpPr/>
      </dsp:nvSpPr>
      <dsp:spPr>
        <a:xfrm>
          <a:off x="0" y="2773"/>
          <a:ext cx="9810604" cy="725141"/>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sp>
    <dsp:sp modelId="{AE17D65C-CEA9-4FB8-98B4-BC2C9D0DF7A8}">
      <dsp:nvSpPr>
        <dsp:cNvPr id="0" name=""/>
        <dsp:cNvSpPr/>
      </dsp:nvSpPr>
      <dsp:spPr>
        <a:xfrm>
          <a:off x="219355" y="165930"/>
          <a:ext cx="398827" cy="3988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39FAE-A647-4457-BE4B-00A5E2176D94}">
      <dsp:nvSpPr>
        <dsp:cNvPr id="0" name=""/>
        <dsp:cNvSpPr/>
      </dsp:nvSpPr>
      <dsp:spPr>
        <a:xfrm>
          <a:off x="837538" y="2773"/>
          <a:ext cx="8973065" cy="725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4" tIns="76744" rIns="76744" bIns="76744" numCol="1" spcCol="1270" anchor="ctr" anchorCtr="0">
          <a:noAutofit/>
        </a:bodyPr>
        <a:lstStyle/>
        <a:p>
          <a:pPr marL="0" lvl="0" indent="0" algn="l" defTabSz="844550">
            <a:lnSpc>
              <a:spcPct val="100000"/>
            </a:lnSpc>
            <a:spcBef>
              <a:spcPct val="0"/>
            </a:spcBef>
            <a:spcAft>
              <a:spcPct val="35000"/>
            </a:spcAft>
            <a:buNone/>
          </a:pPr>
          <a:r>
            <a:rPr lang="fr-BE" sz="1900" kern="1200" baseline="0" dirty="0"/>
            <a:t>« Licence » en sciences économiques appliquées </a:t>
          </a:r>
          <a:r>
            <a:rPr lang="fr-BE" sz="1800" kern="1200" baseline="0" dirty="0">
              <a:solidFill>
                <a:schemeClr val="accent1">
                  <a:lumMod val="50000"/>
                </a:schemeClr>
              </a:solidFill>
            </a:rPr>
            <a:t>@FUCaM </a:t>
          </a:r>
          <a:r>
            <a:rPr lang="fr-BE" sz="1800" kern="1200" baseline="0" dirty="0"/>
            <a:t>(1991-1995)</a:t>
          </a:r>
          <a:endParaRPr lang="en-US" sz="1900" kern="1200" dirty="0"/>
        </a:p>
      </dsp:txBody>
      <dsp:txXfrm>
        <a:off x="837538" y="2773"/>
        <a:ext cx="8973065" cy="725141"/>
      </dsp:txXfrm>
    </dsp:sp>
    <dsp:sp modelId="{9E69A146-C5A7-4497-B868-38227A4B9528}">
      <dsp:nvSpPr>
        <dsp:cNvPr id="0" name=""/>
        <dsp:cNvSpPr/>
      </dsp:nvSpPr>
      <dsp:spPr>
        <a:xfrm>
          <a:off x="0" y="909200"/>
          <a:ext cx="9810604" cy="725141"/>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sp>
    <dsp:sp modelId="{4716A509-8D54-40CE-8F82-7CDA0614EE91}">
      <dsp:nvSpPr>
        <dsp:cNvPr id="0" name=""/>
        <dsp:cNvSpPr/>
      </dsp:nvSpPr>
      <dsp:spPr>
        <a:xfrm>
          <a:off x="219355" y="1072357"/>
          <a:ext cx="398827" cy="3988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056E03-626C-4AAC-8218-F53CFA847A7C}">
      <dsp:nvSpPr>
        <dsp:cNvPr id="0" name=""/>
        <dsp:cNvSpPr/>
      </dsp:nvSpPr>
      <dsp:spPr>
        <a:xfrm>
          <a:off x="837538" y="909200"/>
          <a:ext cx="8973065" cy="725141"/>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76744" tIns="76744" rIns="76744" bIns="76744" numCol="1" spcCol="1270" anchor="ctr" anchorCtr="0">
          <a:noAutofit/>
        </a:bodyPr>
        <a:lstStyle/>
        <a:p>
          <a:pPr marL="0" lvl="0" indent="0" algn="l" defTabSz="800100">
            <a:lnSpc>
              <a:spcPct val="100000"/>
            </a:lnSpc>
            <a:spcBef>
              <a:spcPct val="0"/>
            </a:spcBef>
            <a:spcAft>
              <a:spcPct val="35000"/>
            </a:spcAft>
            <a:buNone/>
          </a:pPr>
          <a:r>
            <a:rPr lang="fr-BE" sz="1800" kern="1200" baseline="0" dirty="0"/>
            <a:t>Jobs en marketing (1995- 2005) :</a:t>
          </a:r>
          <a:endParaRPr lang="en-US" sz="1800" kern="1200" dirty="0"/>
        </a:p>
      </dsp:txBody>
      <dsp:txXfrm>
        <a:off x="837538" y="909200"/>
        <a:ext cx="8973065" cy="725141"/>
      </dsp:txXfrm>
    </dsp:sp>
    <dsp:sp modelId="{D2E7BAF2-468D-4B1A-A732-7AD8E98282CB}">
      <dsp:nvSpPr>
        <dsp:cNvPr id="0" name=""/>
        <dsp:cNvSpPr/>
      </dsp:nvSpPr>
      <dsp:spPr>
        <a:xfrm>
          <a:off x="0" y="1815627"/>
          <a:ext cx="9810604" cy="725141"/>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sp>
    <dsp:sp modelId="{26F86214-6CE5-4DF2-82D4-59C54ED40B93}">
      <dsp:nvSpPr>
        <dsp:cNvPr id="0" name=""/>
        <dsp:cNvSpPr/>
      </dsp:nvSpPr>
      <dsp:spPr>
        <a:xfrm>
          <a:off x="219355" y="1978784"/>
          <a:ext cx="398827" cy="3988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D86A3-0D7B-4EE4-8FAE-AAC9A117D905}">
      <dsp:nvSpPr>
        <dsp:cNvPr id="0" name=""/>
        <dsp:cNvSpPr/>
      </dsp:nvSpPr>
      <dsp:spPr>
        <a:xfrm>
          <a:off x="837538" y="1815627"/>
          <a:ext cx="4414771" cy="725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4" tIns="76744" rIns="76744" bIns="76744" numCol="1" spcCol="1270" anchor="ctr" anchorCtr="0">
          <a:noAutofit/>
        </a:bodyPr>
        <a:lstStyle/>
        <a:p>
          <a:pPr marL="0" lvl="0" indent="0" algn="l" defTabSz="755650">
            <a:lnSpc>
              <a:spcPct val="100000"/>
            </a:lnSpc>
            <a:spcBef>
              <a:spcPct val="0"/>
            </a:spcBef>
            <a:spcAft>
              <a:spcPct val="35000"/>
            </a:spcAft>
            <a:buNone/>
          </a:pPr>
          <a:r>
            <a:rPr lang="fr-BE" sz="1700" kern="1200" baseline="0" dirty="0"/>
            <a:t>PhD.  (jan 2006- sept 2009 </a:t>
          </a:r>
          <a:r>
            <a:rPr lang="fr-BE" sz="1700" kern="1200" baseline="0" dirty="0">
              <a:solidFill>
                <a:schemeClr val="accent1">
                  <a:lumMod val="50000"/>
                </a:schemeClr>
              </a:solidFill>
            </a:rPr>
            <a:t>@FUCaM </a:t>
          </a:r>
          <a:r>
            <a:rPr lang="fr-BE" sz="1700" kern="1200" baseline="0" dirty="0"/>
            <a:t>) </a:t>
          </a:r>
          <a:endParaRPr lang="en-US" sz="1700" kern="1200" dirty="0"/>
        </a:p>
      </dsp:txBody>
      <dsp:txXfrm>
        <a:off x="837538" y="1815627"/>
        <a:ext cx="4414771" cy="725141"/>
      </dsp:txXfrm>
    </dsp:sp>
    <dsp:sp modelId="{2B7D2A52-E2F7-4D44-A0D2-8B872ACC4D8D}">
      <dsp:nvSpPr>
        <dsp:cNvPr id="0" name=""/>
        <dsp:cNvSpPr/>
      </dsp:nvSpPr>
      <dsp:spPr>
        <a:xfrm>
          <a:off x="5252310" y="1815627"/>
          <a:ext cx="4558293" cy="725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4" tIns="76744" rIns="76744" bIns="76744" numCol="1" spcCol="1270" anchor="ctr" anchorCtr="0">
          <a:noAutofit/>
        </a:bodyPr>
        <a:lstStyle/>
        <a:p>
          <a:pPr marL="0" lvl="0" indent="0" algn="l" defTabSz="711200">
            <a:lnSpc>
              <a:spcPct val="100000"/>
            </a:lnSpc>
            <a:spcBef>
              <a:spcPct val="0"/>
            </a:spcBef>
            <a:spcAft>
              <a:spcPct val="35000"/>
            </a:spcAft>
            <a:buNone/>
          </a:pPr>
          <a:r>
            <a:rPr lang="fr-BE" sz="1600" b="1" kern="1200" baseline="0" dirty="0" err="1"/>
            <a:t>Threat</a:t>
          </a:r>
          <a:r>
            <a:rPr lang="fr-BE" sz="1600" b="1" kern="1200" baseline="0" dirty="0"/>
            <a:t> </a:t>
          </a:r>
          <a:r>
            <a:rPr lang="fr-BE" sz="1600" b="1" kern="1200" baseline="0" dirty="0" err="1"/>
            <a:t>appeals</a:t>
          </a:r>
          <a:r>
            <a:rPr lang="fr-BE" sz="1600" b="1" kern="1200" baseline="0" dirty="0"/>
            <a:t> </a:t>
          </a:r>
          <a:r>
            <a:rPr lang="fr-BE" sz="1600" kern="1200" baseline="0" dirty="0"/>
            <a:t>to </a:t>
          </a:r>
          <a:r>
            <a:rPr lang="fr-BE" sz="1600" kern="1200" baseline="0" dirty="0" err="1"/>
            <a:t>promote</a:t>
          </a:r>
          <a:r>
            <a:rPr lang="fr-BE" sz="1600" kern="1200" baseline="0" dirty="0"/>
            <a:t> </a:t>
          </a:r>
          <a:r>
            <a:rPr lang="fr-BE" sz="1600" b="1" kern="1200" baseline="0" dirty="0" err="1"/>
            <a:t>heathy</a:t>
          </a:r>
          <a:r>
            <a:rPr lang="fr-BE" sz="1600" b="1" kern="1200" baseline="0" dirty="0"/>
            <a:t> </a:t>
          </a:r>
          <a:r>
            <a:rPr lang="fr-BE" sz="1600" b="1" kern="1200" baseline="0" dirty="0" err="1"/>
            <a:t>eating</a:t>
          </a:r>
          <a:r>
            <a:rPr lang="fr-BE" sz="1600" b="1" kern="1200" baseline="0" dirty="0"/>
            <a:t> to kids </a:t>
          </a:r>
          <a:r>
            <a:rPr lang="fr-BE" sz="1600" kern="1200" baseline="0" dirty="0"/>
            <a:t>: </a:t>
          </a:r>
          <a:r>
            <a:rPr lang="fr-BE" sz="1600" kern="1200" baseline="0" dirty="0" err="1"/>
            <a:t>Processes</a:t>
          </a:r>
          <a:r>
            <a:rPr lang="fr-BE" sz="1600" kern="1200" baseline="0" dirty="0"/>
            <a:t> and </a:t>
          </a:r>
          <a:r>
            <a:rPr lang="fr-BE" sz="1600" kern="1200" baseline="0" dirty="0" err="1"/>
            <a:t>effectiveness</a:t>
          </a:r>
          <a:endParaRPr lang="en-US" sz="1600" kern="1200" dirty="0"/>
        </a:p>
      </dsp:txBody>
      <dsp:txXfrm>
        <a:off x="5252310" y="1815627"/>
        <a:ext cx="4558293" cy="725141"/>
      </dsp:txXfrm>
    </dsp:sp>
    <dsp:sp modelId="{821EB6EA-8510-4E12-85C1-D223D0DC4A18}">
      <dsp:nvSpPr>
        <dsp:cNvPr id="0" name=""/>
        <dsp:cNvSpPr/>
      </dsp:nvSpPr>
      <dsp:spPr>
        <a:xfrm>
          <a:off x="0" y="2722054"/>
          <a:ext cx="9810604" cy="725141"/>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sp>
    <dsp:sp modelId="{2B01D3D5-A5F2-4964-9FC1-2BF9BC1107CF}">
      <dsp:nvSpPr>
        <dsp:cNvPr id="0" name=""/>
        <dsp:cNvSpPr/>
      </dsp:nvSpPr>
      <dsp:spPr>
        <a:xfrm>
          <a:off x="219355" y="2885211"/>
          <a:ext cx="398827" cy="3988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5C3BD-BB01-46E9-A911-CABD2CD134A0}">
      <dsp:nvSpPr>
        <dsp:cNvPr id="0" name=""/>
        <dsp:cNvSpPr/>
      </dsp:nvSpPr>
      <dsp:spPr>
        <a:xfrm>
          <a:off x="837538" y="2722054"/>
          <a:ext cx="8973065" cy="725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4" tIns="76744" rIns="76744" bIns="76744" numCol="1" spcCol="1270" anchor="ctr" anchorCtr="0">
          <a:noAutofit/>
        </a:bodyPr>
        <a:lstStyle/>
        <a:p>
          <a:pPr marL="0" lvl="0" indent="0" algn="l" defTabSz="755650">
            <a:lnSpc>
              <a:spcPct val="100000"/>
            </a:lnSpc>
            <a:spcBef>
              <a:spcPct val="0"/>
            </a:spcBef>
            <a:spcAft>
              <a:spcPct val="35000"/>
            </a:spcAft>
            <a:buNone/>
          </a:pPr>
          <a:r>
            <a:rPr lang="fr-BE" sz="1700" kern="1200" baseline="0"/>
            <a:t>Associate Prof.,  Iéseg, Lille (2009-2016)</a:t>
          </a:r>
          <a:endParaRPr lang="en-US" sz="1700" kern="1200"/>
        </a:p>
      </dsp:txBody>
      <dsp:txXfrm>
        <a:off x="837538" y="2722054"/>
        <a:ext cx="8973065" cy="725141"/>
      </dsp:txXfrm>
    </dsp:sp>
    <dsp:sp modelId="{738C5FC5-62A7-43FF-AFE6-FCFA7106C0A8}">
      <dsp:nvSpPr>
        <dsp:cNvPr id="0" name=""/>
        <dsp:cNvSpPr/>
      </dsp:nvSpPr>
      <dsp:spPr>
        <a:xfrm>
          <a:off x="0" y="3737868"/>
          <a:ext cx="9810604" cy="725141"/>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sp>
    <dsp:sp modelId="{E99E2E58-4242-4A3E-BF99-91A1E8321181}">
      <dsp:nvSpPr>
        <dsp:cNvPr id="0" name=""/>
        <dsp:cNvSpPr/>
      </dsp:nvSpPr>
      <dsp:spPr>
        <a:xfrm>
          <a:off x="219355" y="3871787"/>
          <a:ext cx="398827" cy="3988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B397B-4AE0-4D23-9A69-488C77568AF8}">
      <dsp:nvSpPr>
        <dsp:cNvPr id="0" name=""/>
        <dsp:cNvSpPr/>
      </dsp:nvSpPr>
      <dsp:spPr>
        <a:xfrm>
          <a:off x="756691" y="3602448"/>
          <a:ext cx="8670134" cy="885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4" tIns="76744" rIns="76744" bIns="76744" numCol="1" spcCol="1270" anchor="ctr" anchorCtr="0">
          <a:noAutofit/>
        </a:bodyPr>
        <a:lstStyle/>
        <a:p>
          <a:pPr marL="0" lvl="0" indent="0" algn="l" defTabSz="755650">
            <a:lnSpc>
              <a:spcPct val="100000"/>
            </a:lnSpc>
            <a:spcBef>
              <a:spcPct val="0"/>
            </a:spcBef>
            <a:spcAft>
              <a:spcPct val="35000"/>
            </a:spcAft>
            <a:buNone/>
          </a:pPr>
          <a:r>
            <a:rPr lang="fr-BE" sz="1700" kern="1200" baseline="0" dirty="0"/>
            <a:t>Professeure, UCLouvain </a:t>
          </a:r>
          <a:r>
            <a:rPr lang="fr-BE" sz="1700" kern="1200" baseline="0" dirty="0" err="1"/>
            <a:t>FUCaM</a:t>
          </a:r>
          <a:r>
            <a:rPr lang="fr-BE" sz="1700" kern="1200" baseline="0" dirty="0"/>
            <a:t> Mons (2016-2040)</a:t>
          </a:r>
        </a:p>
        <a:p>
          <a:pPr marL="0" lvl="0" indent="0" algn="l" defTabSz="755650">
            <a:lnSpc>
              <a:spcPct val="100000"/>
            </a:lnSpc>
            <a:spcBef>
              <a:spcPct val="0"/>
            </a:spcBef>
            <a:spcAft>
              <a:spcPct val="35000"/>
            </a:spcAft>
            <a:buNone/>
          </a:pPr>
          <a:r>
            <a:rPr lang="fr-BE" sz="1700" kern="1200" baseline="0" dirty="0"/>
            <a:t>Titulaire de la chaire 		en comportement alimentaire du consommateur</a:t>
          </a:r>
          <a:endParaRPr lang="en-US" sz="1700" kern="1200" dirty="0"/>
        </a:p>
      </dsp:txBody>
      <dsp:txXfrm>
        <a:off x="756691" y="3602448"/>
        <a:ext cx="8670134" cy="8854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8E0A8-3D99-42ED-8BAD-5B88D75E7ECB}" type="datetimeFigureOut">
              <a:rPr lang="fr-BE" smtClean="0"/>
              <a:t>20-04-22</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188D9-BEDA-4A9C-8DC7-F5303603DF22}" type="slidenum">
              <a:rPr lang="fr-BE" smtClean="0"/>
              <a:t>‹#›</a:t>
            </a:fld>
            <a:endParaRPr lang="fr-BE"/>
          </a:p>
        </p:txBody>
      </p:sp>
    </p:spTree>
    <p:extLst>
      <p:ext uri="{BB962C8B-B14F-4D97-AF65-F5344CB8AC3E}">
        <p14:creationId xmlns:p14="http://schemas.microsoft.com/office/powerpoint/2010/main" val="214617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53680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93078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Deux bons papiers : adressent des problèmes de sociétés, ont des contributions réelles – sociétales et théoriques;  bien écrits; publiés dans des toutes bonnes revues, processus compliqués au départ mais enrichissants in fine. On part de théories jamais démontrées empiriquement et on y ajoute  </a:t>
            </a:r>
            <a:r>
              <a:rPr lang="fr-BE" dirty="0" err="1"/>
              <a:t>qques</a:t>
            </a:r>
            <a:r>
              <a:rPr lang="fr-BE" dirty="0"/>
              <a:t> éléments originaux.</a:t>
            </a:r>
          </a:p>
        </p:txBody>
      </p:sp>
      <p:sp>
        <p:nvSpPr>
          <p:cNvPr id="4" name="Slide Number Placeholder 3"/>
          <p:cNvSpPr>
            <a:spLocks noGrp="1"/>
          </p:cNvSpPr>
          <p:nvPr>
            <p:ph type="sldNum" sz="quarter" idx="5"/>
          </p:nvPr>
        </p:nvSpPr>
        <p:spPr/>
        <p:txBody>
          <a:bodyPr/>
          <a:lstStyle/>
          <a:p>
            <a:fld id="{77104845-9868-421E-A8D8-25C3153C8C27}" type="slidenum">
              <a:rPr lang="fr-BE" smtClean="0"/>
              <a:t>12</a:t>
            </a:fld>
            <a:endParaRPr lang="fr-BE"/>
          </a:p>
        </p:txBody>
      </p:sp>
    </p:spTree>
    <p:extLst>
      <p:ext uri="{BB962C8B-B14F-4D97-AF65-F5344CB8AC3E}">
        <p14:creationId xmlns:p14="http://schemas.microsoft.com/office/powerpoint/2010/main" val="410177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BBDF9-71AF-4DD3-94BD-48DD8DD5EE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197B5D3F-256D-42BE-9FAE-ED4A187E0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CAB35FCD-A158-443F-B95B-89D337251DC0}"/>
              </a:ext>
            </a:extLst>
          </p:cNvPr>
          <p:cNvSpPr>
            <a:spLocks noGrp="1"/>
          </p:cNvSpPr>
          <p:nvPr>
            <p:ph type="dt" sz="half" idx="10"/>
          </p:nvPr>
        </p:nvSpPr>
        <p:spPr/>
        <p:txBody>
          <a:bodyPr/>
          <a:lstStyle/>
          <a:p>
            <a:fld id="{0653596E-9898-49CC-AD4E-933BDBF92EFD}" type="datetimeFigureOut">
              <a:rPr lang="fr-BE" smtClean="0"/>
              <a:t>20-04-22</a:t>
            </a:fld>
            <a:endParaRPr lang="fr-BE"/>
          </a:p>
        </p:txBody>
      </p:sp>
      <p:sp>
        <p:nvSpPr>
          <p:cNvPr id="5" name="Footer Placeholder 4">
            <a:extLst>
              <a:ext uri="{FF2B5EF4-FFF2-40B4-BE49-F238E27FC236}">
                <a16:creationId xmlns:a16="http://schemas.microsoft.com/office/drawing/2014/main" id="{DD3F9721-167E-4351-BD74-AA4BD1E64656}"/>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113CA132-538C-472C-9F83-6032BCBF3E64}"/>
              </a:ext>
            </a:extLst>
          </p:cNvPr>
          <p:cNvSpPr>
            <a:spLocks noGrp="1"/>
          </p:cNvSpPr>
          <p:nvPr>
            <p:ph type="sldNum" sz="quarter" idx="12"/>
          </p:nvPr>
        </p:nvSpPr>
        <p:spPr/>
        <p:txBody>
          <a:bodyPr/>
          <a:lstStyle/>
          <a:p>
            <a:fld id="{5E20D8B3-0772-48D4-A6C6-8507B6EB7332}" type="slidenum">
              <a:rPr lang="fr-BE" smtClean="0"/>
              <a:t>‹#›</a:t>
            </a:fld>
            <a:endParaRPr lang="fr-BE"/>
          </a:p>
        </p:txBody>
      </p:sp>
    </p:spTree>
    <p:extLst>
      <p:ext uri="{BB962C8B-B14F-4D97-AF65-F5344CB8AC3E}">
        <p14:creationId xmlns:p14="http://schemas.microsoft.com/office/powerpoint/2010/main" val="3198079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C9D3-AD74-4918-827F-389614710025}"/>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CF8A9C99-E1B3-43B4-BFFA-90760E767A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393A7654-0C91-442E-B229-502AC6D8E3BB}"/>
              </a:ext>
            </a:extLst>
          </p:cNvPr>
          <p:cNvSpPr>
            <a:spLocks noGrp="1"/>
          </p:cNvSpPr>
          <p:nvPr>
            <p:ph type="dt" sz="half" idx="10"/>
          </p:nvPr>
        </p:nvSpPr>
        <p:spPr/>
        <p:txBody>
          <a:bodyPr/>
          <a:lstStyle/>
          <a:p>
            <a:fld id="{0653596E-9898-49CC-AD4E-933BDBF92EFD}" type="datetimeFigureOut">
              <a:rPr lang="fr-BE" smtClean="0"/>
              <a:t>20-04-22</a:t>
            </a:fld>
            <a:endParaRPr lang="fr-BE"/>
          </a:p>
        </p:txBody>
      </p:sp>
      <p:sp>
        <p:nvSpPr>
          <p:cNvPr id="5" name="Footer Placeholder 4">
            <a:extLst>
              <a:ext uri="{FF2B5EF4-FFF2-40B4-BE49-F238E27FC236}">
                <a16:creationId xmlns:a16="http://schemas.microsoft.com/office/drawing/2014/main" id="{E163D3BC-1C0D-4F4F-BB91-F9C2E5D34920}"/>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3EA7462D-1B25-4E74-9D72-AD9E08822AB3}"/>
              </a:ext>
            </a:extLst>
          </p:cNvPr>
          <p:cNvSpPr>
            <a:spLocks noGrp="1"/>
          </p:cNvSpPr>
          <p:nvPr>
            <p:ph type="sldNum" sz="quarter" idx="12"/>
          </p:nvPr>
        </p:nvSpPr>
        <p:spPr/>
        <p:txBody>
          <a:bodyPr/>
          <a:lstStyle/>
          <a:p>
            <a:fld id="{5E20D8B3-0772-48D4-A6C6-8507B6EB7332}" type="slidenum">
              <a:rPr lang="fr-BE" smtClean="0"/>
              <a:t>‹#›</a:t>
            </a:fld>
            <a:endParaRPr lang="fr-BE"/>
          </a:p>
        </p:txBody>
      </p:sp>
    </p:spTree>
    <p:extLst>
      <p:ext uri="{BB962C8B-B14F-4D97-AF65-F5344CB8AC3E}">
        <p14:creationId xmlns:p14="http://schemas.microsoft.com/office/powerpoint/2010/main" val="2399357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834A8E-8C07-40F1-BDD6-B9E000B6D5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9E41A57C-87A4-4C0C-B6AC-7F70C9F4D3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71F0B8AD-EA70-473F-AA10-29F975EE21DE}"/>
              </a:ext>
            </a:extLst>
          </p:cNvPr>
          <p:cNvSpPr>
            <a:spLocks noGrp="1"/>
          </p:cNvSpPr>
          <p:nvPr>
            <p:ph type="dt" sz="half" idx="10"/>
          </p:nvPr>
        </p:nvSpPr>
        <p:spPr/>
        <p:txBody>
          <a:bodyPr/>
          <a:lstStyle/>
          <a:p>
            <a:fld id="{0653596E-9898-49CC-AD4E-933BDBF92EFD}" type="datetimeFigureOut">
              <a:rPr lang="fr-BE" smtClean="0"/>
              <a:t>20-04-22</a:t>
            </a:fld>
            <a:endParaRPr lang="fr-BE"/>
          </a:p>
        </p:txBody>
      </p:sp>
      <p:sp>
        <p:nvSpPr>
          <p:cNvPr id="5" name="Footer Placeholder 4">
            <a:extLst>
              <a:ext uri="{FF2B5EF4-FFF2-40B4-BE49-F238E27FC236}">
                <a16:creationId xmlns:a16="http://schemas.microsoft.com/office/drawing/2014/main" id="{38FF2497-9A0C-4778-8A85-7E04DA755F48}"/>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5F4B3057-34D3-4D04-A27B-47A691656733}"/>
              </a:ext>
            </a:extLst>
          </p:cNvPr>
          <p:cNvSpPr>
            <a:spLocks noGrp="1"/>
          </p:cNvSpPr>
          <p:nvPr>
            <p:ph type="sldNum" sz="quarter" idx="12"/>
          </p:nvPr>
        </p:nvSpPr>
        <p:spPr/>
        <p:txBody>
          <a:bodyPr/>
          <a:lstStyle/>
          <a:p>
            <a:fld id="{5E20D8B3-0772-48D4-A6C6-8507B6EB7332}" type="slidenum">
              <a:rPr lang="fr-BE" smtClean="0"/>
              <a:t>‹#›</a:t>
            </a:fld>
            <a:endParaRPr lang="fr-BE"/>
          </a:p>
        </p:txBody>
      </p:sp>
    </p:spTree>
    <p:extLst>
      <p:ext uri="{BB962C8B-B14F-4D97-AF65-F5344CB8AC3E}">
        <p14:creationId xmlns:p14="http://schemas.microsoft.com/office/powerpoint/2010/main" val="3871456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
        <p:cNvGrpSpPr/>
        <p:nvPr/>
      </p:nvGrpSpPr>
      <p:grpSpPr>
        <a:xfrm>
          <a:off x="0" y="0"/>
          <a:ext cx="0" cy="0"/>
          <a:chOff x="0" y="0"/>
          <a:chExt cx="0" cy="0"/>
        </a:xfrm>
      </p:grpSpPr>
      <p:sp>
        <p:nvSpPr>
          <p:cNvPr id="12" name="Google Shape;12;p3"/>
          <p:cNvSpPr txBox="1">
            <a:spLocks noGrp="1"/>
          </p:cNvSpPr>
          <p:nvPr>
            <p:ph type="title" hasCustomPrompt="1"/>
          </p:nvPr>
        </p:nvSpPr>
        <p:spPr>
          <a:xfrm>
            <a:off x="5834951" y="1877433"/>
            <a:ext cx="1654000" cy="5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 name="Google Shape;13;p3"/>
          <p:cNvSpPr txBox="1">
            <a:spLocks noGrp="1"/>
          </p:cNvSpPr>
          <p:nvPr>
            <p:ph type="ctrTitle" idx="2"/>
          </p:nvPr>
        </p:nvSpPr>
        <p:spPr>
          <a:xfrm>
            <a:off x="5040551" y="2469933"/>
            <a:ext cx="3242800" cy="48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4" name="Google Shape;14;p3"/>
          <p:cNvSpPr txBox="1">
            <a:spLocks noGrp="1"/>
          </p:cNvSpPr>
          <p:nvPr>
            <p:ph type="subTitle" idx="1"/>
          </p:nvPr>
        </p:nvSpPr>
        <p:spPr>
          <a:xfrm>
            <a:off x="5040551" y="2778600"/>
            <a:ext cx="3242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5" name="Google Shape;15;p3"/>
          <p:cNvSpPr txBox="1">
            <a:spLocks noGrp="1"/>
          </p:cNvSpPr>
          <p:nvPr>
            <p:ph type="title" idx="3" hasCustomPrompt="1"/>
          </p:nvPr>
        </p:nvSpPr>
        <p:spPr>
          <a:xfrm>
            <a:off x="8730017" y="1877433"/>
            <a:ext cx="1654000" cy="5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 name="Google Shape;16;p3"/>
          <p:cNvSpPr txBox="1">
            <a:spLocks noGrp="1"/>
          </p:cNvSpPr>
          <p:nvPr>
            <p:ph type="ctrTitle" idx="4"/>
          </p:nvPr>
        </p:nvSpPr>
        <p:spPr>
          <a:xfrm>
            <a:off x="7935617" y="2469933"/>
            <a:ext cx="3242800" cy="48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7" name="Google Shape;17;p3"/>
          <p:cNvSpPr txBox="1">
            <a:spLocks noGrp="1"/>
          </p:cNvSpPr>
          <p:nvPr>
            <p:ph type="subTitle" idx="5"/>
          </p:nvPr>
        </p:nvSpPr>
        <p:spPr>
          <a:xfrm>
            <a:off x="7935617" y="2778600"/>
            <a:ext cx="3242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8" name="Google Shape;18;p3"/>
          <p:cNvSpPr txBox="1">
            <a:spLocks noGrp="1"/>
          </p:cNvSpPr>
          <p:nvPr>
            <p:ph type="title" idx="6" hasCustomPrompt="1"/>
          </p:nvPr>
        </p:nvSpPr>
        <p:spPr>
          <a:xfrm>
            <a:off x="5792017" y="3429000"/>
            <a:ext cx="1654000" cy="5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9" name="Google Shape;19;p3"/>
          <p:cNvSpPr txBox="1">
            <a:spLocks noGrp="1"/>
          </p:cNvSpPr>
          <p:nvPr>
            <p:ph type="ctrTitle" idx="7"/>
          </p:nvPr>
        </p:nvSpPr>
        <p:spPr>
          <a:xfrm>
            <a:off x="4997617" y="4021500"/>
            <a:ext cx="3242800" cy="48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0" name="Google Shape;20;p3"/>
          <p:cNvSpPr txBox="1">
            <a:spLocks noGrp="1"/>
          </p:cNvSpPr>
          <p:nvPr>
            <p:ph type="subTitle" idx="8"/>
          </p:nvPr>
        </p:nvSpPr>
        <p:spPr>
          <a:xfrm>
            <a:off x="4997617" y="4330167"/>
            <a:ext cx="3242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333"/>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21" name="Google Shape;21;p3"/>
          <p:cNvSpPr txBox="1">
            <a:spLocks noGrp="1"/>
          </p:cNvSpPr>
          <p:nvPr>
            <p:ph type="title" idx="9" hasCustomPrompt="1"/>
          </p:nvPr>
        </p:nvSpPr>
        <p:spPr>
          <a:xfrm>
            <a:off x="8730017" y="3429000"/>
            <a:ext cx="1654000" cy="5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2" name="Google Shape;22;p3"/>
          <p:cNvSpPr txBox="1">
            <a:spLocks noGrp="1"/>
          </p:cNvSpPr>
          <p:nvPr>
            <p:ph type="ctrTitle" idx="13"/>
          </p:nvPr>
        </p:nvSpPr>
        <p:spPr>
          <a:xfrm>
            <a:off x="7935617" y="4021500"/>
            <a:ext cx="3242800" cy="48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Oswald Regular"/>
              <a:buNone/>
              <a:defRPr sz="1867">
                <a:latin typeface="Oswald Regular"/>
                <a:ea typeface="Oswald Regular"/>
                <a:cs typeface="Oswald Regular"/>
                <a:sym typeface="Oswald Regular"/>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3" name="Google Shape;23;p3"/>
          <p:cNvSpPr txBox="1">
            <a:spLocks noGrp="1"/>
          </p:cNvSpPr>
          <p:nvPr>
            <p:ph type="subTitle" idx="14"/>
          </p:nvPr>
        </p:nvSpPr>
        <p:spPr>
          <a:xfrm>
            <a:off x="7935617" y="4330167"/>
            <a:ext cx="3242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boto Condensed"/>
              <a:buNone/>
              <a:defRPr sz="1333">
                <a:latin typeface="Roboto Condensed"/>
                <a:ea typeface="Roboto Condensed"/>
                <a:cs typeface="Roboto Condensed"/>
                <a:sym typeface="Roboto Condensed"/>
              </a:defRPr>
            </a:lvl1pPr>
            <a:lvl2pPr lvl="1" algn="ctr" rtl="0">
              <a:lnSpc>
                <a:spcPct val="100000"/>
              </a:lnSpc>
              <a:spcBef>
                <a:spcPts val="0"/>
              </a:spcBef>
              <a:spcAft>
                <a:spcPts val="0"/>
              </a:spcAft>
              <a:buSzPts val="1000"/>
              <a:buFont typeface="Roboto Condensed"/>
              <a:buNone/>
              <a:defRPr sz="1333">
                <a:latin typeface="Roboto Condensed"/>
                <a:ea typeface="Roboto Condensed"/>
                <a:cs typeface="Roboto Condensed"/>
                <a:sym typeface="Roboto Condensed"/>
              </a:defRPr>
            </a:lvl2pPr>
            <a:lvl3pPr lvl="2" algn="ctr" rtl="0">
              <a:lnSpc>
                <a:spcPct val="100000"/>
              </a:lnSpc>
              <a:spcBef>
                <a:spcPts val="0"/>
              </a:spcBef>
              <a:spcAft>
                <a:spcPts val="0"/>
              </a:spcAft>
              <a:buSzPts val="1000"/>
              <a:buFont typeface="Roboto Condensed"/>
              <a:buNone/>
              <a:defRPr sz="1333">
                <a:latin typeface="Roboto Condensed"/>
                <a:ea typeface="Roboto Condensed"/>
                <a:cs typeface="Roboto Condensed"/>
                <a:sym typeface="Roboto Condensed"/>
              </a:defRPr>
            </a:lvl3pPr>
            <a:lvl4pPr lvl="3" algn="ctr" rtl="0">
              <a:lnSpc>
                <a:spcPct val="100000"/>
              </a:lnSpc>
              <a:spcBef>
                <a:spcPts val="0"/>
              </a:spcBef>
              <a:spcAft>
                <a:spcPts val="0"/>
              </a:spcAft>
              <a:buSzPts val="1000"/>
              <a:buFont typeface="Roboto Condensed"/>
              <a:buNone/>
              <a:defRPr sz="1333">
                <a:latin typeface="Roboto Condensed"/>
                <a:ea typeface="Roboto Condensed"/>
                <a:cs typeface="Roboto Condensed"/>
                <a:sym typeface="Roboto Condensed"/>
              </a:defRPr>
            </a:lvl4pPr>
            <a:lvl5pPr lvl="4" algn="ctr" rtl="0">
              <a:lnSpc>
                <a:spcPct val="100000"/>
              </a:lnSpc>
              <a:spcBef>
                <a:spcPts val="0"/>
              </a:spcBef>
              <a:spcAft>
                <a:spcPts val="0"/>
              </a:spcAft>
              <a:buSzPts val="1000"/>
              <a:buFont typeface="Roboto Condensed"/>
              <a:buNone/>
              <a:defRPr sz="1333">
                <a:latin typeface="Roboto Condensed"/>
                <a:ea typeface="Roboto Condensed"/>
                <a:cs typeface="Roboto Condensed"/>
                <a:sym typeface="Roboto Condensed"/>
              </a:defRPr>
            </a:lvl5pPr>
            <a:lvl6pPr lvl="5" algn="ctr" rtl="0">
              <a:lnSpc>
                <a:spcPct val="100000"/>
              </a:lnSpc>
              <a:spcBef>
                <a:spcPts val="0"/>
              </a:spcBef>
              <a:spcAft>
                <a:spcPts val="0"/>
              </a:spcAft>
              <a:buSzPts val="1000"/>
              <a:buFont typeface="Roboto Condensed"/>
              <a:buNone/>
              <a:defRPr sz="1333">
                <a:latin typeface="Roboto Condensed"/>
                <a:ea typeface="Roboto Condensed"/>
                <a:cs typeface="Roboto Condensed"/>
                <a:sym typeface="Roboto Condensed"/>
              </a:defRPr>
            </a:lvl6pPr>
            <a:lvl7pPr lvl="6" algn="ctr" rtl="0">
              <a:lnSpc>
                <a:spcPct val="100000"/>
              </a:lnSpc>
              <a:spcBef>
                <a:spcPts val="0"/>
              </a:spcBef>
              <a:spcAft>
                <a:spcPts val="0"/>
              </a:spcAft>
              <a:buSzPts val="1000"/>
              <a:buFont typeface="Roboto Condensed"/>
              <a:buNone/>
              <a:defRPr sz="1333">
                <a:latin typeface="Roboto Condensed"/>
                <a:ea typeface="Roboto Condensed"/>
                <a:cs typeface="Roboto Condensed"/>
                <a:sym typeface="Roboto Condensed"/>
              </a:defRPr>
            </a:lvl7pPr>
            <a:lvl8pPr lvl="7" algn="ctr" rtl="0">
              <a:lnSpc>
                <a:spcPct val="100000"/>
              </a:lnSpc>
              <a:spcBef>
                <a:spcPts val="0"/>
              </a:spcBef>
              <a:spcAft>
                <a:spcPts val="0"/>
              </a:spcAft>
              <a:buSzPts val="1000"/>
              <a:buFont typeface="Roboto Condensed"/>
              <a:buNone/>
              <a:defRPr sz="1333">
                <a:latin typeface="Roboto Condensed"/>
                <a:ea typeface="Roboto Condensed"/>
                <a:cs typeface="Roboto Condensed"/>
                <a:sym typeface="Roboto Condensed"/>
              </a:defRPr>
            </a:lvl8pPr>
            <a:lvl9pPr lvl="8" algn="ctr" rtl="0">
              <a:lnSpc>
                <a:spcPct val="100000"/>
              </a:lnSpc>
              <a:spcBef>
                <a:spcPts val="0"/>
              </a:spcBef>
              <a:spcAft>
                <a:spcPts val="0"/>
              </a:spcAft>
              <a:buSzPts val="1000"/>
              <a:buFont typeface="Roboto Condensed"/>
              <a:buNone/>
              <a:defRPr sz="1333">
                <a:latin typeface="Roboto Condensed"/>
                <a:ea typeface="Roboto Condensed"/>
                <a:cs typeface="Roboto Condensed"/>
                <a:sym typeface="Roboto Condensed"/>
              </a:defRPr>
            </a:lvl9pPr>
          </a:lstStyle>
          <a:p>
            <a:endParaRPr/>
          </a:p>
        </p:txBody>
      </p:sp>
      <p:sp>
        <p:nvSpPr>
          <p:cNvPr id="24" name="Google Shape;24;p3"/>
          <p:cNvSpPr txBox="1">
            <a:spLocks noGrp="1"/>
          </p:cNvSpPr>
          <p:nvPr>
            <p:ph type="ctrTitle" idx="15"/>
          </p:nvPr>
        </p:nvSpPr>
        <p:spPr>
          <a:xfrm rot="-5400000">
            <a:off x="-2816401" y="2940600"/>
            <a:ext cx="7367200" cy="9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b="1"/>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207213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
        <p:cNvGrpSpPr/>
        <p:nvPr/>
      </p:nvGrpSpPr>
      <p:grpSpPr>
        <a:xfrm>
          <a:off x="0" y="0"/>
          <a:ext cx="0" cy="0"/>
          <a:chOff x="0" y="0"/>
          <a:chExt cx="0" cy="0"/>
        </a:xfrm>
      </p:grpSpPr>
      <p:sp>
        <p:nvSpPr>
          <p:cNvPr id="25" name="Google Shape;25;p5"/>
          <p:cNvSpPr/>
          <p:nvPr/>
        </p:nvSpPr>
        <p:spPr>
          <a:xfrm>
            <a:off x="3076400" y="1292654"/>
            <a:ext cx="9115600" cy="5630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5"/>
          <p:cNvSpPr txBox="1">
            <a:spLocks noGrp="1"/>
          </p:cNvSpPr>
          <p:nvPr>
            <p:ph type="title"/>
          </p:nvPr>
        </p:nvSpPr>
        <p:spPr>
          <a:xfrm>
            <a:off x="607600" y="1098367"/>
            <a:ext cx="2165200" cy="5152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27" name="Google Shape;27;p5"/>
          <p:cNvSpPr txBox="1">
            <a:spLocks noGrp="1"/>
          </p:cNvSpPr>
          <p:nvPr>
            <p:ph type="body" idx="1"/>
          </p:nvPr>
        </p:nvSpPr>
        <p:spPr>
          <a:xfrm>
            <a:off x="3684000" y="1835600"/>
            <a:ext cx="7900400" cy="44148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a:lvl1pPr>
            <a:lvl2pPr marL="1219170" lvl="1" indent="-474121" rtl="0">
              <a:spcBef>
                <a:spcPts val="800"/>
              </a:spcBef>
              <a:spcAft>
                <a:spcPts val="0"/>
              </a:spcAft>
              <a:buSzPts val="2000"/>
              <a:buChar char="▪"/>
              <a:defRPr/>
            </a:lvl2pPr>
            <a:lvl3pPr marL="1828754" lvl="2" indent="-474121" rtl="0">
              <a:spcBef>
                <a:spcPts val="800"/>
              </a:spcBef>
              <a:spcAft>
                <a:spcPts val="0"/>
              </a:spcAft>
              <a:buSzPts val="2000"/>
              <a:buChar char="▫"/>
              <a:defRPr/>
            </a:lvl3pPr>
            <a:lvl4pPr marL="2438339" lvl="3" indent="-474121" rtl="0">
              <a:spcBef>
                <a:spcPts val="800"/>
              </a:spcBef>
              <a:spcAft>
                <a:spcPts val="0"/>
              </a:spcAft>
              <a:buSzPts val="2000"/>
              <a:buChar char="●"/>
              <a:defRPr/>
            </a:lvl4pPr>
            <a:lvl5pPr marL="3047924" lvl="4" indent="-474121" rtl="0">
              <a:spcBef>
                <a:spcPts val="800"/>
              </a:spcBef>
              <a:spcAft>
                <a:spcPts val="0"/>
              </a:spcAft>
              <a:buSzPts val="2000"/>
              <a:buChar char="○"/>
              <a:defRPr/>
            </a:lvl5pPr>
            <a:lvl6pPr marL="3657509" lvl="5" indent="-474121" rtl="0">
              <a:spcBef>
                <a:spcPts val="800"/>
              </a:spcBef>
              <a:spcAft>
                <a:spcPts val="0"/>
              </a:spcAft>
              <a:buSzPts val="2000"/>
              <a:buChar char="■"/>
              <a:defRPr/>
            </a:lvl6pPr>
            <a:lvl7pPr marL="4267093" lvl="6" indent="-474121" rtl="0">
              <a:spcBef>
                <a:spcPts val="800"/>
              </a:spcBef>
              <a:spcAft>
                <a:spcPts val="0"/>
              </a:spcAft>
              <a:buSzPts val="2000"/>
              <a:buChar char="●"/>
              <a:defRPr/>
            </a:lvl7pPr>
            <a:lvl8pPr marL="4876678" lvl="7" indent="-474121" rtl="0">
              <a:spcBef>
                <a:spcPts val="800"/>
              </a:spcBef>
              <a:spcAft>
                <a:spcPts val="0"/>
              </a:spcAft>
              <a:buSzPts val="2000"/>
              <a:buChar char="○"/>
              <a:defRPr/>
            </a:lvl8pPr>
            <a:lvl9pPr marL="5486263" lvl="8" indent="-474121" rtl="0">
              <a:spcBef>
                <a:spcPts val="800"/>
              </a:spcBef>
              <a:spcAft>
                <a:spcPts val="800"/>
              </a:spcAft>
              <a:buSzPts val="2000"/>
              <a:buChar char="■"/>
              <a:defRPr/>
            </a:lvl9pPr>
          </a:lstStyle>
          <a:p>
            <a:endParaRPr/>
          </a:p>
        </p:txBody>
      </p:sp>
      <p:sp>
        <p:nvSpPr>
          <p:cNvPr id="28" name="Google Shape;28;p5"/>
          <p:cNvSpPr txBox="1">
            <a:spLocks noGrp="1"/>
          </p:cNvSpPr>
          <p:nvPr>
            <p:ph type="sldNum" idx="12"/>
          </p:nvPr>
        </p:nvSpPr>
        <p:spPr>
          <a:xfrm>
            <a:off x="11584400" y="6250333"/>
            <a:ext cx="607600" cy="607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fr-BE" smtClean="0"/>
              <a:pPr algn="ctr"/>
              <a:t>‹#›</a:t>
            </a:fld>
            <a:endParaRPr lang="fr-BE"/>
          </a:p>
        </p:txBody>
      </p:sp>
    </p:spTree>
    <p:extLst>
      <p:ext uri="{BB962C8B-B14F-4D97-AF65-F5344CB8AC3E}">
        <p14:creationId xmlns:p14="http://schemas.microsoft.com/office/powerpoint/2010/main" val="127415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E009-FCA0-4477-A8DE-4E01F9725A72}"/>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420A4BBE-B985-4842-8E65-809AAA42F4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4F0D8E7C-7D0E-4CEA-9643-ABB5ADD39CAE}"/>
              </a:ext>
            </a:extLst>
          </p:cNvPr>
          <p:cNvSpPr>
            <a:spLocks noGrp="1"/>
          </p:cNvSpPr>
          <p:nvPr>
            <p:ph type="dt" sz="half" idx="10"/>
          </p:nvPr>
        </p:nvSpPr>
        <p:spPr/>
        <p:txBody>
          <a:bodyPr/>
          <a:lstStyle/>
          <a:p>
            <a:fld id="{0653596E-9898-49CC-AD4E-933BDBF92EFD}" type="datetimeFigureOut">
              <a:rPr lang="fr-BE" smtClean="0"/>
              <a:t>20-04-22</a:t>
            </a:fld>
            <a:endParaRPr lang="fr-BE"/>
          </a:p>
        </p:txBody>
      </p:sp>
      <p:sp>
        <p:nvSpPr>
          <p:cNvPr id="5" name="Footer Placeholder 4">
            <a:extLst>
              <a:ext uri="{FF2B5EF4-FFF2-40B4-BE49-F238E27FC236}">
                <a16:creationId xmlns:a16="http://schemas.microsoft.com/office/drawing/2014/main" id="{BEFAE40E-BBC0-4E08-BF62-0CCDD3E8161E}"/>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E67FC4C0-DCB4-4FED-AB83-95522AF96DAC}"/>
              </a:ext>
            </a:extLst>
          </p:cNvPr>
          <p:cNvSpPr>
            <a:spLocks noGrp="1"/>
          </p:cNvSpPr>
          <p:nvPr>
            <p:ph type="sldNum" sz="quarter" idx="12"/>
          </p:nvPr>
        </p:nvSpPr>
        <p:spPr/>
        <p:txBody>
          <a:bodyPr/>
          <a:lstStyle/>
          <a:p>
            <a:fld id="{5E20D8B3-0772-48D4-A6C6-8507B6EB7332}" type="slidenum">
              <a:rPr lang="fr-BE" smtClean="0"/>
              <a:t>‹#›</a:t>
            </a:fld>
            <a:endParaRPr lang="fr-BE"/>
          </a:p>
        </p:txBody>
      </p:sp>
    </p:spTree>
    <p:extLst>
      <p:ext uri="{BB962C8B-B14F-4D97-AF65-F5344CB8AC3E}">
        <p14:creationId xmlns:p14="http://schemas.microsoft.com/office/powerpoint/2010/main" val="4100043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AE91-09DA-4D4C-A078-4557D637B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50036C3A-25F0-4246-97F6-30FDAF0EAD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74FDF6-3A33-42CB-96A9-ACC4AD793D83}"/>
              </a:ext>
            </a:extLst>
          </p:cNvPr>
          <p:cNvSpPr>
            <a:spLocks noGrp="1"/>
          </p:cNvSpPr>
          <p:nvPr>
            <p:ph type="dt" sz="half" idx="10"/>
          </p:nvPr>
        </p:nvSpPr>
        <p:spPr/>
        <p:txBody>
          <a:bodyPr/>
          <a:lstStyle/>
          <a:p>
            <a:fld id="{0653596E-9898-49CC-AD4E-933BDBF92EFD}" type="datetimeFigureOut">
              <a:rPr lang="fr-BE" smtClean="0"/>
              <a:t>20-04-22</a:t>
            </a:fld>
            <a:endParaRPr lang="fr-BE"/>
          </a:p>
        </p:txBody>
      </p:sp>
      <p:sp>
        <p:nvSpPr>
          <p:cNvPr id="5" name="Footer Placeholder 4">
            <a:extLst>
              <a:ext uri="{FF2B5EF4-FFF2-40B4-BE49-F238E27FC236}">
                <a16:creationId xmlns:a16="http://schemas.microsoft.com/office/drawing/2014/main" id="{DC95FC2D-CB24-4410-BF97-C3438E3E7B6C}"/>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259F66C8-3901-4CD8-A152-6603B3DACEA9}"/>
              </a:ext>
            </a:extLst>
          </p:cNvPr>
          <p:cNvSpPr>
            <a:spLocks noGrp="1"/>
          </p:cNvSpPr>
          <p:nvPr>
            <p:ph type="sldNum" sz="quarter" idx="12"/>
          </p:nvPr>
        </p:nvSpPr>
        <p:spPr/>
        <p:txBody>
          <a:bodyPr/>
          <a:lstStyle/>
          <a:p>
            <a:fld id="{5E20D8B3-0772-48D4-A6C6-8507B6EB7332}" type="slidenum">
              <a:rPr lang="fr-BE" smtClean="0"/>
              <a:t>‹#›</a:t>
            </a:fld>
            <a:endParaRPr lang="fr-BE"/>
          </a:p>
        </p:txBody>
      </p:sp>
    </p:spTree>
    <p:extLst>
      <p:ext uri="{BB962C8B-B14F-4D97-AF65-F5344CB8AC3E}">
        <p14:creationId xmlns:p14="http://schemas.microsoft.com/office/powerpoint/2010/main" val="225875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C479-A51F-4D7C-928F-3EE432CC262A}"/>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CBE5B77B-0A55-4393-A00B-A3E1139EDE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B794AB0F-3A41-4A80-8CD0-6639452966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8F882F3F-7988-421A-B6DD-BA94746C37B4}"/>
              </a:ext>
            </a:extLst>
          </p:cNvPr>
          <p:cNvSpPr>
            <a:spLocks noGrp="1"/>
          </p:cNvSpPr>
          <p:nvPr>
            <p:ph type="dt" sz="half" idx="10"/>
          </p:nvPr>
        </p:nvSpPr>
        <p:spPr/>
        <p:txBody>
          <a:bodyPr/>
          <a:lstStyle/>
          <a:p>
            <a:fld id="{0653596E-9898-49CC-AD4E-933BDBF92EFD}" type="datetimeFigureOut">
              <a:rPr lang="fr-BE" smtClean="0"/>
              <a:t>20-04-22</a:t>
            </a:fld>
            <a:endParaRPr lang="fr-BE"/>
          </a:p>
        </p:txBody>
      </p:sp>
      <p:sp>
        <p:nvSpPr>
          <p:cNvPr id="6" name="Footer Placeholder 5">
            <a:extLst>
              <a:ext uri="{FF2B5EF4-FFF2-40B4-BE49-F238E27FC236}">
                <a16:creationId xmlns:a16="http://schemas.microsoft.com/office/drawing/2014/main" id="{3F8BFF39-2E4C-4C19-88D2-B71D15A4FFF7}"/>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61C5D7D5-7DD5-4B3B-A536-688CC4A965B4}"/>
              </a:ext>
            </a:extLst>
          </p:cNvPr>
          <p:cNvSpPr>
            <a:spLocks noGrp="1"/>
          </p:cNvSpPr>
          <p:nvPr>
            <p:ph type="sldNum" sz="quarter" idx="12"/>
          </p:nvPr>
        </p:nvSpPr>
        <p:spPr/>
        <p:txBody>
          <a:bodyPr/>
          <a:lstStyle/>
          <a:p>
            <a:fld id="{5E20D8B3-0772-48D4-A6C6-8507B6EB7332}" type="slidenum">
              <a:rPr lang="fr-BE" smtClean="0"/>
              <a:t>‹#›</a:t>
            </a:fld>
            <a:endParaRPr lang="fr-BE"/>
          </a:p>
        </p:txBody>
      </p:sp>
    </p:spTree>
    <p:extLst>
      <p:ext uri="{BB962C8B-B14F-4D97-AF65-F5344CB8AC3E}">
        <p14:creationId xmlns:p14="http://schemas.microsoft.com/office/powerpoint/2010/main" val="236351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524B-42BD-426D-89F1-3D36E5BDFEC6}"/>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5FB0F7BF-CDE1-4272-83C5-4F377B096D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BDAA0-566C-4474-8980-DB9D4A716D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30E89422-BA8B-4BF8-8072-6FB002AAA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C7C709-FAF4-476E-9ED0-DEC1287D92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D781E666-7712-40C1-8344-A3DFC25346FC}"/>
              </a:ext>
            </a:extLst>
          </p:cNvPr>
          <p:cNvSpPr>
            <a:spLocks noGrp="1"/>
          </p:cNvSpPr>
          <p:nvPr>
            <p:ph type="dt" sz="half" idx="10"/>
          </p:nvPr>
        </p:nvSpPr>
        <p:spPr/>
        <p:txBody>
          <a:bodyPr/>
          <a:lstStyle/>
          <a:p>
            <a:fld id="{0653596E-9898-49CC-AD4E-933BDBF92EFD}" type="datetimeFigureOut">
              <a:rPr lang="fr-BE" smtClean="0"/>
              <a:t>20-04-22</a:t>
            </a:fld>
            <a:endParaRPr lang="fr-BE"/>
          </a:p>
        </p:txBody>
      </p:sp>
      <p:sp>
        <p:nvSpPr>
          <p:cNvPr id="8" name="Footer Placeholder 7">
            <a:extLst>
              <a:ext uri="{FF2B5EF4-FFF2-40B4-BE49-F238E27FC236}">
                <a16:creationId xmlns:a16="http://schemas.microsoft.com/office/drawing/2014/main" id="{706A8BAE-5831-4187-867C-87D77BC9597F}"/>
              </a:ext>
            </a:extLst>
          </p:cNvPr>
          <p:cNvSpPr>
            <a:spLocks noGrp="1"/>
          </p:cNvSpPr>
          <p:nvPr>
            <p:ph type="ftr" sz="quarter" idx="11"/>
          </p:nvPr>
        </p:nvSpPr>
        <p:spPr/>
        <p:txBody>
          <a:bodyPr/>
          <a:lstStyle/>
          <a:p>
            <a:endParaRPr lang="fr-BE"/>
          </a:p>
        </p:txBody>
      </p:sp>
      <p:sp>
        <p:nvSpPr>
          <p:cNvPr id="9" name="Slide Number Placeholder 8">
            <a:extLst>
              <a:ext uri="{FF2B5EF4-FFF2-40B4-BE49-F238E27FC236}">
                <a16:creationId xmlns:a16="http://schemas.microsoft.com/office/drawing/2014/main" id="{564D79A0-EF2F-4950-982B-74C75835DFF6}"/>
              </a:ext>
            </a:extLst>
          </p:cNvPr>
          <p:cNvSpPr>
            <a:spLocks noGrp="1"/>
          </p:cNvSpPr>
          <p:nvPr>
            <p:ph type="sldNum" sz="quarter" idx="12"/>
          </p:nvPr>
        </p:nvSpPr>
        <p:spPr/>
        <p:txBody>
          <a:bodyPr/>
          <a:lstStyle/>
          <a:p>
            <a:fld id="{5E20D8B3-0772-48D4-A6C6-8507B6EB7332}" type="slidenum">
              <a:rPr lang="fr-BE" smtClean="0"/>
              <a:t>‹#›</a:t>
            </a:fld>
            <a:endParaRPr lang="fr-BE"/>
          </a:p>
        </p:txBody>
      </p:sp>
    </p:spTree>
    <p:extLst>
      <p:ext uri="{BB962C8B-B14F-4D97-AF65-F5344CB8AC3E}">
        <p14:creationId xmlns:p14="http://schemas.microsoft.com/office/powerpoint/2010/main" val="213192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1DCF-7E31-4C43-BE64-F7EA22ECCF10}"/>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B88E6818-5B19-4A33-894C-5B86DA40CB7C}"/>
              </a:ext>
            </a:extLst>
          </p:cNvPr>
          <p:cNvSpPr>
            <a:spLocks noGrp="1"/>
          </p:cNvSpPr>
          <p:nvPr>
            <p:ph type="dt" sz="half" idx="10"/>
          </p:nvPr>
        </p:nvSpPr>
        <p:spPr/>
        <p:txBody>
          <a:bodyPr/>
          <a:lstStyle/>
          <a:p>
            <a:fld id="{0653596E-9898-49CC-AD4E-933BDBF92EFD}" type="datetimeFigureOut">
              <a:rPr lang="fr-BE" smtClean="0"/>
              <a:t>20-04-22</a:t>
            </a:fld>
            <a:endParaRPr lang="fr-BE"/>
          </a:p>
        </p:txBody>
      </p:sp>
      <p:sp>
        <p:nvSpPr>
          <p:cNvPr id="4" name="Footer Placeholder 3">
            <a:extLst>
              <a:ext uri="{FF2B5EF4-FFF2-40B4-BE49-F238E27FC236}">
                <a16:creationId xmlns:a16="http://schemas.microsoft.com/office/drawing/2014/main" id="{71B57ADC-31C7-4588-AC6A-20CF5A3E4330}"/>
              </a:ext>
            </a:extLst>
          </p:cNvPr>
          <p:cNvSpPr>
            <a:spLocks noGrp="1"/>
          </p:cNvSpPr>
          <p:nvPr>
            <p:ph type="ftr" sz="quarter" idx="11"/>
          </p:nvPr>
        </p:nvSpPr>
        <p:spPr/>
        <p:txBody>
          <a:bodyPr/>
          <a:lstStyle/>
          <a:p>
            <a:endParaRPr lang="fr-BE"/>
          </a:p>
        </p:txBody>
      </p:sp>
      <p:sp>
        <p:nvSpPr>
          <p:cNvPr id="5" name="Slide Number Placeholder 4">
            <a:extLst>
              <a:ext uri="{FF2B5EF4-FFF2-40B4-BE49-F238E27FC236}">
                <a16:creationId xmlns:a16="http://schemas.microsoft.com/office/drawing/2014/main" id="{0BA1561A-8A2F-4E7F-A3EB-8B539C7A58CE}"/>
              </a:ext>
            </a:extLst>
          </p:cNvPr>
          <p:cNvSpPr>
            <a:spLocks noGrp="1"/>
          </p:cNvSpPr>
          <p:nvPr>
            <p:ph type="sldNum" sz="quarter" idx="12"/>
          </p:nvPr>
        </p:nvSpPr>
        <p:spPr/>
        <p:txBody>
          <a:bodyPr/>
          <a:lstStyle/>
          <a:p>
            <a:fld id="{5E20D8B3-0772-48D4-A6C6-8507B6EB7332}" type="slidenum">
              <a:rPr lang="fr-BE" smtClean="0"/>
              <a:t>‹#›</a:t>
            </a:fld>
            <a:endParaRPr lang="fr-BE"/>
          </a:p>
        </p:txBody>
      </p:sp>
    </p:spTree>
    <p:extLst>
      <p:ext uri="{BB962C8B-B14F-4D97-AF65-F5344CB8AC3E}">
        <p14:creationId xmlns:p14="http://schemas.microsoft.com/office/powerpoint/2010/main" val="2335455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DCAC04-9B86-4876-A183-415519FB2FF8}"/>
              </a:ext>
            </a:extLst>
          </p:cNvPr>
          <p:cNvSpPr>
            <a:spLocks noGrp="1"/>
          </p:cNvSpPr>
          <p:nvPr>
            <p:ph type="dt" sz="half" idx="10"/>
          </p:nvPr>
        </p:nvSpPr>
        <p:spPr/>
        <p:txBody>
          <a:bodyPr/>
          <a:lstStyle/>
          <a:p>
            <a:fld id="{0653596E-9898-49CC-AD4E-933BDBF92EFD}" type="datetimeFigureOut">
              <a:rPr lang="fr-BE" smtClean="0"/>
              <a:t>20-04-22</a:t>
            </a:fld>
            <a:endParaRPr lang="fr-BE"/>
          </a:p>
        </p:txBody>
      </p:sp>
      <p:sp>
        <p:nvSpPr>
          <p:cNvPr id="3" name="Footer Placeholder 2">
            <a:extLst>
              <a:ext uri="{FF2B5EF4-FFF2-40B4-BE49-F238E27FC236}">
                <a16:creationId xmlns:a16="http://schemas.microsoft.com/office/drawing/2014/main" id="{A3AE5DAB-27F7-4294-8DC0-60FC3F215BF0}"/>
              </a:ext>
            </a:extLst>
          </p:cNvPr>
          <p:cNvSpPr>
            <a:spLocks noGrp="1"/>
          </p:cNvSpPr>
          <p:nvPr>
            <p:ph type="ftr" sz="quarter" idx="11"/>
          </p:nvPr>
        </p:nvSpPr>
        <p:spPr/>
        <p:txBody>
          <a:bodyPr/>
          <a:lstStyle/>
          <a:p>
            <a:endParaRPr lang="fr-BE"/>
          </a:p>
        </p:txBody>
      </p:sp>
      <p:sp>
        <p:nvSpPr>
          <p:cNvPr id="4" name="Slide Number Placeholder 3">
            <a:extLst>
              <a:ext uri="{FF2B5EF4-FFF2-40B4-BE49-F238E27FC236}">
                <a16:creationId xmlns:a16="http://schemas.microsoft.com/office/drawing/2014/main" id="{FB00F92E-0F07-40FE-BAD6-812C8A6189F0}"/>
              </a:ext>
            </a:extLst>
          </p:cNvPr>
          <p:cNvSpPr>
            <a:spLocks noGrp="1"/>
          </p:cNvSpPr>
          <p:nvPr>
            <p:ph type="sldNum" sz="quarter" idx="12"/>
          </p:nvPr>
        </p:nvSpPr>
        <p:spPr/>
        <p:txBody>
          <a:bodyPr/>
          <a:lstStyle/>
          <a:p>
            <a:fld id="{5E20D8B3-0772-48D4-A6C6-8507B6EB7332}" type="slidenum">
              <a:rPr lang="fr-BE" smtClean="0"/>
              <a:t>‹#›</a:t>
            </a:fld>
            <a:endParaRPr lang="fr-BE"/>
          </a:p>
        </p:txBody>
      </p:sp>
    </p:spTree>
    <p:extLst>
      <p:ext uri="{BB962C8B-B14F-4D97-AF65-F5344CB8AC3E}">
        <p14:creationId xmlns:p14="http://schemas.microsoft.com/office/powerpoint/2010/main" val="307144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DE20A-1FBA-4239-A3A0-5BF379EDE6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2BDAB2F4-0421-4C0A-A627-849B1A348E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3A9D3BCB-C8AC-4462-87C3-A88BD055A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CB2985-FC65-4882-B38C-44359538BB5F}"/>
              </a:ext>
            </a:extLst>
          </p:cNvPr>
          <p:cNvSpPr>
            <a:spLocks noGrp="1"/>
          </p:cNvSpPr>
          <p:nvPr>
            <p:ph type="dt" sz="half" idx="10"/>
          </p:nvPr>
        </p:nvSpPr>
        <p:spPr/>
        <p:txBody>
          <a:bodyPr/>
          <a:lstStyle/>
          <a:p>
            <a:fld id="{0653596E-9898-49CC-AD4E-933BDBF92EFD}" type="datetimeFigureOut">
              <a:rPr lang="fr-BE" smtClean="0"/>
              <a:t>20-04-22</a:t>
            </a:fld>
            <a:endParaRPr lang="fr-BE"/>
          </a:p>
        </p:txBody>
      </p:sp>
      <p:sp>
        <p:nvSpPr>
          <p:cNvPr id="6" name="Footer Placeholder 5">
            <a:extLst>
              <a:ext uri="{FF2B5EF4-FFF2-40B4-BE49-F238E27FC236}">
                <a16:creationId xmlns:a16="http://schemas.microsoft.com/office/drawing/2014/main" id="{8C59F73D-E749-4218-918F-5FDA8B511BAF}"/>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10BA4024-E779-4884-B14E-D1D8336A7848}"/>
              </a:ext>
            </a:extLst>
          </p:cNvPr>
          <p:cNvSpPr>
            <a:spLocks noGrp="1"/>
          </p:cNvSpPr>
          <p:nvPr>
            <p:ph type="sldNum" sz="quarter" idx="12"/>
          </p:nvPr>
        </p:nvSpPr>
        <p:spPr/>
        <p:txBody>
          <a:bodyPr/>
          <a:lstStyle/>
          <a:p>
            <a:fld id="{5E20D8B3-0772-48D4-A6C6-8507B6EB7332}" type="slidenum">
              <a:rPr lang="fr-BE" smtClean="0"/>
              <a:t>‹#›</a:t>
            </a:fld>
            <a:endParaRPr lang="fr-BE"/>
          </a:p>
        </p:txBody>
      </p:sp>
    </p:spTree>
    <p:extLst>
      <p:ext uri="{BB962C8B-B14F-4D97-AF65-F5344CB8AC3E}">
        <p14:creationId xmlns:p14="http://schemas.microsoft.com/office/powerpoint/2010/main" val="288818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0FAB-7DA3-4EC7-8D32-C3ADA1D89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2F8AE5BD-D386-4515-B448-28B325FC3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a:extLst>
              <a:ext uri="{FF2B5EF4-FFF2-40B4-BE49-F238E27FC236}">
                <a16:creationId xmlns:a16="http://schemas.microsoft.com/office/drawing/2014/main" id="{2AC8392E-769B-494F-BC01-48097EDC0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28E90B-64DB-4BBD-8AB7-467FCD36190B}"/>
              </a:ext>
            </a:extLst>
          </p:cNvPr>
          <p:cNvSpPr>
            <a:spLocks noGrp="1"/>
          </p:cNvSpPr>
          <p:nvPr>
            <p:ph type="dt" sz="half" idx="10"/>
          </p:nvPr>
        </p:nvSpPr>
        <p:spPr/>
        <p:txBody>
          <a:bodyPr/>
          <a:lstStyle/>
          <a:p>
            <a:fld id="{0653596E-9898-49CC-AD4E-933BDBF92EFD}" type="datetimeFigureOut">
              <a:rPr lang="fr-BE" smtClean="0"/>
              <a:t>20-04-22</a:t>
            </a:fld>
            <a:endParaRPr lang="fr-BE"/>
          </a:p>
        </p:txBody>
      </p:sp>
      <p:sp>
        <p:nvSpPr>
          <p:cNvPr id="6" name="Footer Placeholder 5">
            <a:extLst>
              <a:ext uri="{FF2B5EF4-FFF2-40B4-BE49-F238E27FC236}">
                <a16:creationId xmlns:a16="http://schemas.microsoft.com/office/drawing/2014/main" id="{1D123DF8-A518-4A11-9376-060E1626E799}"/>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D95A5C31-1FBD-4B51-9149-4CECD62121B6}"/>
              </a:ext>
            </a:extLst>
          </p:cNvPr>
          <p:cNvSpPr>
            <a:spLocks noGrp="1"/>
          </p:cNvSpPr>
          <p:nvPr>
            <p:ph type="sldNum" sz="quarter" idx="12"/>
          </p:nvPr>
        </p:nvSpPr>
        <p:spPr/>
        <p:txBody>
          <a:bodyPr/>
          <a:lstStyle/>
          <a:p>
            <a:fld id="{5E20D8B3-0772-48D4-A6C6-8507B6EB7332}" type="slidenum">
              <a:rPr lang="fr-BE" smtClean="0"/>
              <a:t>‹#›</a:t>
            </a:fld>
            <a:endParaRPr lang="fr-BE"/>
          </a:p>
        </p:txBody>
      </p:sp>
    </p:spTree>
    <p:extLst>
      <p:ext uri="{BB962C8B-B14F-4D97-AF65-F5344CB8AC3E}">
        <p14:creationId xmlns:p14="http://schemas.microsoft.com/office/powerpoint/2010/main" val="3643821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9148E7-9038-4E99-99B4-3E4E10C9E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775B7468-C037-42CB-AE49-DC239FF506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4B0A27F1-00D8-46F1-8DDD-5A9A7DEE3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3596E-9898-49CC-AD4E-933BDBF92EFD}" type="datetimeFigureOut">
              <a:rPr lang="fr-BE" smtClean="0"/>
              <a:t>20-04-22</a:t>
            </a:fld>
            <a:endParaRPr lang="fr-BE"/>
          </a:p>
        </p:txBody>
      </p:sp>
      <p:sp>
        <p:nvSpPr>
          <p:cNvPr id="5" name="Footer Placeholder 4">
            <a:extLst>
              <a:ext uri="{FF2B5EF4-FFF2-40B4-BE49-F238E27FC236}">
                <a16:creationId xmlns:a16="http://schemas.microsoft.com/office/drawing/2014/main" id="{85AA2B72-93BD-4152-9212-8D4AFEBDD3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F3961653-BE54-4304-8990-DB5580E30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0D8B3-0772-48D4-A6C6-8507B6EB7332}" type="slidenum">
              <a:rPr lang="fr-BE" smtClean="0"/>
              <a:t>‹#›</a:t>
            </a:fld>
            <a:endParaRPr lang="fr-BE"/>
          </a:p>
        </p:txBody>
      </p:sp>
    </p:spTree>
    <p:extLst>
      <p:ext uri="{BB962C8B-B14F-4D97-AF65-F5344CB8AC3E}">
        <p14:creationId xmlns:p14="http://schemas.microsoft.com/office/powerpoint/2010/main" val="3727332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37.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3.png"/><Relationship Id="rId11" Type="http://schemas.openxmlformats.org/officeDocument/2006/relationships/image" Target="../media/image2.png"/><Relationship Id="rId5" Type="http://schemas.openxmlformats.org/officeDocument/2006/relationships/image" Target="../media/image52.png"/><Relationship Id="rId10" Type="http://schemas.openxmlformats.org/officeDocument/2006/relationships/image" Target="../media/image1.png"/><Relationship Id="rId4" Type="http://schemas.openxmlformats.org/officeDocument/2006/relationships/image" Target="../media/image36.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5.jpg"/><Relationship Id="rId7" Type="http://schemas.openxmlformats.org/officeDocument/2006/relationships/image" Target="../media/image59.svg"/><Relationship Id="rId12" Type="http://schemas.openxmlformats.org/officeDocument/2006/relationships/image" Target="../media/image2.png"/><Relationship Id="rId2" Type="http://schemas.openxmlformats.org/officeDocument/2006/relationships/image" Target="../media/image54.jpeg"/><Relationship Id="rId1" Type="http://schemas.openxmlformats.org/officeDocument/2006/relationships/slideLayout" Target="../slideLayouts/slideLayout10.xml"/><Relationship Id="rId6" Type="http://schemas.openxmlformats.org/officeDocument/2006/relationships/image" Target="../media/image58.png"/><Relationship Id="rId11" Type="http://schemas.openxmlformats.org/officeDocument/2006/relationships/image" Target="../media/image1.png"/><Relationship Id="rId5" Type="http://schemas.openxmlformats.org/officeDocument/2006/relationships/image" Target="../media/image57.jpeg"/><Relationship Id="rId10" Type="http://schemas.openxmlformats.org/officeDocument/2006/relationships/image" Target="../media/image6.png"/><Relationship Id="rId4" Type="http://schemas.openxmlformats.org/officeDocument/2006/relationships/image" Target="../media/image56.jpeg"/><Relationship Id="rId9"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61.jpeg"/></Relationships>
</file>

<file path=ppt/slides/_rels/slide13.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2.png"/><Relationship Id="rId18" Type="http://schemas.openxmlformats.org/officeDocument/2006/relationships/image" Target="../media/image1.png"/><Relationship Id="rId3" Type="http://schemas.openxmlformats.org/officeDocument/2006/relationships/image" Target="../media/image63.png"/><Relationship Id="rId21" Type="http://schemas.openxmlformats.org/officeDocument/2006/relationships/image" Target="../media/image77.svg"/><Relationship Id="rId7" Type="http://schemas.openxmlformats.org/officeDocument/2006/relationships/image" Target="../media/image67.png"/><Relationship Id="rId12" Type="http://schemas.openxmlformats.org/officeDocument/2006/relationships/image" Target="../media/image71.jfif"/><Relationship Id="rId17" Type="http://schemas.openxmlformats.org/officeDocument/2006/relationships/image" Target="../media/image6.png"/><Relationship Id="rId2" Type="http://schemas.openxmlformats.org/officeDocument/2006/relationships/image" Target="../media/image62.png"/><Relationship Id="rId16" Type="http://schemas.openxmlformats.org/officeDocument/2006/relationships/image" Target="../media/image75.svg"/><Relationship Id="rId20"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6.svg"/><Relationship Id="rId11" Type="http://schemas.openxmlformats.org/officeDocument/2006/relationships/image" Target="../media/image61.jpeg"/><Relationship Id="rId5" Type="http://schemas.openxmlformats.org/officeDocument/2006/relationships/image" Target="../media/image65.png"/><Relationship Id="rId15" Type="http://schemas.openxmlformats.org/officeDocument/2006/relationships/image" Target="../media/image74.png"/><Relationship Id="rId10" Type="http://schemas.openxmlformats.org/officeDocument/2006/relationships/image" Target="../media/image70.svg"/><Relationship Id="rId19" Type="http://schemas.openxmlformats.org/officeDocument/2006/relationships/image" Target="../media/image2.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3.svg"/><Relationship Id="rId22" Type="http://schemas.openxmlformats.org/officeDocument/2006/relationships/image" Target="../media/image7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9.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diagramQuickStyle" Target="../diagrams/quickStyle1.xml"/><Relationship Id="rId12" Type="http://schemas.openxmlformats.org/officeDocument/2006/relationships/image" Target="../media/image27.svg"/><Relationship Id="rId2" Type="http://schemas.openxmlformats.org/officeDocument/2006/relationships/image" Target="../media/image6.png"/><Relationship Id="rId16" Type="http://schemas.openxmlformats.org/officeDocument/2006/relationships/image" Target="../media/image10.svg"/><Relationship Id="rId1" Type="http://schemas.openxmlformats.org/officeDocument/2006/relationships/slideLayout" Target="../slideLayouts/slideLayout10.xml"/><Relationship Id="rId6" Type="http://schemas.openxmlformats.org/officeDocument/2006/relationships/diagramLayout" Target="../diagrams/layout1.xml"/><Relationship Id="rId11" Type="http://schemas.openxmlformats.org/officeDocument/2006/relationships/image" Target="../media/image26.png"/><Relationship Id="rId5" Type="http://schemas.openxmlformats.org/officeDocument/2006/relationships/diagramData" Target="../diagrams/data1.xml"/><Relationship Id="rId15" Type="http://schemas.openxmlformats.org/officeDocument/2006/relationships/image" Target="../media/image9.png"/><Relationship Id="rId10" Type="http://schemas.openxmlformats.org/officeDocument/2006/relationships/image" Target="../media/image25.png"/><Relationship Id="rId4" Type="http://schemas.openxmlformats.org/officeDocument/2006/relationships/image" Target="../media/image2.png"/><Relationship Id="rId9" Type="http://schemas.microsoft.com/office/2007/relationships/diagramDrawing" Target="../diagrams/drawing1.xml"/><Relationship Id="rId14"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10.xml"/><Relationship Id="rId6" Type="http://schemas.openxmlformats.org/officeDocument/2006/relationships/image" Target="../media/image33.jpeg"/><Relationship Id="rId11" Type="http://schemas.openxmlformats.org/officeDocument/2006/relationships/image" Target="../media/image2.png"/><Relationship Id="rId5" Type="http://schemas.openxmlformats.org/officeDocument/2006/relationships/image" Target="../media/image32.jpeg"/><Relationship Id="rId10" Type="http://schemas.openxmlformats.org/officeDocument/2006/relationships/image" Target="../media/image1.png"/><Relationship Id="rId4" Type="http://schemas.openxmlformats.org/officeDocument/2006/relationships/image" Target="../media/image31.jpe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36.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2.png"/><Relationship Id="rId5" Type="http://schemas.openxmlformats.org/officeDocument/2006/relationships/image" Target="../media/image38.png"/><Relationship Id="rId10" Type="http://schemas.openxmlformats.org/officeDocument/2006/relationships/image" Target="../media/image1.png"/><Relationship Id="rId4" Type="http://schemas.openxmlformats.org/officeDocument/2006/relationships/image" Target="../media/image37.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Layout" Target="../slideLayouts/slideLayout10.xml"/><Relationship Id="rId6" Type="http://schemas.openxmlformats.org/officeDocument/2006/relationships/image" Target="../media/image44.jpeg"/><Relationship Id="rId11" Type="http://schemas.openxmlformats.org/officeDocument/2006/relationships/image" Target="../media/image1.png"/><Relationship Id="rId5" Type="http://schemas.openxmlformats.org/officeDocument/2006/relationships/image" Target="../media/image43.png"/><Relationship Id="rId10" Type="http://schemas.openxmlformats.org/officeDocument/2006/relationships/image" Target="../media/image6.png"/><Relationship Id="rId4" Type="http://schemas.openxmlformats.org/officeDocument/2006/relationships/image" Target="../media/image42.jpeg"/><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8.jpeg"/><Relationship Id="rId7" Type="http://schemas.openxmlformats.org/officeDocument/2006/relationships/image" Target="../media/image6.png"/><Relationship Id="rId2" Type="http://schemas.openxmlformats.org/officeDocument/2006/relationships/image" Target="../media/image47.jpeg"/><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B226-A148-4C26-B865-1490C5CD4FA6}"/>
              </a:ext>
            </a:extLst>
          </p:cNvPr>
          <p:cNvSpPr>
            <a:spLocks noGrp="1"/>
          </p:cNvSpPr>
          <p:nvPr>
            <p:ph type="ctrTitle"/>
          </p:nvPr>
        </p:nvSpPr>
        <p:spPr>
          <a:xfrm>
            <a:off x="2003357" y="2116342"/>
            <a:ext cx="9144000" cy="2318708"/>
          </a:xfrm>
        </p:spPr>
        <p:txBody>
          <a:bodyPr>
            <a:normAutofit/>
          </a:bodyPr>
          <a:lstStyle/>
          <a:p>
            <a:r>
              <a:rPr lang="fr-BE" sz="3200" i="1" dirty="0">
                <a:solidFill>
                  <a:srgbClr val="0E2440"/>
                </a:solidFill>
                <a:effectLst/>
                <a:latin typeface="Maiandra GD" panose="020E0502030308020204" pitchFamily="34" charset="0"/>
                <a:ea typeface="Times New Roman" panose="02020603050405020304" pitchFamily="18" charset="0"/>
              </a:rPr>
              <a:t>Marketing</a:t>
            </a:r>
            <a:r>
              <a:rPr lang="fr-BE" sz="3200" i="1" dirty="0">
                <a:solidFill>
                  <a:srgbClr val="0E2440"/>
                </a:solidFill>
                <a:effectLst/>
                <a:latin typeface="Times New Roman" panose="02020603050405020304" pitchFamily="18" charset="0"/>
                <a:ea typeface="Times New Roman" panose="02020603050405020304" pitchFamily="18" charset="0"/>
              </a:rPr>
              <a:t> &amp; Bien-être : un Oxymore ?</a:t>
            </a:r>
            <a:br>
              <a:rPr lang="fr-BE" sz="3200" dirty="0">
                <a:effectLst/>
                <a:latin typeface="Times New Roman" panose="02020603050405020304" pitchFamily="18" charset="0"/>
                <a:ea typeface="Times New Roman" panose="02020603050405020304" pitchFamily="18" charset="0"/>
              </a:rPr>
            </a:br>
            <a:br>
              <a:rPr lang="fr-BE" sz="2000" dirty="0">
                <a:solidFill>
                  <a:schemeClr val="accent1">
                    <a:lumMod val="50000"/>
                  </a:schemeClr>
                </a:solidFill>
                <a:effectLst/>
                <a:latin typeface="Maiandra GD" panose="020E0502030308020204" pitchFamily="34" charset="0"/>
                <a:ea typeface="Times New Roman" panose="02020603050405020304" pitchFamily="18" charset="0"/>
              </a:rPr>
            </a:br>
            <a:endParaRPr lang="fr-BE" sz="8800" dirty="0">
              <a:solidFill>
                <a:schemeClr val="accent1">
                  <a:lumMod val="50000"/>
                </a:schemeClr>
              </a:solidFill>
              <a:latin typeface="Maiandra GD" panose="020E0502030308020204" pitchFamily="34" charset="0"/>
            </a:endParaRPr>
          </a:p>
        </p:txBody>
      </p:sp>
      <p:pic>
        <p:nvPicPr>
          <p:cNvPr id="4" name="Picture 3">
            <a:extLst>
              <a:ext uri="{FF2B5EF4-FFF2-40B4-BE49-F238E27FC236}">
                <a16:creationId xmlns:a16="http://schemas.microsoft.com/office/drawing/2014/main" id="{2498D88A-F550-4B97-8770-172F58300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93" y="285750"/>
            <a:ext cx="3010311" cy="11399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CIS 2019 13th International Conference on Research Challenges in  Information Science">
            <a:extLst>
              <a:ext uri="{FF2B5EF4-FFF2-40B4-BE49-F238E27FC236}">
                <a16:creationId xmlns:a16="http://schemas.microsoft.com/office/drawing/2014/main" id="{17726A8A-F446-4286-9AF1-F945D1074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678" y="295377"/>
            <a:ext cx="971550" cy="117633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C888CCC9-193C-4186-89E5-653B0B637620}"/>
              </a:ext>
            </a:extLst>
          </p:cNvPr>
          <p:cNvGrpSpPr/>
          <p:nvPr/>
        </p:nvGrpSpPr>
        <p:grpSpPr>
          <a:xfrm>
            <a:off x="4135228" y="3141298"/>
            <a:ext cx="4468511" cy="4132160"/>
            <a:chOff x="4015874" y="3448878"/>
            <a:chExt cx="4468511" cy="4132160"/>
          </a:xfrm>
        </p:grpSpPr>
        <p:pic>
          <p:nvPicPr>
            <p:cNvPr id="1034" name="Picture 10" descr="méditer, icône détente. Élément des icônes : illustration de stock  1207958758 | Shutterstock">
              <a:extLst>
                <a:ext uri="{FF2B5EF4-FFF2-40B4-BE49-F238E27FC236}">
                  <a16:creationId xmlns:a16="http://schemas.microsoft.com/office/drawing/2014/main" id="{3ACDE302-4549-4F2E-9A4D-4E4FB70E56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30" t="19493" r="16650" b="10476"/>
            <a:stretch/>
          </p:blipFill>
          <p:spPr bwMode="auto">
            <a:xfrm>
              <a:off x="4581833" y="3448878"/>
              <a:ext cx="3556953" cy="4132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munication/Marketing pour thérapeutes - Neo Bien-être">
              <a:extLst>
                <a:ext uri="{FF2B5EF4-FFF2-40B4-BE49-F238E27FC236}">
                  <a16:creationId xmlns:a16="http://schemas.microsoft.com/office/drawing/2014/main" id="{0483ABDE-D2D2-4FCC-8162-450E6CBA99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891" y="4036636"/>
              <a:ext cx="1530494" cy="1311811"/>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pic>
          <p:nvPicPr>
            <p:cNvPr id="1036" name="Picture 12" descr="Icône de santé rouge (symbole png)">
              <a:extLst>
                <a:ext uri="{FF2B5EF4-FFF2-40B4-BE49-F238E27FC236}">
                  <a16:creationId xmlns:a16="http://schemas.microsoft.com/office/drawing/2014/main" id="{F7143191-1048-4512-B7FB-751A37FFEB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5874" y="3743551"/>
              <a:ext cx="1897979" cy="18979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5E8FBF03-85AF-49A6-A2BB-1C18EB5ECA67}"/>
              </a:ext>
            </a:extLst>
          </p:cNvPr>
          <p:cNvGrpSpPr/>
          <p:nvPr/>
        </p:nvGrpSpPr>
        <p:grpSpPr>
          <a:xfrm>
            <a:off x="4932281" y="109235"/>
            <a:ext cx="7240201" cy="6516676"/>
            <a:chOff x="3216603" y="0"/>
            <a:chExt cx="8904162" cy="10031622"/>
          </a:xfrm>
        </p:grpSpPr>
        <p:pic>
          <p:nvPicPr>
            <p:cNvPr id="5" name="Picture 4">
              <a:extLst>
                <a:ext uri="{FF2B5EF4-FFF2-40B4-BE49-F238E27FC236}">
                  <a16:creationId xmlns:a16="http://schemas.microsoft.com/office/drawing/2014/main" id="{6BCA5D39-5F97-41C1-90AB-D524AF7ABE7F}"/>
                </a:ext>
              </a:extLst>
            </p:cNvPr>
            <p:cNvPicPr>
              <a:picLocks noChangeAspect="1"/>
            </p:cNvPicPr>
            <p:nvPr/>
          </p:nvPicPr>
          <p:blipFill>
            <a:blip r:embed="rId7"/>
            <a:stretch>
              <a:fillRect/>
            </a:stretch>
          </p:blipFill>
          <p:spPr>
            <a:xfrm>
              <a:off x="9215235" y="0"/>
              <a:ext cx="2905530" cy="1714739"/>
            </a:xfrm>
            <a:prstGeom prst="rect">
              <a:avLst/>
            </a:prstGeom>
          </p:spPr>
        </p:pic>
        <p:sp>
          <p:nvSpPr>
            <p:cNvPr id="7" name="TextBox 6">
              <a:extLst>
                <a:ext uri="{FF2B5EF4-FFF2-40B4-BE49-F238E27FC236}">
                  <a16:creationId xmlns:a16="http://schemas.microsoft.com/office/drawing/2014/main" id="{39F8F47A-E916-4B42-BC74-91A03936EE31}"/>
                </a:ext>
              </a:extLst>
            </p:cNvPr>
            <p:cNvSpPr txBox="1"/>
            <p:nvPr/>
          </p:nvSpPr>
          <p:spPr>
            <a:xfrm>
              <a:off x="3216603" y="9557837"/>
              <a:ext cx="5664447" cy="473785"/>
            </a:xfrm>
            <a:prstGeom prst="rect">
              <a:avLst/>
            </a:prstGeom>
            <a:noFill/>
          </p:spPr>
          <p:txBody>
            <a:bodyPr wrap="square" rtlCol="0">
              <a:spAutoFit/>
            </a:bodyPr>
            <a:lstStyle/>
            <a:p>
              <a:r>
                <a:rPr lang="fr-BE" sz="1400" dirty="0">
                  <a:solidFill>
                    <a:schemeClr val="accent1">
                      <a:lumMod val="50000"/>
                    </a:schemeClr>
                  </a:solidFill>
                  <a:latin typeface="Maiandra GD" panose="020E0502030308020204" pitchFamily="34" charset="0"/>
                  <a:ea typeface="Times New Roman" panose="02020603050405020304" pitchFamily="18" charset="0"/>
                </a:rPr>
                <a:t>Karine Charry - </a:t>
              </a:r>
              <a:r>
                <a:rPr lang="fr-BE" sz="1400" dirty="0">
                  <a:solidFill>
                    <a:schemeClr val="accent1">
                      <a:lumMod val="50000"/>
                    </a:schemeClr>
                  </a:solidFill>
                  <a:latin typeface="Maiandra GD" panose="020E0502030308020204" pitchFamily="34" charset="0"/>
                </a:rPr>
                <a:t>26 avril 2022</a:t>
              </a:r>
            </a:p>
          </p:txBody>
        </p:sp>
      </p:grpSp>
    </p:spTree>
    <p:extLst>
      <p:ext uri="{BB962C8B-B14F-4D97-AF65-F5344CB8AC3E}">
        <p14:creationId xmlns:p14="http://schemas.microsoft.com/office/powerpoint/2010/main" val="371521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CEEE822-6169-44C3-BF90-8D48346ABF31}"/>
              </a:ext>
            </a:extLst>
          </p:cNvPr>
          <p:cNvSpPr>
            <a:spLocks noGrp="1"/>
          </p:cNvSpPr>
          <p:nvPr>
            <p:ph type="sldNum" idx="12"/>
          </p:nvPr>
        </p:nvSpPr>
        <p:spPr/>
        <p:txBody>
          <a:bodyPr/>
          <a:lstStyle/>
          <a:p>
            <a:pPr algn="ctr"/>
            <a:fld id="{00000000-1234-1234-1234-123412341234}" type="slidenum">
              <a:rPr lang="fr-BE" smtClean="0"/>
              <a:pPr algn="ctr"/>
              <a:t>10</a:t>
            </a:fld>
            <a:endParaRPr lang="fr-BE"/>
          </a:p>
        </p:txBody>
      </p:sp>
      <p:sp>
        <p:nvSpPr>
          <p:cNvPr id="6" name="ZoneTexte 5">
            <a:extLst>
              <a:ext uri="{FF2B5EF4-FFF2-40B4-BE49-F238E27FC236}">
                <a16:creationId xmlns:a16="http://schemas.microsoft.com/office/drawing/2014/main" id="{97B1063E-D3E7-4F5C-8F36-751DF81126A4}"/>
              </a:ext>
            </a:extLst>
          </p:cNvPr>
          <p:cNvSpPr txBox="1"/>
          <p:nvPr/>
        </p:nvSpPr>
        <p:spPr>
          <a:xfrm>
            <a:off x="3064845" y="1642334"/>
            <a:ext cx="8823355" cy="830997"/>
          </a:xfrm>
          <a:prstGeom prst="rect">
            <a:avLst/>
          </a:prstGeom>
          <a:noFill/>
        </p:spPr>
        <p:txBody>
          <a:bodyPr wrap="square">
            <a:spAutoFit/>
          </a:bodyPr>
          <a:lstStyle/>
          <a:p>
            <a:r>
              <a:rPr lang="fr-BE" sz="2400" dirty="0">
                <a:sym typeface="Inria Serif Light"/>
              </a:rPr>
              <a:t>Les membres des communautés qui vantent « trop »/artificiellement leurs succès diminuent l’efficacité des apps « bien-être »</a:t>
            </a:r>
          </a:p>
        </p:txBody>
      </p:sp>
      <p:sp>
        <p:nvSpPr>
          <p:cNvPr id="8" name="ZoneTexte 7">
            <a:extLst>
              <a:ext uri="{FF2B5EF4-FFF2-40B4-BE49-F238E27FC236}">
                <a16:creationId xmlns:a16="http://schemas.microsoft.com/office/drawing/2014/main" id="{AFDAF1E3-88A6-4264-AB92-8B0629CA4181}"/>
              </a:ext>
            </a:extLst>
          </p:cNvPr>
          <p:cNvSpPr txBox="1"/>
          <p:nvPr/>
        </p:nvSpPr>
        <p:spPr>
          <a:xfrm>
            <a:off x="3064845" y="3244800"/>
            <a:ext cx="8897567" cy="1200329"/>
          </a:xfrm>
          <a:prstGeom prst="rect">
            <a:avLst/>
          </a:prstGeom>
          <a:noFill/>
        </p:spPr>
        <p:txBody>
          <a:bodyPr wrap="square">
            <a:spAutoFit/>
          </a:bodyPr>
          <a:lstStyle/>
          <a:p>
            <a:r>
              <a:rPr lang="fr-BE" sz="2400" dirty="0"/>
              <a:t>Les communautés dont les membres ne se sentent pas proches les uns des autres diminuent l’efficacité de l’app (plus qu’elles n’engagent les membres)</a:t>
            </a:r>
          </a:p>
        </p:txBody>
      </p:sp>
      <p:sp>
        <p:nvSpPr>
          <p:cNvPr id="9" name="ZoneTexte 8">
            <a:extLst>
              <a:ext uri="{FF2B5EF4-FFF2-40B4-BE49-F238E27FC236}">
                <a16:creationId xmlns:a16="http://schemas.microsoft.com/office/drawing/2014/main" id="{5D8134DA-0D50-4909-8C6F-3473542AEB08}"/>
              </a:ext>
            </a:extLst>
          </p:cNvPr>
          <p:cNvSpPr txBox="1"/>
          <p:nvPr/>
        </p:nvSpPr>
        <p:spPr>
          <a:xfrm>
            <a:off x="3074716" y="5271576"/>
            <a:ext cx="9117284" cy="830997"/>
          </a:xfrm>
          <a:prstGeom prst="rect">
            <a:avLst/>
          </a:prstGeom>
          <a:noFill/>
        </p:spPr>
        <p:txBody>
          <a:bodyPr wrap="square">
            <a:spAutoFit/>
          </a:bodyPr>
          <a:lstStyle/>
          <a:p>
            <a:r>
              <a:rPr lang="fr-BE" sz="2400" dirty="0"/>
              <a:t>Pour les femmes, des liens faibles renforcent le sentiment d’être moins compétentes que les autres, </a:t>
            </a:r>
            <a:r>
              <a:rPr lang="fr-BE" sz="2400" i="1" dirty="0"/>
              <a:t>pas pour les hommes</a:t>
            </a:r>
          </a:p>
        </p:txBody>
      </p:sp>
      <p:pic>
        <p:nvPicPr>
          <p:cNvPr id="11" name="Image 10">
            <a:extLst>
              <a:ext uri="{FF2B5EF4-FFF2-40B4-BE49-F238E27FC236}">
                <a16:creationId xmlns:a16="http://schemas.microsoft.com/office/drawing/2014/main" id="{D489457C-6628-43EC-9D85-273810AB3763}"/>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11320859" y="106763"/>
            <a:ext cx="1090859" cy="691963"/>
          </a:xfrm>
          <a:prstGeom prst="rect">
            <a:avLst/>
          </a:prstGeom>
        </p:spPr>
      </p:pic>
      <p:pic>
        <p:nvPicPr>
          <p:cNvPr id="12" name="Picture 2" descr="I">
            <a:extLst>
              <a:ext uri="{FF2B5EF4-FFF2-40B4-BE49-F238E27FC236}">
                <a16:creationId xmlns:a16="http://schemas.microsoft.com/office/drawing/2014/main" id="{F8F0B000-60F3-4E00-8377-6B49B0262C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140" t="30636" r="18937" b="42712"/>
          <a:stretch/>
        </p:blipFill>
        <p:spPr bwMode="auto">
          <a:xfrm>
            <a:off x="10042576" y="172071"/>
            <a:ext cx="1486829" cy="44515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34A2916D-9D7A-452B-B174-E18178842583}"/>
              </a:ext>
            </a:extLst>
          </p:cNvPr>
          <p:cNvGrpSpPr/>
          <p:nvPr/>
        </p:nvGrpSpPr>
        <p:grpSpPr>
          <a:xfrm>
            <a:off x="1092253" y="1825339"/>
            <a:ext cx="1035227" cy="602197"/>
            <a:chOff x="1941540" y="1575132"/>
            <a:chExt cx="1035227" cy="602197"/>
          </a:xfrm>
        </p:grpSpPr>
        <p:pic>
          <p:nvPicPr>
            <p:cNvPr id="13" name="Picture 2" descr="Image result for male icon">
              <a:extLst>
                <a:ext uri="{FF2B5EF4-FFF2-40B4-BE49-F238E27FC236}">
                  <a16:creationId xmlns:a16="http://schemas.microsoft.com/office/drawing/2014/main" id="{B838AB38-3A67-4DBB-A1E4-C8599D018E06}"/>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4570" y="1575132"/>
              <a:ext cx="602197" cy="6021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female icon">
              <a:extLst>
                <a:ext uri="{FF2B5EF4-FFF2-40B4-BE49-F238E27FC236}">
                  <a16:creationId xmlns:a16="http://schemas.microsoft.com/office/drawing/2014/main" id="{294BB6B5-2ED1-42D1-9112-FDA5FAF934A1}"/>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41540" y="1575132"/>
              <a:ext cx="541048" cy="6021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411C5C58-9FBE-4502-A5A3-18D02107FBD8}"/>
              </a:ext>
            </a:extLst>
          </p:cNvPr>
          <p:cNvGrpSpPr/>
          <p:nvPr/>
        </p:nvGrpSpPr>
        <p:grpSpPr>
          <a:xfrm>
            <a:off x="1115687" y="3379313"/>
            <a:ext cx="1035227" cy="602197"/>
            <a:chOff x="1941540" y="2826803"/>
            <a:chExt cx="1035227" cy="602197"/>
          </a:xfrm>
        </p:grpSpPr>
        <p:pic>
          <p:nvPicPr>
            <p:cNvPr id="15" name="Picture 2" descr="Image result for male icon">
              <a:extLst>
                <a:ext uri="{FF2B5EF4-FFF2-40B4-BE49-F238E27FC236}">
                  <a16:creationId xmlns:a16="http://schemas.microsoft.com/office/drawing/2014/main" id="{E87C0977-C7F1-4E0F-88D4-6CC7CBE1B8DF}"/>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4570" y="2826803"/>
              <a:ext cx="602197" cy="6021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female icon">
              <a:extLst>
                <a:ext uri="{FF2B5EF4-FFF2-40B4-BE49-F238E27FC236}">
                  <a16:creationId xmlns:a16="http://schemas.microsoft.com/office/drawing/2014/main" id="{3D0D4656-4096-496C-9212-F8F36324C392}"/>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41540" y="2826803"/>
              <a:ext cx="541048" cy="602197"/>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Image result for female icon">
            <a:extLst>
              <a:ext uri="{FF2B5EF4-FFF2-40B4-BE49-F238E27FC236}">
                <a16:creationId xmlns:a16="http://schemas.microsoft.com/office/drawing/2014/main" id="{A4700CEC-D8C9-472D-B36F-836519C68EC3}"/>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86211" y="5329704"/>
            <a:ext cx="541048" cy="60219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895F4D37-9266-424D-BE60-AD05D9D9AC32}"/>
              </a:ext>
            </a:extLst>
          </p:cNvPr>
          <p:cNvGrpSpPr/>
          <p:nvPr/>
        </p:nvGrpSpPr>
        <p:grpSpPr>
          <a:xfrm>
            <a:off x="4406348" y="4251050"/>
            <a:ext cx="7486596" cy="914400"/>
            <a:chOff x="5181600" y="2350367"/>
            <a:chExt cx="7004967" cy="914400"/>
          </a:xfrm>
        </p:grpSpPr>
        <p:pic>
          <p:nvPicPr>
            <p:cNvPr id="20" name="Graphic 19" descr="Arrow: Slight curve outline">
              <a:extLst>
                <a:ext uri="{FF2B5EF4-FFF2-40B4-BE49-F238E27FC236}">
                  <a16:creationId xmlns:a16="http://schemas.microsoft.com/office/drawing/2014/main" id="{9EEC6585-18C8-4B81-9008-621FB9618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81600" y="2350367"/>
              <a:ext cx="914400" cy="914400"/>
            </a:xfrm>
            <a:prstGeom prst="rect">
              <a:avLst/>
            </a:prstGeom>
          </p:spPr>
        </p:pic>
        <p:sp>
          <p:nvSpPr>
            <p:cNvPr id="7" name="TextBox 6">
              <a:extLst>
                <a:ext uri="{FF2B5EF4-FFF2-40B4-BE49-F238E27FC236}">
                  <a16:creationId xmlns:a16="http://schemas.microsoft.com/office/drawing/2014/main" id="{CA04543D-DDC3-4870-8753-7056468BFA63}"/>
                </a:ext>
              </a:extLst>
            </p:cNvPr>
            <p:cNvSpPr txBox="1"/>
            <p:nvPr/>
          </p:nvSpPr>
          <p:spPr>
            <a:xfrm>
              <a:off x="6100438" y="2419060"/>
              <a:ext cx="6086129" cy="707886"/>
            </a:xfrm>
            <a:prstGeom prst="rect">
              <a:avLst/>
            </a:prstGeom>
            <a:noFill/>
          </p:spPr>
          <p:txBody>
            <a:bodyPr wrap="square" rtlCol="0">
              <a:spAutoFit/>
            </a:bodyPr>
            <a:lstStyle/>
            <a:p>
              <a:r>
                <a:rPr lang="fr-BE" sz="2000" dirty="0">
                  <a:solidFill>
                    <a:srgbClr val="FF0000"/>
                  </a:solidFill>
                </a:rPr>
                <a:t>Les </a:t>
              </a:r>
              <a:r>
                <a:rPr lang="fr-BE" sz="2000" dirty="0" err="1">
                  <a:solidFill>
                    <a:srgbClr val="FF0000"/>
                  </a:solidFill>
                </a:rPr>
                <a:t>community</a:t>
              </a:r>
              <a:r>
                <a:rPr lang="fr-BE" sz="2000" dirty="0">
                  <a:solidFill>
                    <a:srgbClr val="FF0000"/>
                  </a:solidFill>
                </a:rPr>
                <a:t> managers doivent veiller à renforcer les liens entre les membres </a:t>
              </a:r>
            </a:p>
          </p:txBody>
        </p:sp>
      </p:grpSp>
      <p:grpSp>
        <p:nvGrpSpPr>
          <p:cNvPr id="22" name="Group 21">
            <a:extLst>
              <a:ext uri="{FF2B5EF4-FFF2-40B4-BE49-F238E27FC236}">
                <a16:creationId xmlns:a16="http://schemas.microsoft.com/office/drawing/2014/main" id="{DBB65B3D-B2F6-421C-A2FB-E80192F35138}"/>
              </a:ext>
            </a:extLst>
          </p:cNvPr>
          <p:cNvGrpSpPr/>
          <p:nvPr/>
        </p:nvGrpSpPr>
        <p:grpSpPr>
          <a:xfrm>
            <a:off x="4320330" y="2448114"/>
            <a:ext cx="7871670" cy="980886"/>
            <a:chOff x="5181600" y="2350367"/>
            <a:chExt cx="7000529" cy="914400"/>
          </a:xfrm>
        </p:grpSpPr>
        <p:pic>
          <p:nvPicPr>
            <p:cNvPr id="23" name="Graphic 22" descr="Arrow: Slight curve outline">
              <a:extLst>
                <a:ext uri="{FF2B5EF4-FFF2-40B4-BE49-F238E27FC236}">
                  <a16:creationId xmlns:a16="http://schemas.microsoft.com/office/drawing/2014/main" id="{B3DB6B6E-8989-49E1-916C-D442D8E608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81600" y="2350367"/>
              <a:ext cx="914400" cy="914400"/>
            </a:xfrm>
            <a:prstGeom prst="rect">
              <a:avLst/>
            </a:prstGeom>
          </p:spPr>
        </p:pic>
        <p:sp>
          <p:nvSpPr>
            <p:cNvPr id="24" name="TextBox 23">
              <a:extLst>
                <a:ext uri="{FF2B5EF4-FFF2-40B4-BE49-F238E27FC236}">
                  <a16:creationId xmlns:a16="http://schemas.microsoft.com/office/drawing/2014/main" id="{F90ED166-9CC6-4B04-B8B8-F5E8B16FE53A}"/>
                </a:ext>
              </a:extLst>
            </p:cNvPr>
            <p:cNvSpPr txBox="1"/>
            <p:nvPr/>
          </p:nvSpPr>
          <p:spPr>
            <a:xfrm>
              <a:off x="6096000" y="2477615"/>
              <a:ext cx="6086129" cy="659904"/>
            </a:xfrm>
            <a:prstGeom prst="rect">
              <a:avLst/>
            </a:prstGeom>
            <a:noFill/>
          </p:spPr>
          <p:txBody>
            <a:bodyPr wrap="square" rtlCol="0">
              <a:spAutoFit/>
            </a:bodyPr>
            <a:lstStyle/>
            <a:p>
              <a:r>
                <a:rPr lang="fr-BE" sz="2000" dirty="0">
                  <a:solidFill>
                    <a:srgbClr val="FF0000"/>
                  </a:solidFill>
                </a:rPr>
                <a:t>Les </a:t>
              </a:r>
              <a:r>
                <a:rPr lang="fr-BE" sz="2000" dirty="0" err="1">
                  <a:solidFill>
                    <a:srgbClr val="FF0000"/>
                  </a:solidFill>
                </a:rPr>
                <a:t>community</a:t>
              </a:r>
              <a:r>
                <a:rPr lang="fr-BE" sz="2000" dirty="0">
                  <a:solidFill>
                    <a:srgbClr val="FF0000"/>
                  </a:solidFill>
                </a:rPr>
                <a:t> managers doivent veiller à l’authenticité des échanges</a:t>
              </a:r>
            </a:p>
          </p:txBody>
        </p:sp>
      </p:grpSp>
      <p:sp>
        <p:nvSpPr>
          <p:cNvPr id="27" name="Rectangle 26">
            <a:extLst>
              <a:ext uri="{FF2B5EF4-FFF2-40B4-BE49-F238E27FC236}">
                <a16:creationId xmlns:a16="http://schemas.microsoft.com/office/drawing/2014/main" id="{67DD7BCC-BA65-4A0E-AFDC-21AD92EB543F}"/>
              </a:ext>
            </a:extLst>
          </p:cNvPr>
          <p:cNvSpPr/>
          <p:nvPr/>
        </p:nvSpPr>
        <p:spPr>
          <a:xfrm>
            <a:off x="234923" y="593509"/>
            <a:ext cx="3182916" cy="2422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solidFill>
                  <a:schemeClr val="tx1"/>
                </a:solidFill>
              </a:rPr>
              <a:t>@Kullak, Charry &amp; Poncin, 2021</a:t>
            </a:r>
          </a:p>
        </p:txBody>
      </p:sp>
      <p:grpSp>
        <p:nvGrpSpPr>
          <p:cNvPr id="28" name="Group 27">
            <a:extLst>
              <a:ext uri="{FF2B5EF4-FFF2-40B4-BE49-F238E27FC236}">
                <a16:creationId xmlns:a16="http://schemas.microsoft.com/office/drawing/2014/main" id="{32D2C80A-6C5C-4D89-B3C8-BB55FF0BA187}"/>
              </a:ext>
            </a:extLst>
          </p:cNvPr>
          <p:cNvGrpSpPr/>
          <p:nvPr/>
        </p:nvGrpSpPr>
        <p:grpSpPr>
          <a:xfrm>
            <a:off x="7185" y="6062880"/>
            <a:ext cx="12177630" cy="832698"/>
            <a:chOff x="7185" y="6062880"/>
            <a:chExt cx="12177630" cy="832698"/>
          </a:xfrm>
        </p:grpSpPr>
        <p:pic>
          <p:nvPicPr>
            <p:cNvPr id="29" name="Picture 28">
              <a:extLst>
                <a:ext uri="{FF2B5EF4-FFF2-40B4-BE49-F238E27FC236}">
                  <a16:creationId xmlns:a16="http://schemas.microsoft.com/office/drawing/2014/main" id="{7E7DBE9C-BD24-4BE8-BE10-2D329727CC5E}"/>
                </a:ext>
              </a:extLst>
            </p:cNvPr>
            <p:cNvPicPr>
              <a:picLocks noChangeAspect="1"/>
            </p:cNvPicPr>
            <p:nvPr/>
          </p:nvPicPr>
          <p:blipFill>
            <a:blip r:embed="rId9"/>
            <a:stretch>
              <a:fillRect/>
            </a:stretch>
          </p:blipFill>
          <p:spPr>
            <a:xfrm>
              <a:off x="10880653" y="6062880"/>
              <a:ext cx="1304162" cy="713783"/>
            </a:xfrm>
            <a:prstGeom prst="rect">
              <a:avLst/>
            </a:prstGeom>
          </p:spPr>
        </p:pic>
        <p:sp>
          <p:nvSpPr>
            <p:cNvPr id="30" name="TextBox 29">
              <a:extLst>
                <a:ext uri="{FF2B5EF4-FFF2-40B4-BE49-F238E27FC236}">
                  <a16:creationId xmlns:a16="http://schemas.microsoft.com/office/drawing/2014/main" id="{0949A5F0-FF32-4956-80AE-C5EF6DA3E3E6}"/>
                </a:ext>
              </a:extLst>
            </p:cNvPr>
            <p:cNvSpPr txBox="1"/>
            <p:nvPr/>
          </p:nvSpPr>
          <p:spPr>
            <a:xfrm>
              <a:off x="5039905" y="6580870"/>
              <a:ext cx="3037510" cy="276999"/>
            </a:xfrm>
            <a:prstGeom prst="rect">
              <a:avLst/>
            </a:prstGeom>
            <a:noFill/>
          </p:spPr>
          <p:txBody>
            <a:bodyPr wrap="square" rtlCol="0">
              <a:spAutoFit/>
            </a:bodyPr>
            <a:lstStyle/>
            <a:p>
              <a:r>
                <a:rPr lang="fr-BE" sz="1200" dirty="0"/>
                <a:t>Karine Charry - 26 avril 2022</a:t>
              </a:r>
            </a:p>
          </p:txBody>
        </p:sp>
        <p:pic>
          <p:nvPicPr>
            <p:cNvPr id="31" name="Picture 30">
              <a:extLst>
                <a:ext uri="{FF2B5EF4-FFF2-40B4-BE49-F238E27FC236}">
                  <a16:creationId xmlns:a16="http://schemas.microsoft.com/office/drawing/2014/main" id="{A0D65D71-5333-4EC1-865D-F7DEC6EEF5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5" y="6231835"/>
              <a:ext cx="1752807" cy="66374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RCIS 2019 13th International Conference on Research Challenges in  Information Science">
              <a:extLst>
                <a:ext uri="{FF2B5EF4-FFF2-40B4-BE49-F238E27FC236}">
                  <a16:creationId xmlns:a16="http://schemas.microsoft.com/office/drawing/2014/main" id="{3669EE36-FDF5-40D1-8DFD-B3A999F133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9992" y="6168678"/>
              <a:ext cx="548192" cy="6637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8127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8" name="Picture 18" descr="Reducing Food Waste - Nicol Scales">
            <a:extLst>
              <a:ext uri="{FF2B5EF4-FFF2-40B4-BE49-F238E27FC236}">
                <a16:creationId xmlns:a16="http://schemas.microsoft.com/office/drawing/2014/main" id="{D12D57DC-697E-4079-BCC5-EC1BBD1AE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6387" y="872808"/>
            <a:ext cx="1216024" cy="12160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erson wearing glasses&#10;&#10;Description automatically generated with medium confidence">
            <a:extLst>
              <a:ext uri="{FF2B5EF4-FFF2-40B4-BE49-F238E27FC236}">
                <a16:creationId xmlns:a16="http://schemas.microsoft.com/office/drawing/2014/main" id="{E4F7067E-6AC8-4724-9554-D72C604D8644}"/>
              </a:ext>
            </a:extLst>
          </p:cNvPr>
          <p:cNvPicPr>
            <a:picLocks noChangeAspect="1"/>
          </p:cNvPicPr>
          <p:nvPr/>
        </p:nvPicPr>
        <p:blipFill rotWithShape="1">
          <a:blip r:embed="rId3">
            <a:extLst>
              <a:ext uri="{28A0092B-C50C-407E-A947-70E740481C1C}">
                <a14:useLocalDpi xmlns:a14="http://schemas.microsoft.com/office/drawing/2010/main" val="0"/>
              </a:ext>
            </a:extLst>
          </a:blip>
          <a:srcRect t="2965" b="16711"/>
          <a:stretch/>
        </p:blipFill>
        <p:spPr>
          <a:xfrm>
            <a:off x="9513378" y="33645"/>
            <a:ext cx="1018195" cy="1186657"/>
          </a:xfrm>
          <a:prstGeom prst="rect">
            <a:avLst/>
          </a:prstGeom>
        </p:spPr>
      </p:pic>
      <p:pic>
        <p:nvPicPr>
          <p:cNvPr id="5134" name="Picture 14" descr="Valérie Swaen (@ValerieSwaen) | Twitter">
            <a:extLst>
              <a:ext uri="{FF2B5EF4-FFF2-40B4-BE49-F238E27FC236}">
                <a16:creationId xmlns:a16="http://schemas.microsoft.com/office/drawing/2014/main" id="{B684E4ED-9CD6-4497-8D4D-F00B013C57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071" t="8984" r="34672" b="46930"/>
          <a:stretch/>
        </p:blipFill>
        <p:spPr bwMode="auto">
          <a:xfrm>
            <a:off x="10989056" y="1788261"/>
            <a:ext cx="966364" cy="10583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F97DC42-F360-49A5-88CB-8A8F9326FE5D}"/>
              </a:ext>
            </a:extLst>
          </p:cNvPr>
          <p:cNvSpPr txBox="1"/>
          <p:nvPr/>
        </p:nvSpPr>
        <p:spPr>
          <a:xfrm>
            <a:off x="10472314" y="56705"/>
            <a:ext cx="1385070" cy="307777"/>
          </a:xfrm>
          <a:prstGeom prst="rect">
            <a:avLst/>
          </a:prstGeom>
          <a:solidFill>
            <a:schemeClr val="accent5">
              <a:lumMod val="75000"/>
            </a:schemeClr>
          </a:solidFill>
        </p:spPr>
        <p:txBody>
          <a:bodyPr wrap="square" rtlCol="0">
            <a:spAutoFit/>
          </a:bodyPr>
          <a:lstStyle/>
          <a:p>
            <a:r>
              <a:rPr lang="fr-BE" sz="1400" dirty="0">
                <a:solidFill>
                  <a:schemeClr val="bg1"/>
                </a:solidFill>
                <a:latin typeface="Maiandra GD" panose="020E0502030308020204" pitchFamily="34" charset="0"/>
              </a:rPr>
              <a:t>Louise Dumont</a:t>
            </a:r>
          </a:p>
        </p:txBody>
      </p:sp>
      <p:sp>
        <p:nvSpPr>
          <p:cNvPr id="17" name="TextBox 16">
            <a:extLst>
              <a:ext uri="{FF2B5EF4-FFF2-40B4-BE49-F238E27FC236}">
                <a16:creationId xmlns:a16="http://schemas.microsoft.com/office/drawing/2014/main" id="{57C75044-07B0-4CE0-A5D9-44DCDED60626}"/>
              </a:ext>
            </a:extLst>
          </p:cNvPr>
          <p:cNvSpPr txBox="1"/>
          <p:nvPr/>
        </p:nvSpPr>
        <p:spPr>
          <a:xfrm>
            <a:off x="10570349" y="2846566"/>
            <a:ext cx="1522619" cy="523220"/>
          </a:xfrm>
          <a:prstGeom prst="rect">
            <a:avLst/>
          </a:prstGeom>
          <a:solidFill>
            <a:schemeClr val="accent5">
              <a:lumMod val="75000"/>
            </a:schemeClr>
          </a:solidFill>
        </p:spPr>
        <p:txBody>
          <a:bodyPr wrap="square" rtlCol="0">
            <a:spAutoFit/>
          </a:bodyPr>
          <a:lstStyle/>
          <a:p>
            <a:r>
              <a:rPr lang="fr-BE" sz="1400" dirty="0">
                <a:solidFill>
                  <a:schemeClr val="bg1"/>
                </a:solidFill>
                <a:latin typeface="Maiandra GD" panose="020E0502030308020204" pitchFamily="34" charset="0"/>
              </a:rPr>
              <a:t>Prof. Valérie Swaen</a:t>
            </a:r>
          </a:p>
        </p:txBody>
      </p:sp>
      <p:sp>
        <p:nvSpPr>
          <p:cNvPr id="8" name="Text Placeholder 7">
            <a:extLst>
              <a:ext uri="{FF2B5EF4-FFF2-40B4-BE49-F238E27FC236}">
                <a16:creationId xmlns:a16="http://schemas.microsoft.com/office/drawing/2014/main" id="{AE2DA375-4C13-4F39-B220-3C897DC8C23F}"/>
              </a:ext>
            </a:extLst>
          </p:cNvPr>
          <p:cNvSpPr>
            <a:spLocks noGrp="1"/>
          </p:cNvSpPr>
          <p:nvPr>
            <p:ph type="body" idx="1"/>
          </p:nvPr>
        </p:nvSpPr>
        <p:spPr/>
        <p:txBody>
          <a:bodyPr/>
          <a:lstStyle/>
          <a:p>
            <a:endParaRPr lang="fr-BE" dirty="0"/>
          </a:p>
        </p:txBody>
      </p:sp>
      <p:sp>
        <p:nvSpPr>
          <p:cNvPr id="11" name="Title 10">
            <a:extLst>
              <a:ext uri="{FF2B5EF4-FFF2-40B4-BE49-F238E27FC236}">
                <a16:creationId xmlns:a16="http://schemas.microsoft.com/office/drawing/2014/main" id="{8B1998CB-9890-4C00-8839-B9F56E0C2CA4}"/>
              </a:ext>
            </a:extLst>
          </p:cNvPr>
          <p:cNvSpPr>
            <a:spLocks noGrp="1"/>
          </p:cNvSpPr>
          <p:nvPr>
            <p:ph type="title"/>
          </p:nvPr>
        </p:nvSpPr>
        <p:spPr/>
        <p:txBody>
          <a:bodyPr/>
          <a:lstStyle/>
          <a:p>
            <a:endParaRPr lang="fr-BE"/>
          </a:p>
        </p:txBody>
      </p:sp>
      <p:pic>
        <p:nvPicPr>
          <p:cNvPr id="4098" name="Picture 2">
            <a:extLst>
              <a:ext uri="{FF2B5EF4-FFF2-40B4-BE49-F238E27FC236}">
                <a16:creationId xmlns:a16="http://schemas.microsoft.com/office/drawing/2014/main" id="{A7935981-4B2F-4A8C-9421-24FFDE7A1A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39" y="2691995"/>
            <a:ext cx="2400394" cy="295592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1A3D7BA-0DBF-4C19-85B1-EBD93B21A1FE}"/>
              </a:ext>
            </a:extLst>
          </p:cNvPr>
          <p:cNvSpPr txBox="1"/>
          <p:nvPr/>
        </p:nvSpPr>
        <p:spPr>
          <a:xfrm>
            <a:off x="2717217" y="2427742"/>
            <a:ext cx="6757565" cy="646331"/>
          </a:xfrm>
          <a:prstGeom prst="rect">
            <a:avLst/>
          </a:prstGeom>
          <a:solidFill>
            <a:schemeClr val="accent1">
              <a:lumMod val="40000"/>
              <a:lumOff val="60000"/>
            </a:schemeClr>
          </a:solidFill>
        </p:spPr>
        <p:txBody>
          <a:bodyPr wrap="square">
            <a:spAutoFit/>
          </a:bodyPr>
          <a:lstStyle/>
          <a:p>
            <a:r>
              <a:rPr lang="fr-BE" b="0" i="0" dirty="0">
                <a:solidFill>
                  <a:srgbClr val="32363A"/>
                </a:solidFill>
                <a:effectLst/>
                <a:latin typeface="72"/>
              </a:rPr>
              <a:t>Bravo, vous avez sauvé ce produit de la poubelle! </a:t>
            </a:r>
          </a:p>
          <a:p>
            <a:r>
              <a:rPr lang="fr-BE" b="0" i="0" dirty="0">
                <a:solidFill>
                  <a:srgbClr val="32363A"/>
                </a:solidFill>
                <a:effectLst/>
                <a:latin typeface="72"/>
              </a:rPr>
              <a:t>C'est sûr </a:t>
            </a:r>
            <a:r>
              <a:rPr lang="fr-BE" dirty="0">
                <a:solidFill>
                  <a:srgbClr val="32363A"/>
                </a:solidFill>
                <a:latin typeface="72"/>
              </a:rPr>
              <a:t>: </a:t>
            </a:r>
            <a:r>
              <a:rPr lang="fr-BE" b="0" i="0" dirty="0">
                <a:solidFill>
                  <a:srgbClr val="32363A"/>
                </a:solidFill>
                <a:effectLst/>
                <a:latin typeface="72"/>
              </a:rPr>
              <a:t>vous êtes quelqu'un qui se soucie de l'environnement. </a:t>
            </a:r>
            <a:endParaRPr lang="fr-BE" dirty="0"/>
          </a:p>
        </p:txBody>
      </p:sp>
      <p:sp>
        <p:nvSpPr>
          <p:cNvPr id="14" name="TextBox 13">
            <a:extLst>
              <a:ext uri="{FF2B5EF4-FFF2-40B4-BE49-F238E27FC236}">
                <a16:creationId xmlns:a16="http://schemas.microsoft.com/office/drawing/2014/main" id="{65BC6BD7-60F2-4BBF-BDB8-CDF865AB5200}"/>
              </a:ext>
            </a:extLst>
          </p:cNvPr>
          <p:cNvSpPr txBox="1"/>
          <p:nvPr/>
        </p:nvSpPr>
        <p:spPr>
          <a:xfrm>
            <a:off x="4438820" y="3753506"/>
            <a:ext cx="5706617" cy="1754326"/>
          </a:xfrm>
          <a:prstGeom prst="rect">
            <a:avLst/>
          </a:prstGeom>
          <a:noFill/>
        </p:spPr>
        <p:txBody>
          <a:bodyPr wrap="square" rtlCol="0">
            <a:spAutoFit/>
          </a:bodyPr>
          <a:lstStyle/>
          <a:p>
            <a:r>
              <a:rPr lang="fr-BE" dirty="0"/>
              <a:t>Participer à un challenge organisé par ma commune pour réduire ma consommation d’eau</a:t>
            </a:r>
          </a:p>
          <a:p>
            <a:r>
              <a:rPr lang="fr-BE" dirty="0"/>
              <a:t>Faire un don pour une œuvre de charité qui combat le gaspillage alimentaire</a:t>
            </a:r>
          </a:p>
          <a:p>
            <a:r>
              <a:rPr lang="fr-BE" dirty="0"/>
              <a:t>Changer de fournisseur d'électricité pour en choisir un plus écologique</a:t>
            </a:r>
          </a:p>
        </p:txBody>
      </p:sp>
      <p:pic>
        <p:nvPicPr>
          <p:cNvPr id="18" name="Graphic 17" descr="Add with solid fill">
            <a:extLst>
              <a:ext uri="{FF2B5EF4-FFF2-40B4-BE49-F238E27FC236}">
                <a16:creationId xmlns:a16="http://schemas.microsoft.com/office/drawing/2014/main" id="{C85B4C8F-326C-4C0A-B57B-2725B857F9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80638" y="3846380"/>
            <a:ext cx="405209" cy="405209"/>
          </a:xfrm>
          <a:prstGeom prst="rect">
            <a:avLst/>
          </a:prstGeom>
        </p:spPr>
      </p:pic>
      <p:pic>
        <p:nvPicPr>
          <p:cNvPr id="29" name="Graphic 28" descr="Add with solid fill">
            <a:extLst>
              <a:ext uri="{FF2B5EF4-FFF2-40B4-BE49-F238E27FC236}">
                <a16:creationId xmlns:a16="http://schemas.microsoft.com/office/drawing/2014/main" id="{B6342DA3-3C56-4AA2-A038-25095BFFF5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80638" y="4386526"/>
            <a:ext cx="405209" cy="405209"/>
          </a:xfrm>
          <a:prstGeom prst="rect">
            <a:avLst/>
          </a:prstGeom>
        </p:spPr>
      </p:pic>
      <p:pic>
        <p:nvPicPr>
          <p:cNvPr id="30" name="Graphic 29" descr="Add with solid fill">
            <a:extLst>
              <a:ext uri="{FF2B5EF4-FFF2-40B4-BE49-F238E27FC236}">
                <a16:creationId xmlns:a16="http://schemas.microsoft.com/office/drawing/2014/main" id="{4597AB59-AB76-47CC-873C-6F785D1F82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80638" y="4974302"/>
            <a:ext cx="405209" cy="405209"/>
          </a:xfrm>
          <a:prstGeom prst="rect">
            <a:avLst/>
          </a:prstGeom>
        </p:spPr>
      </p:pic>
      <p:pic>
        <p:nvPicPr>
          <p:cNvPr id="32" name="Graphic 31" descr="Arrow: Slight curve outline">
            <a:extLst>
              <a:ext uri="{FF2B5EF4-FFF2-40B4-BE49-F238E27FC236}">
                <a16:creationId xmlns:a16="http://schemas.microsoft.com/office/drawing/2014/main" id="{AADD6CD9-04B3-429F-88C1-D2BC6B35D8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739116">
            <a:off x="4402729" y="3067027"/>
            <a:ext cx="914400" cy="914400"/>
          </a:xfrm>
          <a:prstGeom prst="rect">
            <a:avLst/>
          </a:prstGeom>
        </p:spPr>
      </p:pic>
      <p:sp>
        <p:nvSpPr>
          <p:cNvPr id="33" name="Title 10">
            <a:extLst>
              <a:ext uri="{FF2B5EF4-FFF2-40B4-BE49-F238E27FC236}">
                <a16:creationId xmlns:a16="http://schemas.microsoft.com/office/drawing/2014/main" id="{8F2DC0B5-8F0D-41CF-8C30-50C2B88DB09E}"/>
              </a:ext>
            </a:extLst>
          </p:cNvPr>
          <p:cNvSpPr txBox="1">
            <a:spLocks/>
          </p:cNvSpPr>
          <p:nvPr/>
        </p:nvSpPr>
        <p:spPr>
          <a:xfrm>
            <a:off x="238797" y="230915"/>
            <a:ext cx="8770997" cy="1085829"/>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3600" dirty="0">
                <a:solidFill>
                  <a:schemeClr val="bg1"/>
                </a:solidFill>
                <a:latin typeface="Franklin Gothic Heavy" panose="020B0903020102020204" pitchFamily="34" charset="0"/>
              </a:rPr>
              <a:t>Prix réduits des produits à DLC courtes</a:t>
            </a:r>
            <a:br>
              <a:rPr lang="fr-BE" sz="3600" dirty="0">
                <a:solidFill>
                  <a:schemeClr val="bg1"/>
                </a:solidFill>
                <a:latin typeface="Franklin Gothic Heavy" panose="020B0903020102020204" pitchFamily="34" charset="0"/>
              </a:rPr>
            </a:br>
            <a:r>
              <a:rPr lang="fr-BE" sz="2800" dirty="0">
                <a:solidFill>
                  <a:schemeClr val="bg1"/>
                </a:solidFill>
                <a:latin typeface="Franklin Gothic Heavy" panose="020B0903020102020204" pitchFamily="34" charset="0"/>
              </a:rPr>
              <a:t>Une solution Win </a:t>
            </a:r>
            <a:r>
              <a:rPr lang="fr-BE" sz="2800" dirty="0" err="1">
                <a:solidFill>
                  <a:schemeClr val="bg1"/>
                </a:solidFill>
                <a:latin typeface="Franklin Gothic Heavy" panose="020B0903020102020204" pitchFamily="34" charset="0"/>
              </a:rPr>
              <a:t>Win</a:t>
            </a:r>
            <a:r>
              <a:rPr lang="fr-BE" sz="2800" dirty="0">
                <a:solidFill>
                  <a:schemeClr val="bg1"/>
                </a:solidFill>
                <a:latin typeface="Franklin Gothic Heavy" panose="020B0903020102020204" pitchFamily="34" charset="0"/>
              </a:rPr>
              <a:t> </a:t>
            </a:r>
            <a:r>
              <a:rPr lang="fr-BE" sz="2800" dirty="0" err="1">
                <a:solidFill>
                  <a:schemeClr val="bg1"/>
                </a:solidFill>
                <a:latin typeface="Franklin Gothic Heavy" panose="020B0903020102020204" pitchFamily="34" charset="0"/>
              </a:rPr>
              <a:t>Win</a:t>
            </a:r>
            <a:r>
              <a:rPr lang="fr-BE" sz="2800" dirty="0">
                <a:solidFill>
                  <a:schemeClr val="bg1"/>
                </a:solidFill>
                <a:latin typeface="Franklin Gothic Heavy" panose="020B0903020102020204" pitchFamily="34" charset="0"/>
              </a:rPr>
              <a:t>!!!</a:t>
            </a:r>
            <a:endParaRPr lang="fr-BE" sz="3600" dirty="0">
              <a:solidFill>
                <a:schemeClr val="bg1"/>
              </a:solidFill>
              <a:latin typeface="Franklin Gothic Heavy" panose="020B0903020102020204" pitchFamily="34" charset="0"/>
            </a:endParaRPr>
          </a:p>
        </p:txBody>
      </p:sp>
      <p:grpSp>
        <p:nvGrpSpPr>
          <p:cNvPr id="35" name="Group 34">
            <a:extLst>
              <a:ext uri="{FF2B5EF4-FFF2-40B4-BE49-F238E27FC236}">
                <a16:creationId xmlns:a16="http://schemas.microsoft.com/office/drawing/2014/main" id="{653AD460-42A1-479B-8F89-1F43E0F2271E}"/>
              </a:ext>
            </a:extLst>
          </p:cNvPr>
          <p:cNvGrpSpPr/>
          <p:nvPr/>
        </p:nvGrpSpPr>
        <p:grpSpPr>
          <a:xfrm>
            <a:off x="7185" y="6062880"/>
            <a:ext cx="12177630" cy="832698"/>
            <a:chOff x="7185" y="6062880"/>
            <a:chExt cx="12177630" cy="832698"/>
          </a:xfrm>
        </p:grpSpPr>
        <p:pic>
          <p:nvPicPr>
            <p:cNvPr id="36" name="Picture 35">
              <a:extLst>
                <a:ext uri="{FF2B5EF4-FFF2-40B4-BE49-F238E27FC236}">
                  <a16:creationId xmlns:a16="http://schemas.microsoft.com/office/drawing/2014/main" id="{DFA2B2CC-A164-4E57-B7BB-8F41BBF9D851}"/>
                </a:ext>
              </a:extLst>
            </p:cNvPr>
            <p:cNvPicPr>
              <a:picLocks noChangeAspect="1"/>
            </p:cNvPicPr>
            <p:nvPr/>
          </p:nvPicPr>
          <p:blipFill>
            <a:blip r:embed="rId10"/>
            <a:stretch>
              <a:fillRect/>
            </a:stretch>
          </p:blipFill>
          <p:spPr>
            <a:xfrm>
              <a:off x="10880653" y="6062880"/>
              <a:ext cx="1304162" cy="713783"/>
            </a:xfrm>
            <a:prstGeom prst="rect">
              <a:avLst/>
            </a:prstGeom>
          </p:spPr>
        </p:pic>
        <p:sp>
          <p:nvSpPr>
            <p:cNvPr id="37" name="TextBox 36">
              <a:extLst>
                <a:ext uri="{FF2B5EF4-FFF2-40B4-BE49-F238E27FC236}">
                  <a16:creationId xmlns:a16="http://schemas.microsoft.com/office/drawing/2014/main" id="{751C2B0A-FE02-4316-BC84-C7CA2B43F564}"/>
                </a:ext>
              </a:extLst>
            </p:cNvPr>
            <p:cNvSpPr txBox="1"/>
            <p:nvPr/>
          </p:nvSpPr>
          <p:spPr>
            <a:xfrm>
              <a:off x="5039905" y="6580870"/>
              <a:ext cx="3037510" cy="276999"/>
            </a:xfrm>
            <a:prstGeom prst="rect">
              <a:avLst/>
            </a:prstGeom>
            <a:noFill/>
          </p:spPr>
          <p:txBody>
            <a:bodyPr wrap="square" rtlCol="0">
              <a:spAutoFit/>
            </a:bodyPr>
            <a:lstStyle/>
            <a:p>
              <a:r>
                <a:rPr lang="fr-BE" sz="1200" dirty="0"/>
                <a:t>Karine Charry - 26 avril 2022</a:t>
              </a:r>
            </a:p>
          </p:txBody>
        </p:sp>
        <p:pic>
          <p:nvPicPr>
            <p:cNvPr id="38" name="Picture 37">
              <a:extLst>
                <a:ext uri="{FF2B5EF4-FFF2-40B4-BE49-F238E27FC236}">
                  <a16:creationId xmlns:a16="http://schemas.microsoft.com/office/drawing/2014/main" id="{0F57F214-B812-48DD-A3E4-8FE4BFA7787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 y="6231835"/>
              <a:ext cx="1752807" cy="66374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RCIS 2019 13th International Conference on Research Challenges in  Information Science">
              <a:extLst>
                <a:ext uri="{FF2B5EF4-FFF2-40B4-BE49-F238E27FC236}">
                  <a16:creationId xmlns:a16="http://schemas.microsoft.com/office/drawing/2014/main" id="{5872B8C7-D465-4F42-B144-771CE112709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9992" y="6168678"/>
              <a:ext cx="548192" cy="6637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3687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64599C-E2C4-4B73-BE96-58C86A247158}"/>
              </a:ext>
            </a:extLst>
          </p:cNvPr>
          <p:cNvSpPr>
            <a:spLocks noGrp="1"/>
          </p:cNvSpPr>
          <p:nvPr>
            <p:ph type="title"/>
          </p:nvPr>
        </p:nvSpPr>
        <p:spPr>
          <a:xfrm>
            <a:off x="1050879" y="609601"/>
            <a:ext cx="9810604" cy="1216024"/>
          </a:xfrm>
        </p:spPr>
        <p:txBody>
          <a:bodyPr vert="horz" lIns="91440" tIns="45720" rIns="91440" bIns="45720" rtlCol="0" anchor="ctr">
            <a:normAutofit/>
          </a:bodyPr>
          <a:lstStyle/>
          <a:p>
            <a:r>
              <a:rPr lang="en-US" b="1" dirty="0"/>
              <a:t>Research Interest</a:t>
            </a:r>
          </a:p>
        </p:txBody>
      </p:sp>
      <p:sp>
        <p:nvSpPr>
          <p:cNvPr id="2" name="Vertical Text Placeholder 1">
            <a:extLst>
              <a:ext uri="{FF2B5EF4-FFF2-40B4-BE49-F238E27FC236}">
                <a16:creationId xmlns:a16="http://schemas.microsoft.com/office/drawing/2014/main" id="{FEF43A05-C343-46D8-AF92-9539E9851FD8}"/>
              </a:ext>
            </a:extLst>
          </p:cNvPr>
          <p:cNvSpPr>
            <a:spLocks noGrp="1"/>
          </p:cNvSpPr>
          <p:nvPr>
            <p:ph type="body" orient="vert" idx="1"/>
          </p:nvPr>
        </p:nvSpPr>
        <p:spPr>
          <a:xfrm>
            <a:off x="1100885" y="2735289"/>
            <a:ext cx="9880979" cy="3761532"/>
          </a:xfrm>
        </p:spPr>
        <p:txBody>
          <a:bodyPr vert="horz" lIns="91440" tIns="45720" rIns="91440" bIns="45720" rtlCol="0" anchor="ctr">
            <a:normAutofit/>
          </a:bodyPr>
          <a:lstStyle/>
          <a:p>
            <a:r>
              <a:rPr lang="fr-BE" sz="1800" dirty="0">
                <a:effectLst/>
                <a:latin typeface="Calibri" panose="020F0502020204030204" pitchFamily="34" charset="0"/>
                <a:ea typeface="Calibri" panose="020F0502020204030204" pitchFamily="34" charset="0"/>
              </a:rPr>
              <a:t>Social marketing</a:t>
            </a:r>
          </a:p>
          <a:p>
            <a:pPr marL="560070" lvl="1" indent="-285750">
              <a:buFont typeface="Arial" panose="020B0604020202020204" pitchFamily="34" charset="0"/>
              <a:buChar char="•"/>
            </a:pPr>
            <a:r>
              <a:rPr lang="fr-BE" sz="1600" dirty="0" err="1">
                <a:latin typeface="Calibri" panose="020F0502020204030204" pitchFamily="34" charset="0"/>
                <a:ea typeface="Calibri" panose="020F0502020204030204" pitchFamily="34" charset="0"/>
              </a:rPr>
              <a:t>Environment</a:t>
            </a:r>
            <a:endParaRPr lang="fr-BE" sz="1600" dirty="0">
              <a:latin typeface="Calibri" panose="020F0502020204030204" pitchFamily="34" charset="0"/>
              <a:ea typeface="Calibri" panose="020F0502020204030204" pitchFamily="34" charset="0"/>
            </a:endParaRPr>
          </a:p>
          <a:p>
            <a:pPr marL="560070" lvl="1" indent="-285750">
              <a:buFont typeface="Arial" panose="020B0604020202020204" pitchFamily="34" charset="0"/>
              <a:buChar char="•"/>
            </a:pPr>
            <a:r>
              <a:rPr lang="fr-BE" sz="1600" dirty="0">
                <a:effectLst/>
                <a:latin typeface="Calibri" panose="020F0502020204030204" pitchFamily="34" charset="0"/>
                <a:ea typeface="Calibri" panose="020F0502020204030204" pitchFamily="34" charset="0"/>
              </a:rPr>
              <a:t>Food issues</a:t>
            </a:r>
          </a:p>
          <a:p>
            <a:r>
              <a:rPr lang="fr-BE" sz="1800" dirty="0">
                <a:latin typeface="Calibri" panose="020F0502020204030204" pitchFamily="34" charset="0"/>
                <a:ea typeface="Calibri" panose="020F0502020204030204" pitchFamily="34" charset="0"/>
              </a:rPr>
              <a:t>Communication and persuasion </a:t>
            </a:r>
          </a:p>
          <a:p>
            <a:pPr marL="560070" lvl="1" indent="-285750">
              <a:buFont typeface="Arial" panose="020B0604020202020204" pitchFamily="34" charset="0"/>
              <a:buChar char="•"/>
            </a:pPr>
            <a:r>
              <a:rPr lang="fr-BE" sz="1600" dirty="0">
                <a:latin typeface="Calibri" panose="020F0502020204030204" pitchFamily="34" charset="0"/>
                <a:ea typeface="Calibri" panose="020F0502020204030204" pitchFamily="34" charset="0"/>
              </a:rPr>
              <a:t>Social influences</a:t>
            </a:r>
          </a:p>
          <a:p>
            <a:pPr marL="560070" lvl="1" indent="-285750">
              <a:buFont typeface="Arial" panose="020B0604020202020204" pitchFamily="34" charset="0"/>
              <a:buChar char="•"/>
            </a:pPr>
            <a:r>
              <a:rPr lang="fr-BE" sz="1600" dirty="0">
                <a:latin typeface="Calibri" panose="020F0502020204030204" pitchFamily="34" charset="0"/>
                <a:ea typeface="Calibri" panose="020F0502020204030204" pitchFamily="34" charset="0"/>
              </a:rPr>
              <a:t>PP </a:t>
            </a:r>
          </a:p>
          <a:p>
            <a:pPr marL="560070" lvl="1" indent="-285750">
              <a:buFont typeface="Arial" panose="020B0604020202020204" pitchFamily="34" charset="0"/>
              <a:buChar char="•"/>
            </a:pPr>
            <a:r>
              <a:rPr lang="fr-BE" sz="1600" dirty="0">
                <a:latin typeface="Calibri" panose="020F0502020204030204" pitchFamily="34" charset="0"/>
                <a:ea typeface="Calibri" panose="020F0502020204030204" pitchFamily="34" charset="0"/>
              </a:rPr>
              <a:t>Digital technologies</a:t>
            </a:r>
          </a:p>
          <a:p>
            <a:r>
              <a:rPr lang="fr-BE" sz="1800" dirty="0">
                <a:effectLst/>
                <a:latin typeface="Calibri" panose="020F0502020204030204" pitchFamily="34" charset="0"/>
                <a:ea typeface="Calibri" panose="020F0502020204030204" pitchFamily="34" charset="0"/>
              </a:rPr>
              <a:t>Consumer </a:t>
            </a:r>
            <a:r>
              <a:rPr lang="fr-BE" sz="1800" dirty="0" err="1">
                <a:effectLst/>
                <a:latin typeface="Calibri" panose="020F0502020204030204" pitchFamily="34" charset="0"/>
                <a:ea typeface="Calibri" panose="020F0502020204030204" pitchFamily="34" charset="0"/>
              </a:rPr>
              <a:t>behavior</a:t>
            </a:r>
            <a:endParaRPr lang="fr-BE" sz="1800" dirty="0">
              <a:effectLst/>
              <a:latin typeface="Calibri" panose="020F0502020204030204" pitchFamily="34" charset="0"/>
              <a:ea typeface="Calibri" panose="020F0502020204030204" pitchFamily="34" charset="0"/>
            </a:endParaRPr>
          </a:p>
          <a:p>
            <a:pPr marL="560070" lvl="1" indent="-285750">
              <a:buFont typeface="Arial" panose="020B0604020202020204" pitchFamily="34" charset="0"/>
              <a:buChar char="•"/>
            </a:pPr>
            <a:r>
              <a:rPr lang="fr-BE" sz="1600" dirty="0">
                <a:effectLst/>
                <a:latin typeface="Calibri" panose="020F0502020204030204" pitchFamily="34" charset="0"/>
                <a:ea typeface="Calibri" panose="020F0502020204030204" pitchFamily="34" charset="0"/>
              </a:rPr>
              <a:t>Kids as </a:t>
            </a:r>
            <a:r>
              <a:rPr lang="fr-BE" sz="1600" dirty="0" err="1">
                <a:effectLst/>
                <a:latin typeface="Calibri" panose="020F0502020204030204" pitchFamily="34" charset="0"/>
                <a:ea typeface="Calibri" panose="020F0502020204030204" pitchFamily="34" charset="0"/>
              </a:rPr>
              <a:t>consumers</a:t>
            </a:r>
            <a:endParaRPr lang="fr-BE" sz="1600" dirty="0">
              <a:effectLst/>
              <a:latin typeface="Calibri" panose="020F0502020204030204" pitchFamily="34" charset="0"/>
              <a:ea typeface="Calibri" panose="020F0502020204030204" pitchFamily="34" charset="0"/>
            </a:endParaRPr>
          </a:p>
          <a:p>
            <a:r>
              <a:rPr lang="fr-BE" sz="1800" dirty="0" err="1">
                <a:effectLst/>
                <a:latin typeface="Calibri" panose="020F0502020204030204" pitchFamily="34" charset="0"/>
                <a:ea typeface="Calibri" panose="020F0502020204030204" pitchFamily="34" charset="0"/>
              </a:rPr>
              <a:t>Ethics</a:t>
            </a:r>
            <a:endParaRPr lang="fr-BE" sz="1800" dirty="0">
              <a:effectLst/>
              <a:latin typeface="Calibri" panose="020F0502020204030204" pitchFamily="34" charset="0"/>
              <a:ea typeface="Calibri" panose="020F0502020204030204" pitchFamily="34" charset="0"/>
            </a:endParaRPr>
          </a:p>
          <a:p>
            <a:pPr marL="514350" indent="-285750"/>
            <a:endParaRPr lang="en-US" dirty="0"/>
          </a:p>
        </p:txBody>
      </p:sp>
      <p:grpSp>
        <p:nvGrpSpPr>
          <p:cNvPr id="5" name="Group 4">
            <a:extLst>
              <a:ext uri="{FF2B5EF4-FFF2-40B4-BE49-F238E27FC236}">
                <a16:creationId xmlns:a16="http://schemas.microsoft.com/office/drawing/2014/main" id="{01E18232-D198-4840-8670-7E014DF929C0}"/>
              </a:ext>
            </a:extLst>
          </p:cNvPr>
          <p:cNvGrpSpPr/>
          <p:nvPr/>
        </p:nvGrpSpPr>
        <p:grpSpPr>
          <a:xfrm>
            <a:off x="202414" y="879949"/>
            <a:ext cx="13499900" cy="5683954"/>
            <a:chOff x="202414" y="879949"/>
            <a:chExt cx="13499900" cy="5683954"/>
          </a:xfrm>
        </p:grpSpPr>
        <p:pic>
          <p:nvPicPr>
            <p:cNvPr id="7" name="Picture 6">
              <a:extLst>
                <a:ext uri="{FF2B5EF4-FFF2-40B4-BE49-F238E27FC236}">
                  <a16:creationId xmlns:a16="http://schemas.microsoft.com/office/drawing/2014/main" id="{2C0EBCBC-230B-4AFA-B355-BFCEDFBACBFC}"/>
                </a:ext>
              </a:extLst>
            </p:cNvPr>
            <p:cNvPicPr>
              <a:picLocks noChangeAspect="1"/>
            </p:cNvPicPr>
            <p:nvPr/>
          </p:nvPicPr>
          <p:blipFill>
            <a:blip r:embed="rId3"/>
            <a:stretch>
              <a:fillRect/>
            </a:stretch>
          </p:blipFill>
          <p:spPr>
            <a:xfrm>
              <a:off x="202414" y="879949"/>
              <a:ext cx="11507534" cy="5683954"/>
            </a:xfrm>
            <a:prstGeom prst="rect">
              <a:avLst/>
            </a:prstGeom>
          </p:spPr>
        </p:pic>
        <p:sp>
          <p:nvSpPr>
            <p:cNvPr id="9" name="TextBox 8">
              <a:extLst>
                <a:ext uri="{FF2B5EF4-FFF2-40B4-BE49-F238E27FC236}">
                  <a16:creationId xmlns:a16="http://schemas.microsoft.com/office/drawing/2014/main" id="{C7FC078C-94CC-4B2B-BAD3-8C914317EE1A}"/>
                </a:ext>
              </a:extLst>
            </p:cNvPr>
            <p:cNvSpPr txBox="1"/>
            <p:nvPr/>
          </p:nvSpPr>
          <p:spPr>
            <a:xfrm>
              <a:off x="8020652" y="1587610"/>
              <a:ext cx="5681662" cy="369332"/>
            </a:xfrm>
            <a:prstGeom prst="rect">
              <a:avLst/>
            </a:prstGeom>
            <a:noFill/>
          </p:spPr>
          <p:txBody>
            <a:bodyPr wrap="square" rtlCol="0">
              <a:spAutoFit/>
            </a:bodyPr>
            <a:lstStyle/>
            <a:p>
              <a:r>
                <a:rPr lang="fr-BE" b="1" dirty="0"/>
                <a:t>Journal of </a:t>
              </a:r>
              <a:r>
                <a:rPr lang="fr-BE" b="1" dirty="0" err="1"/>
                <a:t>Environmental</a:t>
              </a:r>
              <a:r>
                <a:rPr lang="fr-BE" b="1" dirty="0"/>
                <a:t> Psychology, 2019</a:t>
              </a:r>
            </a:p>
          </p:txBody>
        </p:sp>
        <p:sp>
          <p:nvSpPr>
            <p:cNvPr id="4" name="Rectangle 3">
              <a:extLst>
                <a:ext uri="{FF2B5EF4-FFF2-40B4-BE49-F238E27FC236}">
                  <a16:creationId xmlns:a16="http://schemas.microsoft.com/office/drawing/2014/main" id="{7E458A2B-A877-4184-871D-BCC5784A773D}"/>
                </a:ext>
              </a:extLst>
            </p:cNvPr>
            <p:cNvSpPr/>
            <p:nvPr/>
          </p:nvSpPr>
          <p:spPr>
            <a:xfrm>
              <a:off x="9879497" y="964096"/>
              <a:ext cx="981986" cy="437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3" name="TextBox 12">
            <a:extLst>
              <a:ext uri="{FF2B5EF4-FFF2-40B4-BE49-F238E27FC236}">
                <a16:creationId xmlns:a16="http://schemas.microsoft.com/office/drawing/2014/main" id="{DD290AEC-F50F-4A08-BE62-8F3425CA6D34}"/>
              </a:ext>
            </a:extLst>
          </p:cNvPr>
          <p:cNvSpPr txBox="1"/>
          <p:nvPr/>
        </p:nvSpPr>
        <p:spPr>
          <a:xfrm>
            <a:off x="10297406" y="1332089"/>
            <a:ext cx="1865620" cy="307777"/>
          </a:xfrm>
          <a:prstGeom prst="rect">
            <a:avLst/>
          </a:prstGeom>
          <a:solidFill>
            <a:schemeClr val="accent5">
              <a:lumMod val="75000"/>
            </a:schemeClr>
          </a:solidFill>
        </p:spPr>
        <p:txBody>
          <a:bodyPr wrap="square" rtlCol="0">
            <a:spAutoFit/>
          </a:bodyPr>
          <a:lstStyle/>
          <a:p>
            <a:r>
              <a:rPr lang="fr-BE" sz="1400" dirty="0">
                <a:solidFill>
                  <a:schemeClr val="bg1"/>
                </a:solidFill>
                <a:latin typeface="Maiandra GD" panose="020E0502030308020204" pitchFamily="34" charset="0"/>
              </a:rPr>
              <a:t>Prof. Beatrice Parguel</a:t>
            </a:r>
          </a:p>
        </p:txBody>
      </p:sp>
      <p:sp>
        <p:nvSpPr>
          <p:cNvPr id="15" name="Title 10">
            <a:extLst>
              <a:ext uri="{FF2B5EF4-FFF2-40B4-BE49-F238E27FC236}">
                <a16:creationId xmlns:a16="http://schemas.microsoft.com/office/drawing/2014/main" id="{5EF4E0F4-8441-44D2-B403-C1CD882F9911}"/>
              </a:ext>
            </a:extLst>
          </p:cNvPr>
          <p:cNvSpPr txBox="1">
            <a:spLocks/>
          </p:cNvSpPr>
          <p:nvPr/>
        </p:nvSpPr>
        <p:spPr>
          <a:xfrm>
            <a:off x="209873" y="168320"/>
            <a:ext cx="9669624" cy="1216024"/>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400" dirty="0">
                <a:solidFill>
                  <a:schemeClr val="bg1"/>
                </a:solidFill>
                <a:latin typeface="Franklin Gothic Heavy" panose="020B0903020102020204" pitchFamily="34" charset="0"/>
              </a:rPr>
              <a:t>Encourager les comportements écologiques les enfants :</a:t>
            </a:r>
          </a:p>
          <a:p>
            <a:r>
              <a:rPr lang="fr-BE" sz="2200" dirty="0">
                <a:solidFill>
                  <a:schemeClr val="bg1"/>
                </a:solidFill>
                <a:latin typeface="Franklin Gothic Heavy" panose="020B0903020102020204" pitchFamily="34" charset="0"/>
              </a:rPr>
              <a:t>C’est simple comme un compliment!</a:t>
            </a:r>
          </a:p>
        </p:txBody>
      </p:sp>
      <p:pic>
        <p:nvPicPr>
          <p:cNvPr id="11" name="Picture 12" descr="Béatrice Parguel – The Conversation">
            <a:extLst>
              <a:ext uri="{FF2B5EF4-FFF2-40B4-BE49-F238E27FC236}">
                <a16:creationId xmlns:a16="http://schemas.microsoft.com/office/drawing/2014/main" id="{4A110BBF-9776-458B-B067-E30372352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1911" y="136323"/>
            <a:ext cx="1178856" cy="1248021"/>
          </a:xfrm>
          <a:prstGeom prst="rect">
            <a:avLst/>
          </a:prstGeom>
          <a:noFill/>
          <a:ln>
            <a:solidFill>
              <a:schemeClr val="bg1">
                <a:lumMod val="75000"/>
              </a:schemeClr>
            </a:solidFill>
          </a:ln>
        </p:spPr>
      </p:pic>
      <p:grpSp>
        <p:nvGrpSpPr>
          <p:cNvPr id="17" name="Group 16">
            <a:extLst>
              <a:ext uri="{FF2B5EF4-FFF2-40B4-BE49-F238E27FC236}">
                <a16:creationId xmlns:a16="http://schemas.microsoft.com/office/drawing/2014/main" id="{CFDC571E-454C-4CDF-BD49-80BDCFDDDB29}"/>
              </a:ext>
            </a:extLst>
          </p:cNvPr>
          <p:cNvGrpSpPr/>
          <p:nvPr/>
        </p:nvGrpSpPr>
        <p:grpSpPr>
          <a:xfrm>
            <a:off x="7184" y="6248398"/>
            <a:ext cx="12184815" cy="647179"/>
            <a:chOff x="7185" y="6062880"/>
            <a:chExt cx="12177630" cy="832698"/>
          </a:xfrm>
        </p:grpSpPr>
        <p:pic>
          <p:nvPicPr>
            <p:cNvPr id="18" name="Picture 17">
              <a:extLst>
                <a:ext uri="{FF2B5EF4-FFF2-40B4-BE49-F238E27FC236}">
                  <a16:creationId xmlns:a16="http://schemas.microsoft.com/office/drawing/2014/main" id="{D5F32FF5-DF99-47EE-A25D-60CC083BA479}"/>
                </a:ext>
              </a:extLst>
            </p:cNvPr>
            <p:cNvPicPr>
              <a:picLocks noChangeAspect="1"/>
            </p:cNvPicPr>
            <p:nvPr/>
          </p:nvPicPr>
          <p:blipFill>
            <a:blip r:embed="rId5"/>
            <a:stretch>
              <a:fillRect/>
            </a:stretch>
          </p:blipFill>
          <p:spPr>
            <a:xfrm>
              <a:off x="10880653" y="6062880"/>
              <a:ext cx="1304162" cy="713783"/>
            </a:xfrm>
            <a:prstGeom prst="rect">
              <a:avLst/>
            </a:prstGeom>
          </p:spPr>
        </p:pic>
        <p:sp>
          <p:nvSpPr>
            <p:cNvPr id="19" name="TextBox 18">
              <a:extLst>
                <a:ext uri="{FF2B5EF4-FFF2-40B4-BE49-F238E27FC236}">
                  <a16:creationId xmlns:a16="http://schemas.microsoft.com/office/drawing/2014/main" id="{E651D9B5-E422-4F8E-91D3-EB4894229B37}"/>
                </a:ext>
              </a:extLst>
            </p:cNvPr>
            <p:cNvSpPr txBox="1"/>
            <p:nvPr/>
          </p:nvSpPr>
          <p:spPr>
            <a:xfrm>
              <a:off x="5039905" y="6580870"/>
              <a:ext cx="3037510" cy="276999"/>
            </a:xfrm>
            <a:prstGeom prst="rect">
              <a:avLst/>
            </a:prstGeom>
            <a:noFill/>
          </p:spPr>
          <p:txBody>
            <a:bodyPr wrap="square" rtlCol="0">
              <a:spAutoFit/>
            </a:bodyPr>
            <a:lstStyle/>
            <a:p>
              <a:r>
                <a:rPr lang="fr-BE" sz="1200" dirty="0"/>
                <a:t>Karine Charry - 26 avril 2022</a:t>
              </a:r>
            </a:p>
          </p:txBody>
        </p:sp>
        <p:pic>
          <p:nvPicPr>
            <p:cNvPr id="20" name="Picture 19">
              <a:extLst>
                <a:ext uri="{FF2B5EF4-FFF2-40B4-BE49-F238E27FC236}">
                  <a16:creationId xmlns:a16="http://schemas.microsoft.com/office/drawing/2014/main" id="{C426758B-34FA-4B75-B0E7-9FCE3CC2E7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5" y="6168678"/>
              <a:ext cx="1752807" cy="726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RCIS 2019 13th International Conference on Research Challenges in  Information Science">
              <a:extLst>
                <a:ext uri="{FF2B5EF4-FFF2-40B4-BE49-F238E27FC236}">
                  <a16:creationId xmlns:a16="http://schemas.microsoft.com/office/drawing/2014/main" id="{9A36E6E6-0381-4C4B-ABD5-452AC688A2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9992" y="6062880"/>
              <a:ext cx="635571" cy="7695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35814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picture containing shape&#10;&#10;Description automatically generated">
            <a:extLst>
              <a:ext uri="{FF2B5EF4-FFF2-40B4-BE49-F238E27FC236}">
                <a16:creationId xmlns:a16="http://schemas.microsoft.com/office/drawing/2014/main" id="{47843A59-D803-49DB-B1AC-551D6BE8142B}"/>
              </a:ext>
            </a:extLst>
          </p:cNvPr>
          <p:cNvPicPr>
            <a:picLocks noChangeAspect="1"/>
          </p:cNvPicPr>
          <p:nvPr/>
        </p:nvPicPr>
        <p:blipFill rotWithShape="1">
          <a:blip r:embed="rId2"/>
          <a:srcRect l="-966" t="56916" r="80928" b="11034"/>
          <a:stretch/>
        </p:blipFill>
        <p:spPr>
          <a:xfrm>
            <a:off x="1733086" y="3320198"/>
            <a:ext cx="1150196" cy="1381085"/>
          </a:xfrm>
          <a:prstGeom prst="rect">
            <a:avLst/>
          </a:prstGeom>
        </p:spPr>
      </p:pic>
      <p:pic>
        <p:nvPicPr>
          <p:cNvPr id="35" name="Picture 2" descr="Food Issues: Consumer Awareness">
            <a:extLst>
              <a:ext uri="{FF2B5EF4-FFF2-40B4-BE49-F238E27FC236}">
                <a16:creationId xmlns:a16="http://schemas.microsoft.com/office/drawing/2014/main" id="{0709030C-B061-49AB-9329-B4393BD2C1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23" t="11473" r="3760" b="3861"/>
          <a:stretch/>
        </p:blipFill>
        <p:spPr bwMode="auto">
          <a:xfrm>
            <a:off x="10535274" y="49788"/>
            <a:ext cx="1050637" cy="1119019"/>
          </a:xfrm>
          <a:prstGeom prst="rect">
            <a:avLst/>
          </a:prstGeom>
          <a:noFill/>
          <a:ln>
            <a:noFill/>
          </a:ln>
        </p:spPr>
      </p:pic>
      <p:pic>
        <p:nvPicPr>
          <p:cNvPr id="38" name="Picture 2">
            <a:extLst>
              <a:ext uri="{FF2B5EF4-FFF2-40B4-BE49-F238E27FC236}">
                <a16:creationId xmlns:a16="http://schemas.microsoft.com/office/drawing/2014/main" id="{50F3DC5F-CFD1-4290-A3FE-2E58DD2460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30" y="3558549"/>
            <a:ext cx="1320428" cy="1320428"/>
          </a:xfrm>
          <a:prstGeom prst="rect">
            <a:avLst/>
          </a:prstGeom>
          <a:noFill/>
          <a:extLst>
            <a:ext uri="{909E8E84-426E-40DD-AFC4-6F175D3DCCD1}">
              <a14:hiddenFill xmlns:a14="http://schemas.microsoft.com/office/drawing/2010/main">
                <a:solidFill>
                  <a:srgbClr val="FFFFFF"/>
                </a:solidFill>
              </a14:hiddenFill>
            </a:ext>
          </a:extLst>
        </p:spPr>
      </p:pic>
      <p:sp>
        <p:nvSpPr>
          <p:cNvPr id="32" name="Right Brace 31">
            <a:extLst>
              <a:ext uri="{FF2B5EF4-FFF2-40B4-BE49-F238E27FC236}">
                <a16:creationId xmlns:a16="http://schemas.microsoft.com/office/drawing/2014/main" id="{7B9C2569-1754-49E0-A1B8-200F7173299C}"/>
              </a:ext>
            </a:extLst>
          </p:cNvPr>
          <p:cNvSpPr/>
          <p:nvPr/>
        </p:nvSpPr>
        <p:spPr>
          <a:xfrm rot="16200000">
            <a:off x="1305547" y="2316447"/>
            <a:ext cx="701973" cy="2146039"/>
          </a:xfrm>
          <a:prstGeom prst="rightBrace">
            <a:avLst/>
          </a:prstGeom>
          <a:ln>
            <a:solidFill>
              <a:schemeClr val="tx2"/>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BE" dirty="0">
              <a:solidFill>
                <a:schemeClr val="tx2"/>
              </a:solidFill>
              <a:latin typeface="+mj-lt"/>
            </a:endParaRPr>
          </a:p>
        </p:txBody>
      </p:sp>
      <p:sp>
        <p:nvSpPr>
          <p:cNvPr id="33" name="TextBox 32">
            <a:extLst>
              <a:ext uri="{FF2B5EF4-FFF2-40B4-BE49-F238E27FC236}">
                <a16:creationId xmlns:a16="http://schemas.microsoft.com/office/drawing/2014/main" id="{9D393C87-03F0-48AE-A77B-1EBF73ED2BEB}"/>
              </a:ext>
            </a:extLst>
          </p:cNvPr>
          <p:cNvSpPr txBox="1"/>
          <p:nvPr/>
        </p:nvSpPr>
        <p:spPr>
          <a:xfrm>
            <a:off x="410829" y="1950787"/>
            <a:ext cx="2585827" cy="1200329"/>
          </a:xfrm>
          <a:prstGeom prst="rect">
            <a:avLst/>
          </a:prstGeom>
          <a:noFill/>
        </p:spPr>
        <p:txBody>
          <a:bodyPr wrap="square" rtlCol="0">
            <a:spAutoFit/>
          </a:bodyPr>
          <a:lstStyle/>
          <a:p>
            <a:r>
              <a:rPr lang="fr-BE" dirty="0">
                <a:solidFill>
                  <a:schemeClr val="tx2"/>
                </a:solidFill>
                <a:latin typeface="+mj-lt"/>
              </a:rPr>
              <a:t>Labels qui informent de la qualité (nutritionnelle ou écologique) des produits alimentaires</a:t>
            </a:r>
          </a:p>
        </p:txBody>
      </p:sp>
      <p:sp>
        <p:nvSpPr>
          <p:cNvPr id="48" name="TextBox 47">
            <a:extLst>
              <a:ext uri="{FF2B5EF4-FFF2-40B4-BE49-F238E27FC236}">
                <a16:creationId xmlns:a16="http://schemas.microsoft.com/office/drawing/2014/main" id="{7F58AF2D-38A7-4E8B-922C-84FCC1F51F51}"/>
              </a:ext>
            </a:extLst>
          </p:cNvPr>
          <p:cNvSpPr txBox="1"/>
          <p:nvPr/>
        </p:nvSpPr>
        <p:spPr>
          <a:xfrm>
            <a:off x="719689" y="1435462"/>
            <a:ext cx="2298192" cy="461665"/>
          </a:xfrm>
          <a:prstGeom prst="rect">
            <a:avLst/>
          </a:prstGeom>
          <a:noFill/>
        </p:spPr>
        <p:txBody>
          <a:bodyPr wrap="square" rtlCol="0">
            <a:spAutoFit/>
          </a:bodyPr>
          <a:lstStyle/>
          <a:p>
            <a:r>
              <a:rPr lang="fr-BE" sz="2400" b="1" u="sng" dirty="0">
                <a:solidFill>
                  <a:schemeClr val="tx2"/>
                </a:solidFill>
                <a:latin typeface="+mj-lt"/>
              </a:rPr>
              <a:t>Les </a:t>
            </a:r>
            <a:r>
              <a:rPr lang="fr-BE" sz="2400" b="1" u="sng" dirty="0" err="1">
                <a:solidFill>
                  <a:schemeClr val="tx2"/>
                </a:solidFill>
                <a:latin typeface="+mj-lt"/>
              </a:rPr>
              <a:t>scorings</a:t>
            </a:r>
            <a:endParaRPr lang="fr-BE" sz="2400" b="1" u="sng" dirty="0">
              <a:solidFill>
                <a:schemeClr val="tx2"/>
              </a:solidFill>
              <a:latin typeface="+mj-lt"/>
            </a:endParaRPr>
          </a:p>
        </p:txBody>
      </p:sp>
      <p:grpSp>
        <p:nvGrpSpPr>
          <p:cNvPr id="23" name="Group 22">
            <a:extLst>
              <a:ext uri="{FF2B5EF4-FFF2-40B4-BE49-F238E27FC236}">
                <a16:creationId xmlns:a16="http://schemas.microsoft.com/office/drawing/2014/main" id="{BF6ADE38-960C-4EAD-B3B0-79C3863740CA}"/>
              </a:ext>
            </a:extLst>
          </p:cNvPr>
          <p:cNvGrpSpPr/>
          <p:nvPr/>
        </p:nvGrpSpPr>
        <p:grpSpPr>
          <a:xfrm>
            <a:off x="6096000" y="3863647"/>
            <a:ext cx="4129362" cy="2013466"/>
            <a:chOff x="6079745" y="3851953"/>
            <a:chExt cx="4129362" cy="2013466"/>
          </a:xfrm>
        </p:grpSpPr>
        <p:sp>
          <p:nvSpPr>
            <p:cNvPr id="3" name="TextBox 2">
              <a:extLst>
                <a:ext uri="{FF2B5EF4-FFF2-40B4-BE49-F238E27FC236}">
                  <a16:creationId xmlns:a16="http://schemas.microsoft.com/office/drawing/2014/main" id="{A3D80FC2-2E14-4237-A9DB-2F1006663AC4}"/>
                </a:ext>
              </a:extLst>
            </p:cNvPr>
            <p:cNvSpPr txBox="1"/>
            <p:nvPr/>
          </p:nvSpPr>
          <p:spPr>
            <a:xfrm>
              <a:off x="6079745" y="5203769"/>
              <a:ext cx="3507232" cy="369332"/>
            </a:xfrm>
            <a:prstGeom prst="rect">
              <a:avLst/>
            </a:prstGeom>
            <a:noFill/>
          </p:spPr>
          <p:txBody>
            <a:bodyPr wrap="square" rtlCol="0">
              <a:spAutoFit/>
            </a:bodyPr>
            <a:lstStyle/>
            <a:p>
              <a:r>
                <a:rPr lang="fr-BE" dirty="0" err="1">
                  <a:solidFill>
                    <a:schemeClr val="tx2"/>
                  </a:solidFill>
                  <a:latin typeface="+mj-lt"/>
                </a:rPr>
                <a:t>Perceived</a:t>
              </a:r>
              <a:r>
                <a:rPr lang="fr-BE" dirty="0">
                  <a:solidFill>
                    <a:schemeClr val="tx2"/>
                  </a:solidFill>
                  <a:latin typeface="+mj-lt"/>
                </a:rPr>
                <a:t> Consumer </a:t>
              </a:r>
              <a:r>
                <a:rPr lang="fr-BE" dirty="0" err="1">
                  <a:solidFill>
                    <a:schemeClr val="tx2"/>
                  </a:solidFill>
                  <a:latin typeface="+mj-lt"/>
                </a:rPr>
                <a:t>Effectiveness</a:t>
              </a:r>
              <a:r>
                <a:rPr lang="fr-BE" dirty="0">
                  <a:solidFill>
                    <a:schemeClr val="tx2"/>
                  </a:solidFill>
                  <a:latin typeface="+mj-lt"/>
                </a:rPr>
                <a:t> ? </a:t>
              </a:r>
            </a:p>
          </p:txBody>
        </p:sp>
        <p:sp>
          <p:nvSpPr>
            <p:cNvPr id="19" name="TextBox 18">
              <a:extLst>
                <a:ext uri="{FF2B5EF4-FFF2-40B4-BE49-F238E27FC236}">
                  <a16:creationId xmlns:a16="http://schemas.microsoft.com/office/drawing/2014/main" id="{D8AF49CE-E43F-4D32-88A2-1509C7AC078B}"/>
                </a:ext>
              </a:extLst>
            </p:cNvPr>
            <p:cNvSpPr txBox="1"/>
            <p:nvPr/>
          </p:nvSpPr>
          <p:spPr>
            <a:xfrm>
              <a:off x="6913405" y="5496087"/>
              <a:ext cx="1828800" cy="369332"/>
            </a:xfrm>
            <a:prstGeom prst="rect">
              <a:avLst/>
            </a:prstGeom>
            <a:noFill/>
          </p:spPr>
          <p:txBody>
            <a:bodyPr wrap="square" rtlCol="0">
              <a:spAutoFit/>
            </a:bodyPr>
            <a:lstStyle/>
            <a:p>
              <a:r>
                <a:rPr lang="fr-BE" dirty="0">
                  <a:solidFill>
                    <a:schemeClr val="tx2"/>
                  </a:solidFill>
                  <a:latin typeface="+mj-lt"/>
                </a:rPr>
                <a:t>Self-</a:t>
              </a:r>
              <a:r>
                <a:rPr lang="fr-BE" dirty="0" err="1">
                  <a:solidFill>
                    <a:schemeClr val="tx2"/>
                  </a:solidFill>
                  <a:latin typeface="+mj-lt"/>
                </a:rPr>
                <a:t>Efficacy</a:t>
              </a:r>
              <a:r>
                <a:rPr lang="fr-BE" dirty="0">
                  <a:solidFill>
                    <a:schemeClr val="tx2"/>
                  </a:solidFill>
                  <a:latin typeface="+mj-lt"/>
                </a:rPr>
                <a:t> ?</a:t>
              </a:r>
            </a:p>
          </p:txBody>
        </p:sp>
        <p:pic>
          <p:nvPicPr>
            <p:cNvPr id="36" name="Graphic 35" descr="Thought outline">
              <a:extLst>
                <a:ext uri="{FF2B5EF4-FFF2-40B4-BE49-F238E27FC236}">
                  <a16:creationId xmlns:a16="http://schemas.microsoft.com/office/drawing/2014/main" id="{9F8B4C97-5D09-4C68-8714-CE86FBCEDE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94707" y="4766353"/>
              <a:ext cx="914400" cy="914400"/>
            </a:xfrm>
            <a:prstGeom prst="rect">
              <a:avLst/>
            </a:prstGeom>
          </p:spPr>
        </p:pic>
        <p:grpSp>
          <p:nvGrpSpPr>
            <p:cNvPr id="18" name="Group 17">
              <a:extLst>
                <a:ext uri="{FF2B5EF4-FFF2-40B4-BE49-F238E27FC236}">
                  <a16:creationId xmlns:a16="http://schemas.microsoft.com/office/drawing/2014/main" id="{612534EB-2002-4BF7-B6C5-36FF86248F6A}"/>
                </a:ext>
              </a:extLst>
            </p:cNvPr>
            <p:cNvGrpSpPr/>
            <p:nvPr/>
          </p:nvGrpSpPr>
          <p:grpSpPr>
            <a:xfrm>
              <a:off x="6791617" y="3851953"/>
              <a:ext cx="1723347" cy="914400"/>
              <a:chOff x="5077939" y="3813889"/>
              <a:chExt cx="1723347" cy="914400"/>
            </a:xfrm>
          </p:grpSpPr>
          <p:sp>
            <p:nvSpPr>
              <p:cNvPr id="59" name="TextBox 58">
                <a:extLst>
                  <a:ext uri="{FF2B5EF4-FFF2-40B4-BE49-F238E27FC236}">
                    <a16:creationId xmlns:a16="http://schemas.microsoft.com/office/drawing/2014/main" id="{C7C8B2B9-45AE-4121-B44F-3D20D8FCE617}"/>
                  </a:ext>
                </a:extLst>
              </p:cNvPr>
              <p:cNvSpPr txBox="1"/>
              <p:nvPr/>
            </p:nvSpPr>
            <p:spPr>
              <a:xfrm>
                <a:off x="5077939" y="4358957"/>
                <a:ext cx="1351859" cy="369332"/>
              </a:xfrm>
              <a:prstGeom prst="rect">
                <a:avLst/>
              </a:prstGeom>
              <a:noFill/>
            </p:spPr>
            <p:txBody>
              <a:bodyPr wrap="square" rtlCol="0">
                <a:spAutoFit/>
              </a:bodyPr>
              <a:lstStyle/>
              <a:p>
                <a:r>
                  <a:rPr lang="fr-BE" dirty="0">
                    <a:solidFill>
                      <a:schemeClr val="tx2"/>
                    </a:solidFill>
                    <a:latin typeface="+mj-lt"/>
                    <a:cs typeface="Calibri" panose="020F0502020204030204" pitchFamily="34" charset="0"/>
                  </a:rPr>
                  <a:t>Confusion </a:t>
                </a:r>
              </a:p>
            </p:txBody>
          </p:sp>
          <p:pic>
            <p:nvPicPr>
              <p:cNvPr id="10" name="Graphic 9" descr="Confused person outline">
                <a:extLst>
                  <a:ext uri="{FF2B5EF4-FFF2-40B4-BE49-F238E27FC236}">
                    <a16:creationId xmlns:a16="http://schemas.microsoft.com/office/drawing/2014/main" id="{AA0E423D-ADE2-481B-BE2F-56124EAF1D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86886" y="3813889"/>
                <a:ext cx="914400" cy="914400"/>
              </a:xfrm>
              <a:prstGeom prst="rect">
                <a:avLst/>
              </a:prstGeom>
            </p:spPr>
          </p:pic>
        </p:grpSp>
      </p:grpSp>
      <p:pic>
        <p:nvPicPr>
          <p:cNvPr id="12" name="Graphic 11" descr="Shopping cart outline">
            <a:extLst>
              <a:ext uri="{FF2B5EF4-FFF2-40B4-BE49-F238E27FC236}">
                <a16:creationId xmlns:a16="http://schemas.microsoft.com/office/drawing/2014/main" id="{4AA25CC9-4E49-4A3E-919E-5A9E309B545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52408" y="4746569"/>
            <a:ext cx="914400" cy="914400"/>
          </a:xfrm>
          <a:prstGeom prst="rect">
            <a:avLst/>
          </a:prstGeom>
        </p:spPr>
      </p:pic>
      <p:pic>
        <p:nvPicPr>
          <p:cNvPr id="34" name="Picture 12" descr="Béatrice Parguel – The Conversation">
            <a:extLst>
              <a:ext uri="{FF2B5EF4-FFF2-40B4-BE49-F238E27FC236}">
                <a16:creationId xmlns:a16="http://schemas.microsoft.com/office/drawing/2014/main" id="{7B78F048-364F-4D6E-93F7-EEA8537854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32200" y="1106014"/>
            <a:ext cx="1178856" cy="1248021"/>
          </a:xfrm>
          <a:prstGeom prst="rect">
            <a:avLst/>
          </a:prstGeom>
          <a:noFill/>
          <a:ln>
            <a:solidFill>
              <a:schemeClr val="bg1">
                <a:lumMod val="75000"/>
              </a:schemeClr>
            </a:solidFill>
          </a:ln>
        </p:spPr>
      </p:pic>
      <p:pic>
        <p:nvPicPr>
          <p:cNvPr id="7" name="Picture 6" descr="A picture containing person&#10;&#10;Description automatically generated">
            <a:extLst>
              <a:ext uri="{FF2B5EF4-FFF2-40B4-BE49-F238E27FC236}">
                <a16:creationId xmlns:a16="http://schemas.microsoft.com/office/drawing/2014/main" id="{FD96D921-FE7C-4D9F-8BCE-970C99A590C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13309" y="54988"/>
            <a:ext cx="1138352" cy="1138352"/>
          </a:xfrm>
          <a:prstGeom prst="rect">
            <a:avLst/>
          </a:prstGeom>
        </p:spPr>
      </p:pic>
      <p:sp>
        <p:nvSpPr>
          <p:cNvPr id="37" name="Title 10">
            <a:extLst>
              <a:ext uri="{FF2B5EF4-FFF2-40B4-BE49-F238E27FC236}">
                <a16:creationId xmlns:a16="http://schemas.microsoft.com/office/drawing/2014/main" id="{B0939929-5BE2-43A4-8DDB-1921CBFBB700}"/>
              </a:ext>
            </a:extLst>
          </p:cNvPr>
          <p:cNvSpPr txBox="1">
            <a:spLocks/>
          </p:cNvSpPr>
          <p:nvPr/>
        </p:nvSpPr>
        <p:spPr>
          <a:xfrm>
            <a:off x="245790" y="101476"/>
            <a:ext cx="8770997" cy="1085829"/>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3200" dirty="0">
                <a:solidFill>
                  <a:schemeClr val="bg1"/>
                </a:solidFill>
                <a:latin typeface="Franklin Gothic Heavy" panose="020B0903020102020204" pitchFamily="34" charset="0"/>
              </a:rPr>
              <a:t>Les « </a:t>
            </a:r>
            <a:r>
              <a:rPr lang="fr-BE" sz="3200" dirty="0" err="1">
                <a:solidFill>
                  <a:schemeClr val="bg1"/>
                </a:solidFill>
                <a:latin typeface="Franklin Gothic Heavy" panose="020B0903020102020204" pitchFamily="34" charset="0"/>
              </a:rPr>
              <a:t>scorings</a:t>
            </a:r>
            <a:r>
              <a:rPr lang="fr-BE" sz="3200" dirty="0">
                <a:solidFill>
                  <a:schemeClr val="bg1"/>
                </a:solidFill>
                <a:latin typeface="Franklin Gothic Heavy" panose="020B0903020102020204" pitchFamily="34" charset="0"/>
              </a:rPr>
              <a:t> » alimentaires</a:t>
            </a:r>
            <a:br>
              <a:rPr lang="fr-BE" sz="3200" dirty="0">
                <a:solidFill>
                  <a:schemeClr val="bg1"/>
                </a:solidFill>
                <a:latin typeface="Franklin Gothic Heavy" panose="020B0903020102020204" pitchFamily="34" charset="0"/>
              </a:rPr>
            </a:br>
            <a:r>
              <a:rPr lang="fr-BE" sz="2400" dirty="0">
                <a:solidFill>
                  <a:schemeClr val="bg1"/>
                </a:solidFill>
                <a:latin typeface="Franklin Gothic Heavy" panose="020B0903020102020204" pitchFamily="34" charset="0"/>
              </a:rPr>
              <a:t>Aide à la décision?</a:t>
            </a:r>
            <a:endParaRPr lang="fr-BE" sz="3200" dirty="0">
              <a:solidFill>
                <a:schemeClr val="bg1"/>
              </a:solidFill>
              <a:latin typeface="Franklin Gothic Heavy" panose="020B0903020102020204" pitchFamily="34" charset="0"/>
            </a:endParaRPr>
          </a:p>
        </p:txBody>
      </p:sp>
      <p:pic>
        <p:nvPicPr>
          <p:cNvPr id="13" name="Picture 12" descr="A picture containing shape&#10;&#10;Description automatically generated">
            <a:extLst>
              <a:ext uri="{FF2B5EF4-FFF2-40B4-BE49-F238E27FC236}">
                <a16:creationId xmlns:a16="http://schemas.microsoft.com/office/drawing/2014/main" id="{31BBB749-0CF9-407A-B1B4-EDEEAC1C641C}"/>
              </a:ext>
            </a:extLst>
          </p:cNvPr>
          <p:cNvPicPr>
            <a:picLocks noChangeAspect="1"/>
          </p:cNvPicPr>
          <p:nvPr/>
        </p:nvPicPr>
        <p:blipFill rotWithShape="1">
          <a:blip r:embed="rId2"/>
          <a:srcRect l="84629" t="58938" b="12700"/>
          <a:stretch/>
        </p:blipFill>
        <p:spPr>
          <a:xfrm>
            <a:off x="4689292" y="4878977"/>
            <a:ext cx="783783" cy="1085739"/>
          </a:xfrm>
          <a:prstGeom prst="rect">
            <a:avLst/>
          </a:prstGeom>
        </p:spPr>
      </p:pic>
      <p:grpSp>
        <p:nvGrpSpPr>
          <p:cNvPr id="16" name="Group 15">
            <a:extLst>
              <a:ext uri="{FF2B5EF4-FFF2-40B4-BE49-F238E27FC236}">
                <a16:creationId xmlns:a16="http://schemas.microsoft.com/office/drawing/2014/main" id="{1A8963FA-788E-41A4-A1B2-A18A972229C1}"/>
              </a:ext>
            </a:extLst>
          </p:cNvPr>
          <p:cNvGrpSpPr/>
          <p:nvPr/>
        </p:nvGrpSpPr>
        <p:grpSpPr>
          <a:xfrm>
            <a:off x="6406115" y="1849613"/>
            <a:ext cx="3507232" cy="1245250"/>
            <a:chOff x="5543815" y="1532790"/>
            <a:chExt cx="3507232" cy="1245250"/>
          </a:xfrm>
        </p:grpSpPr>
        <p:sp>
          <p:nvSpPr>
            <p:cNvPr id="50" name="TextBox 49">
              <a:extLst>
                <a:ext uri="{FF2B5EF4-FFF2-40B4-BE49-F238E27FC236}">
                  <a16:creationId xmlns:a16="http://schemas.microsoft.com/office/drawing/2014/main" id="{B161D835-28AE-4ABB-8AAC-0C8335E5F2FD}"/>
                </a:ext>
              </a:extLst>
            </p:cNvPr>
            <p:cNvSpPr txBox="1"/>
            <p:nvPr/>
          </p:nvSpPr>
          <p:spPr>
            <a:xfrm>
              <a:off x="6263745" y="1877369"/>
              <a:ext cx="2298192" cy="461665"/>
            </a:xfrm>
            <a:prstGeom prst="rect">
              <a:avLst/>
            </a:prstGeom>
            <a:noFill/>
          </p:spPr>
          <p:txBody>
            <a:bodyPr wrap="square" rtlCol="0">
              <a:spAutoFit/>
            </a:bodyPr>
            <a:lstStyle/>
            <a:p>
              <a:r>
                <a:rPr lang="fr-BE" sz="2400" b="1" u="sng" dirty="0">
                  <a:solidFill>
                    <a:schemeClr val="tx2"/>
                  </a:solidFill>
                  <a:latin typeface="+mj-lt"/>
                </a:rPr>
                <a:t>La question</a:t>
              </a:r>
            </a:p>
          </p:txBody>
        </p:sp>
        <p:grpSp>
          <p:nvGrpSpPr>
            <p:cNvPr id="15" name="Group 14">
              <a:extLst>
                <a:ext uri="{FF2B5EF4-FFF2-40B4-BE49-F238E27FC236}">
                  <a16:creationId xmlns:a16="http://schemas.microsoft.com/office/drawing/2014/main" id="{9BA4EF83-6F48-4F8C-BDC9-6BA104758D7D}"/>
                </a:ext>
              </a:extLst>
            </p:cNvPr>
            <p:cNvGrpSpPr/>
            <p:nvPr/>
          </p:nvGrpSpPr>
          <p:grpSpPr>
            <a:xfrm>
              <a:off x="5543815" y="1532790"/>
              <a:ext cx="3507232" cy="1245250"/>
              <a:chOff x="5617305" y="1475471"/>
              <a:chExt cx="3507232" cy="1245250"/>
            </a:xfrm>
          </p:grpSpPr>
          <p:sp>
            <p:nvSpPr>
              <p:cNvPr id="5" name="TextBox 4">
                <a:extLst>
                  <a:ext uri="{FF2B5EF4-FFF2-40B4-BE49-F238E27FC236}">
                    <a16:creationId xmlns:a16="http://schemas.microsoft.com/office/drawing/2014/main" id="{0D1D8C62-FE2F-4117-A24D-B5E5D677136F}"/>
                  </a:ext>
                </a:extLst>
              </p:cNvPr>
              <p:cNvSpPr txBox="1"/>
              <p:nvPr/>
            </p:nvSpPr>
            <p:spPr>
              <a:xfrm>
                <a:off x="5617305" y="2351389"/>
                <a:ext cx="3507232" cy="369332"/>
              </a:xfrm>
              <a:prstGeom prst="rect">
                <a:avLst/>
              </a:prstGeom>
              <a:noFill/>
            </p:spPr>
            <p:txBody>
              <a:bodyPr wrap="square" rtlCol="0">
                <a:spAutoFit/>
              </a:bodyPr>
              <a:lstStyle/>
              <a:p>
                <a:r>
                  <a:rPr lang="fr-BE" dirty="0">
                    <a:solidFill>
                      <a:schemeClr val="tx2"/>
                    </a:solidFill>
                    <a:latin typeface="+mj-lt"/>
                  </a:rPr>
                  <a:t>Que se passe-t-il qd ils s’opposent?</a:t>
                </a:r>
              </a:p>
            </p:txBody>
          </p:sp>
          <p:pic>
            <p:nvPicPr>
              <p:cNvPr id="11" name="Graphic 10" descr="Question Mark outline">
                <a:extLst>
                  <a:ext uri="{FF2B5EF4-FFF2-40B4-BE49-F238E27FC236}">
                    <a16:creationId xmlns:a16="http://schemas.microsoft.com/office/drawing/2014/main" id="{3B7C001C-6040-4551-A071-5BB61845268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06159" y="1475471"/>
                <a:ext cx="914400" cy="914400"/>
              </a:xfrm>
              <a:prstGeom prst="rect">
                <a:avLst/>
              </a:prstGeom>
            </p:spPr>
          </p:pic>
        </p:grpSp>
      </p:grpSp>
      <p:sp>
        <p:nvSpPr>
          <p:cNvPr id="40" name="TextBox 39">
            <a:extLst>
              <a:ext uri="{FF2B5EF4-FFF2-40B4-BE49-F238E27FC236}">
                <a16:creationId xmlns:a16="http://schemas.microsoft.com/office/drawing/2014/main" id="{E981F1E1-9C18-4B14-8F2C-94F7BBB98734}"/>
              </a:ext>
            </a:extLst>
          </p:cNvPr>
          <p:cNvSpPr txBox="1"/>
          <p:nvPr/>
        </p:nvSpPr>
        <p:spPr>
          <a:xfrm>
            <a:off x="9536432" y="1154722"/>
            <a:ext cx="1320428" cy="307777"/>
          </a:xfrm>
          <a:prstGeom prst="rect">
            <a:avLst/>
          </a:prstGeom>
          <a:solidFill>
            <a:schemeClr val="accent5">
              <a:lumMod val="75000"/>
            </a:schemeClr>
          </a:solidFill>
        </p:spPr>
        <p:txBody>
          <a:bodyPr wrap="square" rtlCol="0">
            <a:spAutoFit/>
          </a:bodyPr>
          <a:lstStyle/>
          <a:p>
            <a:r>
              <a:rPr lang="fr-BE" sz="1400" dirty="0">
                <a:solidFill>
                  <a:schemeClr val="bg1"/>
                </a:solidFill>
                <a:latin typeface="Maiandra GD" panose="020E0502030308020204" pitchFamily="34" charset="0"/>
              </a:rPr>
              <a:t>Axelle Dorisse</a:t>
            </a:r>
          </a:p>
        </p:txBody>
      </p:sp>
      <p:sp>
        <p:nvSpPr>
          <p:cNvPr id="41" name="TextBox 40">
            <a:extLst>
              <a:ext uri="{FF2B5EF4-FFF2-40B4-BE49-F238E27FC236}">
                <a16:creationId xmlns:a16="http://schemas.microsoft.com/office/drawing/2014/main" id="{3D5C0A3E-289B-4FE8-A9BB-CA84686706BA}"/>
              </a:ext>
            </a:extLst>
          </p:cNvPr>
          <p:cNvSpPr txBox="1"/>
          <p:nvPr/>
        </p:nvSpPr>
        <p:spPr>
          <a:xfrm>
            <a:off x="10304206" y="2184826"/>
            <a:ext cx="1865620" cy="307777"/>
          </a:xfrm>
          <a:prstGeom prst="rect">
            <a:avLst/>
          </a:prstGeom>
          <a:solidFill>
            <a:schemeClr val="accent5">
              <a:lumMod val="75000"/>
            </a:schemeClr>
          </a:solidFill>
        </p:spPr>
        <p:txBody>
          <a:bodyPr wrap="square" rtlCol="0">
            <a:spAutoFit/>
          </a:bodyPr>
          <a:lstStyle/>
          <a:p>
            <a:r>
              <a:rPr lang="fr-BE" sz="1400" dirty="0">
                <a:solidFill>
                  <a:schemeClr val="bg1"/>
                </a:solidFill>
                <a:latin typeface="Maiandra GD" panose="020E0502030308020204" pitchFamily="34" charset="0"/>
              </a:rPr>
              <a:t>Prof. Beatrice Parguel</a:t>
            </a:r>
          </a:p>
        </p:txBody>
      </p:sp>
      <p:pic>
        <p:nvPicPr>
          <p:cNvPr id="22" name="Graphic 21" descr="Line arrow: Slight curve outline">
            <a:extLst>
              <a:ext uri="{FF2B5EF4-FFF2-40B4-BE49-F238E27FC236}">
                <a16:creationId xmlns:a16="http://schemas.microsoft.com/office/drawing/2014/main" id="{31A18B10-1079-4ECE-BF63-75D81812188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117853" y="4766353"/>
            <a:ext cx="914400" cy="914400"/>
          </a:xfrm>
          <a:prstGeom prst="rect">
            <a:avLst/>
          </a:prstGeom>
        </p:spPr>
      </p:pic>
      <p:grpSp>
        <p:nvGrpSpPr>
          <p:cNvPr id="47" name="Group 46">
            <a:extLst>
              <a:ext uri="{FF2B5EF4-FFF2-40B4-BE49-F238E27FC236}">
                <a16:creationId xmlns:a16="http://schemas.microsoft.com/office/drawing/2014/main" id="{73AD07DB-F24C-41C2-91A3-9F5193DBD8AB}"/>
              </a:ext>
            </a:extLst>
          </p:cNvPr>
          <p:cNvGrpSpPr/>
          <p:nvPr/>
        </p:nvGrpSpPr>
        <p:grpSpPr>
          <a:xfrm>
            <a:off x="7185" y="6062880"/>
            <a:ext cx="12177630" cy="832698"/>
            <a:chOff x="7185" y="6062880"/>
            <a:chExt cx="12177630" cy="832698"/>
          </a:xfrm>
        </p:grpSpPr>
        <p:pic>
          <p:nvPicPr>
            <p:cNvPr id="49" name="Picture 48">
              <a:extLst>
                <a:ext uri="{FF2B5EF4-FFF2-40B4-BE49-F238E27FC236}">
                  <a16:creationId xmlns:a16="http://schemas.microsoft.com/office/drawing/2014/main" id="{669ADC2F-FCA9-46DD-A98F-BD9694F4B0FA}"/>
                </a:ext>
              </a:extLst>
            </p:cNvPr>
            <p:cNvPicPr>
              <a:picLocks noChangeAspect="1"/>
            </p:cNvPicPr>
            <p:nvPr/>
          </p:nvPicPr>
          <p:blipFill>
            <a:blip r:embed="rId17"/>
            <a:stretch>
              <a:fillRect/>
            </a:stretch>
          </p:blipFill>
          <p:spPr>
            <a:xfrm>
              <a:off x="10880653" y="6062880"/>
              <a:ext cx="1304162" cy="713783"/>
            </a:xfrm>
            <a:prstGeom prst="rect">
              <a:avLst/>
            </a:prstGeom>
          </p:spPr>
        </p:pic>
        <p:sp>
          <p:nvSpPr>
            <p:cNvPr id="54" name="TextBox 53">
              <a:extLst>
                <a:ext uri="{FF2B5EF4-FFF2-40B4-BE49-F238E27FC236}">
                  <a16:creationId xmlns:a16="http://schemas.microsoft.com/office/drawing/2014/main" id="{51F8CCDD-7EA0-45AE-80FD-7DA4C4A9B5C6}"/>
                </a:ext>
              </a:extLst>
            </p:cNvPr>
            <p:cNvSpPr txBox="1"/>
            <p:nvPr/>
          </p:nvSpPr>
          <p:spPr>
            <a:xfrm>
              <a:off x="6243202" y="6585691"/>
              <a:ext cx="3037510" cy="276999"/>
            </a:xfrm>
            <a:prstGeom prst="rect">
              <a:avLst/>
            </a:prstGeom>
            <a:noFill/>
          </p:spPr>
          <p:txBody>
            <a:bodyPr wrap="square" rtlCol="0">
              <a:spAutoFit/>
            </a:bodyPr>
            <a:lstStyle/>
            <a:p>
              <a:r>
                <a:rPr lang="fr-BE" sz="1200" dirty="0"/>
                <a:t>Karine Charry - 26 avril 2022</a:t>
              </a:r>
            </a:p>
          </p:txBody>
        </p:sp>
        <p:pic>
          <p:nvPicPr>
            <p:cNvPr id="55" name="Picture 54">
              <a:extLst>
                <a:ext uri="{FF2B5EF4-FFF2-40B4-BE49-F238E27FC236}">
                  <a16:creationId xmlns:a16="http://schemas.microsoft.com/office/drawing/2014/main" id="{1CD30E71-B2B0-4D5F-91C5-9295FC3A0C1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85" y="6231835"/>
              <a:ext cx="1752807" cy="66374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RCIS 2019 13th International Conference on Research Challenges in  Information Science">
              <a:extLst>
                <a:ext uri="{FF2B5EF4-FFF2-40B4-BE49-F238E27FC236}">
                  <a16:creationId xmlns:a16="http://schemas.microsoft.com/office/drawing/2014/main" id="{44A2CDD6-CDE2-4180-A2D6-94A1184DC1D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59992" y="6168678"/>
              <a:ext cx="548192" cy="6637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76252B52-F6C9-4137-8BCA-A8386D21AE91}"/>
              </a:ext>
            </a:extLst>
          </p:cNvPr>
          <p:cNvGrpSpPr/>
          <p:nvPr/>
        </p:nvGrpSpPr>
        <p:grpSpPr>
          <a:xfrm>
            <a:off x="3036308" y="2073443"/>
            <a:ext cx="4118643" cy="4245591"/>
            <a:chOff x="3257251" y="2718932"/>
            <a:chExt cx="4118643" cy="4245591"/>
          </a:xfrm>
        </p:grpSpPr>
        <p:pic>
          <p:nvPicPr>
            <p:cNvPr id="43" name="Graphic 42" descr="Flask outline">
              <a:extLst>
                <a:ext uri="{FF2B5EF4-FFF2-40B4-BE49-F238E27FC236}">
                  <a16:creationId xmlns:a16="http://schemas.microsoft.com/office/drawing/2014/main" id="{8D09AE00-994D-47CF-B784-B2FCBDD8DC5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257251" y="2718932"/>
              <a:ext cx="4118643" cy="4245591"/>
            </a:xfrm>
            <a:prstGeom prst="rect">
              <a:avLst/>
            </a:prstGeom>
          </p:spPr>
        </p:pic>
        <p:pic>
          <p:nvPicPr>
            <p:cNvPr id="58" name="Picture 2">
              <a:extLst>
                <a:ext uri="{FF2B5EF4-FFF2-40B4-BE49-F238E27FC236}">
                  <a16:creationId xmlns:a16="http://schemas.microsoft.com/office/drawing/2014/main" id="{B077689D-F476-4541-85AB-42A423284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643" y="4239036"/>
              <a:ext cx="1320428" cy="1320428"/>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a:extLst>
              <a:ext uri="{FF2B5EF4-FFF2-40B4-BE49-F238E27FC236}">
                <a16:creationId xmlns:a16="http://schemas.microsoft.com/office/drawing/2014/main" id="{179F0B04-B0EA-44AB-8AB4-F31A361BE537}"/>
              </a:ext>
            </a:extLst>
          </p:cNvPr>
          <p:cNvPicPr>
            <a:picLocks noChangeAspect="1"/>
          </p:cNvPicPr>
          <p:nvPr/>
        </p:nvPicPr>
        <p:blipFill>
          <a:blip r:embed="rId22"/>
          <a:stretch>
            <a:fillRect/>
          </a:stretch>
        </p:blipFill>
        <p:spPr>
          <a:xfrm>
            <a:off x="4681726" y="2073443"/>
            <a:ext cx="920621" cy="1267931"/>
          </a:xfrm>
          <a:prstGeom prst="rect">
            <a:avLst/>
          </a:prstGeom>
        </p:spPr>
      </p:pic>
    </p:spTree>
    <p:extLst>
      <p:ext uri="{BB962C8B-B14F-4D97-AF65-F5344CB8AC3E}">
        <p14:creationId xmlns:p14="http://schemas.microsoft.com/office/powerpoint/2010/main" val="211650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728E147-D66D-4BE6-A53C-1877F25338FC}"/>
              </a:ext>
            </a:extLst>
          </p:cNvPr>
          <p:cNvGrpSpPr/>
          <p:nvPr/>
        </p:nvGrpSpPr>
        <p:grpSpPr>
          <a:xfrm>
            <a:off x="7185" y="6062880"/>
            <a:ext cx="12177630" cy="832698"/>
            <a:chOff x="7185" y="6062880"/>
            <a:chExt cx="12177630" cy="832698"/>
          </a:xfrm>
        </p:grpSpPr>
        <p:pic>
          <p:nvPicPr>
            <p:cNvPr id="24" name="Picture 23">
              <a:extLst>
                <a:ext uri="{FF2B5EF4-FFF2-40B4-BE49-F238E27FC236}">
                  <a16:creationId xmlns:a16="http://schemas.microsoft.com/office/drawing/2014/main" id="{5E571A77-522A-4BDC-BE80-A3D0CEB31350}"/>
                </a:ext>
              </a:extLst>
            </p:cNvPr>
            <p:cNvPicPr>
              <a:picLocks noChangeAspect="1"/>
            </p:cNvPicPr>
            <p:nvPr/>
          </p:nvPicPr>
          <p:blipFill>
            <a:blip r:embed="rId2"/>
            <a:stretch>
              <a:fillRect/>
            </a:stretch>
          </p:blipFill>
          <p:spPr>
            <a:xfrm>
              <a:off x="10880653" y="6062880"/>
              <a:ext cx="1304162" cy="713783"/>
            </a:xfrm>
            <a:prstGeom prst="rect">
              <a:avLst/>
            </a:prstGeom>
          </p:spPr>
        </p:pic>
        <p:sp>
          <p:nvSpPr>
            <p:cNvPr id="25" name="TextBox 24">
              <a:extLst>
                <a:ext uri="{FF2B5EF4-FFF2-40B4-BE49-F238E27FC236}">
                  <a16:creationId xmlns:a16="http://schemas.microsoft.com/office/drawing/2014/main" id="{4BE62B8D-FC47-4B11-96E3-C96719085140}"/>
                </a:ext>
              </a:extLst>
            </p:cNvPr>
            <p:cNvSpPr txBox="1"/>
            <p:nvPr/>
          </p:nvSpPr>
          <p:spPr>
            <a:xfrm>
              <a:off x="5039905" y="6580870"/>
              <a:ext cx="3037510" cy="276999"/>
            </a:xfrm>
            <a:prstGeom prst="rect">
              <a:avLst/>
            </a:prstGeom>
            <a:noFill/>
          </p:spPr>
          <p:txBody>
            <a:bodyPr wrap="square" rtlCol="0">
              <a:spAutoFit/>
            </a:bodyPr>
            <a:lstStyle/>
            <a:p>
              <a:r>
                <a:rPr lang="fr-BE" sz="1200" dirty="0"/>
                <a:t>Karine Charry - 26 avril 2022</a:t>
              </a:r>
            </a:p>
          </p:txBody>
        </p:sp>
        <p:pic>
          <p:nvPicPr>
            <p:cNvPr id="26" name="Picture 25">
              <a:extLst>
                <a:ext uri="{FF2B5EF4-FFF2-40B4-BE49-F238E27FC236}">
                  <a16:creationId xmlns:a16="http://schemas.microsoft.com/office/drawing/2014/main" id="{E0A70D84-8C79-495C-968F-E04CD88EA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 y="6231835"/>
              <a:ext cx="1752807" cy="6637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CIS 2019 13th International Conference on Research Challenges in  Information Science">
              <a:extLst>
                <a:ext uri="{FF2B5EF4-FFF2-40B4-BE49-F238E27FC236}">
                  <a16:creationId xmlns:a16="http://schemas.microsoft.com/office/drawing/2014/main" id="{C1AB1C1A-040F-48F2-8C3F-61C800C8F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9992" y="6168678"/>
              <a:ext cx="548192" cy="663743"/>
            </a:xfrm>
            <a:prstGeom prst="rect">
              <a:avLst/>
            </a:prstGeom>
            <a:noFill/>
            <a:extLst>
              <a:ext uri="{909E8E84-426E-40DD-AFC4-6F175D3DCCD1}">
                <a14:hiddenFill xmlns:a14="http://schemas.microsoft.com/office/drawing/2010/main">
                  <a:solidFill>
                    <a:srgbClr val="FFFFFF"/>
                  </a:solidFill>
                </a14:hiddenFill>
              </a:ext>
            </a:extLst>
          </p:spPr>
        </p:pic>
      </p:grpSp>
      <p:pic>
        <p:nvPicPr>
          <p:cNvPr id="12290" name="Picture 2" descr="Isolation Intérieur - Nord isolation">
            <a:extLst>
              <a:ext uri="{FF2B5EF4-FFF2-40B4-BE49-F238E27FC236}">
                <a16:creationId xmlns:a16="http://schemas.microsoft.com/office/drawing/2014/main" id="{5A0FE1A3-0BD4-4816-BE88-AC677537E6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290" y="2035278"/>
            <a:ext cx="2622602" cy="262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68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F95746-B971-4B37-B7F9-82048B29AFF4}"/>
              </a:ext>
            </a:extLst>
          </p:cNvPr>
          <p:cNvPicPr>
            <a:picLocks noChangeAspect="1"/>
          </p:cNvPicPr>
          <p:nvPr/>
        </p:nvPicPr>
        <p:blipFill>
          <a:blip r:embed="rId2"/>
          <a:stretch>
            <a:fillRect/>
          </a:stretch>
        </p:blipFill>
        <p:spPr>
          <a:xfrm>
            <a:off x="7630117" y="1760149"/>
            <a:ext cx="1825289" cy="3195309"/>
          </a:xfrm>
          <a:prstGeom prst="rect">
            <a:avLst/>
          </a:prstGeom>
        </p:spPr>
      </p:pic>
      <p:grpSp>
        <p:nvGrpSpPr>
          <p:cNvPr id="23" name="Group 22">
            <a:extLst>
              <a:ext uri="{FF2B5EF4-FFF2-40B4-BE49-F238E27FC236}">
                <a16:creationId xmlns:a16="http://schemas.microsoft.com/office/drawing/2014/main" id="{0728E147-D66D-4BE6-A53C-1877F25338FC}"/>
              </a:ext>
            </a:extLst>
          </p:cNvPr>
          <p:cNvGrpSpPr/>
          <p:nvPr/>
        </p:nvGrpSpPr>
        <p:grpSpPr>
          <a:xfrm>
            <a:off x="7185" y="6062880"/>
            <a:ext cx="12177630" cy="832698"/>
            <a:chOff x="7185" y="6062880"/>
            <a:chExt cx="12177630" cy="832698"/>
          </a:xfrm>
        </p:grpSpPr>
        <p:pic>
          <p:nvPicPr>
            <p:cNvPr id="24" name="Picture 23">
              <a:extLst>
                <a:ext uri="{FF2B5EF4-FFF2-40B4-BE49-F238E27FC236}">
                  <a16:creationId xmlns:a16="http://schemas.microsoft.com/office/drawing/2014/main" id="{5E571A77-522A-4BDC-BE80-A3D0CEB31350}"/>
                </a:ext>
              </a:extLst>
            </p:cNvPr>
            <p:cNvPicPr>
              <a:picLocks noChangeAspect="1"/>
            </p:cNvPicPr>
            <p:nvPr/>
          </p:nvPicPr>
          <p:blipFill>
            <a:blip r:embed="rId3"/>
            <a:stretch>
              <a:fillRect/>
            </a:stretch>
          </p:blipFill>
          <p:spPr>
            <a:xfrm>
              <a:off x="10880653" y="6062880"/>
              <a:ext cx="1304162" cy="713783"/>
            </a:xfrm>
            <a:prstGeom prst="rect">
              <a:avLst/>
            </a:prstGeom>
          </p:spPr>
        </p:pic>
        <p:sp>
          <p:nvSpPr>
            <p:cNvPr id="25" name="TextBox 24">
              <a:extLst>
                <a:ext uri="{FF2B5EF4-FFF2-40B4-BE49-F238E27FC236}">
                  <a16:creationId xmlns:a16="http://schemas.microsoft.com/office/drawing/2014/main" id="{4BE62B8D-FC47-4B11-96E3-C96719085140}"/>
                </a:ext>
              </a:extLst>
            </p:cNvPr>
            <p:cNvSpPr txBox="1"/>
            <p:nvPr/>
          </p:nvSpPr>
          <p:spPr>
            <a:xfrm>
              <a:off x="5039905" y="6580870"/>
              <a:ext cx="3037510" cy="276999"/>
            </a:xfrm>
            <a:prstGeom prst="rect">
              <a:avLst/>
            </a:prstGeom>
            <a:noFill/>
          </p:spPr>
          <p:txBody>
            <a:bodyPr wrap="square" rtlCol="0">
              <a:spAutoFit/>
            </a:bodyPr>
            <a:lstStyle/>
            <a:p>
              <a:r>
                <a:rPr lang="fr-BE" sz="1200" dirty="0"/>
                <a:t>Karine Charry - 26 avril 2022</a:t>
              </a:r>
            </a:p>
          </p:txBody>
        </p:sp>
        <p:pic>
          <p:nvPicPr>
            <p:cNvPr id="26" name="Picture 25">
              <a:extLst>
                <a:ext uri="{FF2B5EF4-FFF2-40B4-BE49-F238E27FC236}">
                  <a16:creationId xmlns:a16="http://schemas.microsoft.com/office/drawing/2014/main" id="{E0A70D84-8C79-495C-968F-E04CD88EA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5" y="6231835"/>
              <a:ext cx="1752807" cy="6637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CIS 2019 13th International Conference on Research Challenges in  Information Science">
              <a:extLst>
                <a:ext uri="{FF2B5EF4-FFF2-40B4-BE49-F238E27FC236}">
                  <a16:creationId xmlns:a16="http://schemas.microsoft.com/office/drawing/2014/main" id="{C1AB1C1A-040F-48F2-8C3F-61C800C8F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9992" y="6168678"/>
              <a:ext cx="548192" cy="6637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444341E3-5742-41EF-9877-68412BFC957A}"/>
              </a:ext>
            </a:extLst>
          </p:cNvPr>
          <p:cNvGrpSpPr/>
          <p:nvPr/>
        </p:nvGrpSpPr>
        <p:grpSpPr>
          <a:xfrm>
            <a:off x="4899174" y="2050412"/>
            <a:ext cx="2393651" cy="2465564"/>
            <a:chOff x="5039905" y="2050412"/>
            <a:chExt cx="2393651" cy="2465564"/>
          </a:xfrm>
        </p:grpSpPr>
        <p:pic>
          <p:nvPicPr>
            <p:cNvPr id="15" name="Picture 6" descr="Priority Axes">
              <a:extLst>
                <a:ext uri="{FF2B5EF4-FFF2-40B4-BE49-F238E27FC236}">
                  <a16:creationId xmlns:a16="http://schemas.microsoft.com/office/drawing/2014/main" id="{9D324310-52EB-41BA-A37C-7DE73C8B5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9905" y="2050412"/>
              <a:ext cx="2393651" cy="2465564"/>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Close with solid fill">
              <a:extLst>
                <a:ext uri="{FF2B5EF4-FFF2-40B4-BE49-F238E27FC236}">
                  <a16:creationId xmlns:a16="http://schemas.microsoft.com/office/drawing/2014/main" id="{F3C7A86F-99D4-4B64-ADC0-2E01683A3B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69835" y="2835964"/>
              <a:ext cx="1567070" cy="1567070"/>
            </a:xfrm>
            <a:prstGeom prst="rect">
              <a:avLst/>
            </a:prstGeom>
          </p:spPr>
        </p:pic>
      </p:grpSp>
      <p:pic>
        <p:nvPicPr>
          <p:cNvPr id="2052" name="Picture 4" descr="Man Eat Plate Spoon Icon Breakfast Stock Illustration 775087078">
            <a:extLst>
              <a:ext uri="{FF2B5EF4-FFF2-40B4-BE49-F238E27FC236}">
                <a16:creationId xmlns:a16="http://schemas.microsoft.com/office/drawing/2014/main" id="{853EEF88-90B9-46AC-B321-FB68F32ADC9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395" t="17032" r="18391" b="24459"/>
          <a:stretch/>
        </p:blipFill>
        <p:spPr bwMode="auto">
          <a:xfrm>
            <a:off x="1796352" y="1536434"/>
            <a:ext cx="3028588" cy="349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94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728E147-D66D-4BE6-A53C-1877F25338FC}"/>
              </a:ext>
            </a:extLst>
          </p:cNvPr>
          <p:cNvGrpSpPr/>
          <p:nvPr/>
        </p:nvGrpSpPr>
        <p:grpSpPr>
          <a:xfrm>
            <a:off x="7185" y="6062880"/>
            <a:ext cx="12177630" cy="832698"/>
            <a:chOff x="7185" y="6062880"/>
            <a:chExt cx="12177630" cy="832698"/>
          </a:xfrm>
        </p:grpSpPr>
        <p:pic>
          <p:nvPicPr>
            <p:cNvPr id="24" name="Picture 23">
              <a:extLst>
                <a:ext uri="{FF2B5EF4-FFF2-40B4-BE49-F238E27FC236}">
                  <a16:creationId xmlns:a16="http://schemas.microsoft.com/office/drawing/2014/main" id="{5E571A77-522A-4BDC-BE80-A3D0CEB31350}"/>
                </a:ext>
              </a:extLst>
            </p:cNvPr>
            <p:cNvPicPr>
              <a:picLocks noChangeAspect="1"/>
            </p:cNvPicPr>
            <p:nvPr/>
          </p:nvPicPr>
          <p:blipFill>
            <a:blip r:embed="rId2"/>
            <a:stretch>
              <a:fillRect/>
            </a:stretch>
          </p:blipFill>
          <p:spPr>
            <a:xfrm>
              <a:off x="10880653" y="6062880"/>
              <a:ext cx="1304162" cy="713783"/>
            </a:xfrm>
            <a:prstGeom prst="rect">
              <a:avLst/>
            </a:prstGeom>
          </p:spPr>
        </p:pic>
        <p:sp>
          <p:nvSpPr>
            <p:cNvPr id="25" name="TextBox 24">
              <a:extLst>
                <a:ext uri="{FF2B5EF4-FFF2-40B4-BE49-F238E27FC236}">
                  <a16:creationId xmlns:a16="http://schemas.microsoft.com/office/drawing/2014/main" id="{4BE62B8D-FC47-4B11-96E3-C96719085140}"/>
                </a:ext>
              </a:extLst>
            </p:cNvPr>
            <p:cNvSpPr txBox="1"/>
            <p:nvPr/>
          </p:nvSpPr>
          <p:spPr>
            <a:xfrm>
              <a:off x="5039905" y="6580870"/>
              <a:ext cx="3037510" cy="276999"/>
            </a:xfrm>
            <a:prstGeom prst="rect">
              <a:avLst/>
            </a:prstGeom>
            <a:noFill/>
          </p:spPr>
          <p:txBody>
            <a:bodyPr wrap="square" rtlCol="0">
              <a:spAutoFit/>
            </a:bodyPr>
            <a:lstStyle/>
            <a:p>
              <a:r>
                <a:rPr lang="fr-BE" sz="1200" dirty="0"/>
                <a:t>Karine Charry - 26 avril 2022</a:t>
              </a:r>
            </a:p>
          </p:txBody>
        </p:sp>
        <p:pic>
          <p:nvPicPr>
            <p:cNvPr id="26" name="Picture 25">
              <a:extLst>
                <a:ext uri="{FF2B5EF4-FFF2-40B4-BE49-F238E27FC236}">
                  <a16:creationId xmlns:a16="http://schemas.microsoft.com/office/drawing/2014/main" id="{E0A70D84-8C79-495C-968F-E04CD88EA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 y="6231835"/>
              <a:ext cx="1752807" cy="6637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CIS 2019 13th International Conference on Research Challenges in  Information Science">
              <a:extLst>
                <a:ext uri="{FF2B5EF4-FFF2-40B4-BE49-F238E27FC236}">
                  <a16:creationId xmlns:a16="http://schemas.microsoft.com/office/drawing/2014/main" id="{C1AB1C1A-040F-48F2-8C3F-61C800C8F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9992" y="6168678"/>
              <a:ext cx="548192" cy="663743"/>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Picture 6" descr="Responsibility - Free social media icons">
            <a:extLst>
              <a:ext uri="{FF2B5EF4-FFF2-40B4-BE49-F238E27FC236}">
                <a16:creationId xmlns:a16="http://schemas.microsoft.com/office/drawing/2014/main" id="{4F6B1692-EC06-42E4-9929-295EFE1174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765313"/>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48F78E-E02C-49A5-B0C5-C7819AA8D838}"/>
              </a:ext>
            </a:extLst>
          </p:cNvPr>
          <p:cNvSpPr txBox="1"/>
          <p:nvPr/>
        </p:nvSpPr>
        <p:spPr>
          <a:xfrm>
            <a:off x="6808305" y="1400121"/>
            <a:ext cx="4876800" cy="3416320"/>
          </a:xfrm>
          <a:prstGeom prst="rect">
            <a:avLst/>
          </a:prstGeom>
          <a:noFill/>
        </p:spPr>
        <p:txBody>
          <a:bodyPr wrap="square" rtlCol="0">
            <a:spAutoFit/>
          </a:bodyPr>
          <a:lstStyle/>
          <a:p>
            <a:r>
              <a:rPr lang="en-US" sz="2000" b="1" i="0" dirty="0">
                <a:solidFill>
                  <a:srgbClr val="111111"/>
                </a:solidFill>
                <a:effectLst/>
                <a:latin typeface="Roboto" panose="02000000000000000000" pitchFamily="2" charset="0"/>
              </a:rPr>
              <a:t>“Social marketing”</a:t>
            </a:r>
          </a:p>
          <a:p>
            <a:endParaRPr lang="en-US" b="0" i="0" dirty="0">
              <a:solidFill>
                <a:srgbClr val="111111"/>
              </a:solidFill>
              <a:effectLst/>
              <a:latin typeface="Roboto" panose="02000000000000000000" pitchFamily="2" charset="0"/>
            </a:endParaRPr>
          </a:p>
          <a:p>
            <a:r>
              <a:rPr lang="en-US" b="0" i="0" dirty="0">
                <a:solidFill>
                  <a:srgbClr val="111111"/>
                </a:solidFill>
                <a:effectLst/>
                <a:latin typeface="Roboto" panose="02000000000000000000" pitchFamily="2" charset="0"/>
              </a:rPr>
              <a:t>Examination of the “applicability of </a:t>
            </a:r>
            <a:r>
              <a:rPr lang="en-US" b="1" i="1" dirty="0">
                <a:solidFill>
                  <a:srgbClr val="111111"/>
                </a:solidFill>
                <a:effectLst/>
                <a:latin typeface="Roboto" panose="02000000000000000000" pitchFamily="2" charset="0"/>
              </a:rPr>
              <a:t>marketing concepts to social causes and social change</a:t>
            </a:r>
            <a:r>
              <a:rPr lang="en-US" b="0" i="0" dirty="0">
                <a:solidFill>
                  <a:srgbClr val="111111"/>
                </a:solidFill>
                <a:effectLst/>
                <a:latin typeface="Roboto" panose="02000000000000000000" pitchFamily="2" charset="0"/>
              </a:rPr>
              <a:t>. Social marketing is defined as the design, implementation, and control of programs calculated to influence the acceptability of social ideas and involving considerations of product planning, pricing, communication, distribution and marketing research”</a:t>
            </a:r>
          </a:p>
          <a:p>
            <a:endParaRPr lang="en-US" dirty="0">
              <a:solidFill>
                <a:srgbClr val="111111"/>
              </a:solidFill>
              <a:latin typeface="Roboto" panose="02000000000000000000" pitchFamily="2" charset="0"/>
            </a:endParaRPr>
          </a:p>
          <a:p>
            <a:r>
              <a:rPr lang="en-US" i="1" dirty="0">
                <a:solidFill>
                  <a:srgbClr val="111111"/>
                </a:solidFill>
                <a:latin typeface="Roboto" panose="02000000000000000000" pitchFamily="2" charset="0"/>
              </a:rPr>
              <a:t>Kotler &amp; Altman, 1971</a:t>
            </a:r>
            <a:endParaRPr lang="fr-BE" i="1" dirty="0"/>
          </a:p>
        </p:txBody>
      </p:sp>
    </p:spTree>
    <p:extLst>
      <p:ext uri="{BB962C8B-B14F-4D97-AF65-F5344CB8AC3E}">
        <p14:creationId xmlns:p14="http://schemas.microsoft.com/office/powerpoint/2010/main" val="122879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728E147-D66D-4BE6-A53C-1877F25338FC}"/>
              </a:ext>
            </a:extLst>
          </p:cNvPr>
          <p:cNvGrpSpPr/>
          <p:nvPr/>
        </p:nvGrpSpPr>
        <p:grpSpPr>
          <a:xfrm>
            <a:off x="7185" y="6062880"/>
            <a:ext cx="12177630" cy="832698"/>
            <a:chOff x="7185" y="6062880"/>
            <a:chExt cx="12177630" cy="832698"/>
          </a:xfrm>
        </p:grpSpPr>
        <p:pic>
          <p:nvPicPr>
            <p:cNvPr id="24" name="Picture 23">
              <a:extLst>
                <a:ext uri="{FF2B5EF4-FFF2-40B4-BE49-F238E27FC236}">
                  <a16:creationId xmlns:a16="http://schemas.microsoft.com/office/drawing/2014/main" id="{5E571A77-522A-4BDC-BE80-A3D0CEB31350}"/>
                </a:ext>
              </a:extLst>
            </p:cNvPr>
            <p:cNvPicPr>
              <a:picLocks noChangeAspect="1"/>
            </p:cNvPicPr>
            <p:nvPr/>
          </p:nvPicPr>
          <p:blipFill>
            <a:blip r:embed="rId2"/>
            <a:stretch>
              <a:fillRect/>
            </a:stretch>
          </p:blipFill>
          <p:spPr>
            <a:xfrm>
              <a:off x="10880653" y="6062880"/>
              <a:ext cx="1304162" cy="713783"/>
            </a:xfrm>
            <a:prstGeom prst="rect">
              <a:avLst/>
            </a:prstGeom>
          </p:spPr>
        </p:pic>
        <p:sp>
          <p:nvSpPr>
            <p:cNvPr id="25" name="TextBox 24">
              <a:extLst>
                <a:ext uri="{FF2B5EF4-FFF2-40B4-BE49-F238E27FC236}">
                  <a16:creationId xmlns:a16="http://schemas.microsoft.com/office/drawing/2014/main" id="{4BE62B8D-FC47-4B11-96E3-C96719085140}"/>
                </a:ext>
              </a:extLst>
            </p:cNvPr>
            <p:cNvSpPr txBox="1"/>
            <p:nvPr/>
          </p:nvSpPr>
          <p:spPr>
            <a:xfrm>
              <a:off x="5039905" y="6580870"/>
              <a:ext cx="3037510" cy="276999"/>
            </a:xfrm>
            <a:prstGeom prst="rect">
              <a:avLst/>
            </a:prstGeom>
            <a:noFill/>
          </p:spPr>
          <p:txBody>
            <a:bodyPr wrap="square" rtlCol="0">
              <a:spAutoFit/>
            </a:bodyPr>
            <a:lstStyle/>
            <a:p>
              <a:r>
                <a:rPr lang="fr-BE" sz="1200" dirty="0"/>
                <a:t>Karine Charry - 26 avril 2022</a:t>
              </a:r>
            </a:p>
          </p:txBody>
        </p:sp>
        <p:pic>
          <p:nvPicPr>
            <p:cNvPr id="26" name="Picture 25">
              <a:extLst>
                <a:ext uri="{FF2B5EF4-FFF2-40B4-BE49-F238E27FC236}">
                  <a16:creationId xmlns:a16="http://schemas.microsoft.com/office/drawing/2014/main" id="{E0A70D84-8C79-495C-968F-E04CD88EA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 y="6231835"/>
              <a:ext cx="1752807" cy="6637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CIS 2019 13th International Conference on Research Challenges in  Information Science">
              <a:extLst>
                <a:ext uri="{FF2B5EF4-FFF2-40B4-BE49-F238E27FC236}">
                  <a16:creationId xmlns:a16="http://schemas.microsoft.com/office/drawing/2014/main" id="{C1AB1C1A-040F-48F2-8C3F-61C800C8F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9992" y="6168678"/>
              <a:ext cx="548192" cy="663743"/>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223AF5B5-9988-42E0-A37D-F83A3CACD1DD}"/>
              </a:ext>
            </a:extLst>
          </p:cNvPr>
          <p:cNvPicPr>
            <a:picLocks noChangeAspect="1"/>
          </p:cNvPicPr>
          <p:nvPr/>
        </p:nvPicPr>
        <p:blipFill>
          <a:blip r:embed="rId5"/>
          <a:stretch>
            <a:fillRect/>
          </a:stretch>
        </p:blipFill>
        <p:spPr>
          <a:xfrm>
            <a:off x="3033893" y="0"/>
            <a:ext cx="8051336" cy="6858000"/>
          </a:xfrm>
          <a:prstGeom prst="rect">
            <a:avLst/>
          </a:prstGeom>
        </p:spPr>
      </p:pic>
      <p:sp>
        <p:nvSpPr>
          <p:cNvPr id="5" name="Oval 4">
            <a:extLst>
              <a:ext uri="{FF2B5EF4-FFF2-40B4-BE49-F238E27FC236}">
                <a16:creationId xmlns:a16="http://schemas.microsoft.com/office/drawing/2014/main" id="{BF9CDEC7-5E80-4938-A237-26C6172DCE00}"/>
              </a:ext>
            </a:extLst>
          </p:cNvPr>
          <p:cNvSpPr/>
          <p:nvPr/>
        </p:nvSpPr>
        <p:spPr>
          <a:xfrm>
            <a:off x="3844413" y="3290500"/>
            <a:ext cx="1288025" cy="2769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Picture 5">
            <a:extLst>
              <a:ext uri="{FF2B5EF4-FFF2-40B4-BE49-F238E27FC236}">
                <a16:creationId xmlns:a16="http://schemas.microsoft.com/office/drawing/2014/main" id="{A50E6534-EE28-48B9-A9FB-98F3B0DD3D89}"/>
              </a:ext>
            </a:extLst>
          </p:cNvPr>
          <p:cNvPicPr>
            <a:picLocks noChangeAspect="1"/>
          </p:cNvPicPr>
          <p:nvPr/>
        </p:nvPicPr>
        <p:blipFill>
          <a:blip r:embed="rId6"/>
          <a:stretch>
            <a:fillRect/>
          </a:stretch>
        </p:blipFill>
        <p:spPr>
          <a:xfrm>
            <a:off x="3978665" y="1850222"/>
            <a:ext cx="1304657" cy="286537"/>
          </a:xfrm>
          <a:prstGeom prst="rect">
            <a:avLst/>
          </a:prstGeom>
        </p:spPr>
      </p:pic>
      <p:sp>
        <p:nvSpPr>
          <p:cNvPr id="13" name="Oval 12">
            <a:extLst>
              <a:ext uri="{FF2B5EF4-FFF2-40B4-BE49-F238E27FC236}">
                <a16:creationId xmlns:a16="http://schemas.microsoft.com/office/drawing/2014/main" id="{280F0B5D-0E97-4EFE-8AB0-FCE55C890639}"/>
              </a:ext>
            </a:extLst>
          </p:cNvPr>
          <p:cNvSpPr/>
          <p:nvPr/>
        </p:nvSpPr>
        <p:spPr>
          <a:xfrm>
            <a:off x="3844413" y="138629"/>
            <a:ext cx="1288025" cy="2769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07301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3869766-E44A-4D0A-A98E-695804AF9478}"/>
              </a:ext>
            </a:extLst>
          </p:cNvPr>
          <p:cNvGrpSpPr/>
          <p:nvPr/>
        </p:nvGrpSpPr>
        <p:grpSpPr>
          <a:xfrm>
            <a:off x="7185" y="6062880"/>
            <a:ext cx="12177630" cy="832698"/>
            <a:chOff x="7185" y="6062880"/>
            <a:chExt cx="12177630" cy="832698"/>
          </a:xfrm>
        </p:grpSpPr>
        <p:pic>
          <p:nvPicPr>
            <p:cNvPr id="8" name="Picture 7">
              <a:extLst>
                <a:ext uri="{FF2B5EF4-FFF2-40B4-BE49-F238E27FC236}">
                  <a16:creationId xmlns:a16="http://schemas.microsoft.com/office/drawing/2014/main" id="{DD3C891D-A348-44AC-97B0-195379185FFD}"/>
                </a:ext>
              </a:extLst>
            </p:cNvPr>
            <p:cNvPicPr>
              <a:picLocks noChangeAspect="1"/>
            </p:cNvPicPr>
            <p:nvPr/>
          </p:nvPicPr>
          <p:blipFill>
            <a:blip r:embed="rId2"/>
            <a:stretch>
              <a:fillRect/>
            </a:stretch>
          </p:blipFill>
          <p:spPr>
            <a:xfrm>
              <a:off x="10880653" y="6062880"/>
              <a:ext cx="1304162" cy="713783"/>
            </a:xfrm>
            <a:prstGeom prst="rect">
              <a:avLst/>
            </a:prstGeom>
          </p:spPr>
        </p:pic>
        <p:sp>
          <p:nvSpPr>
            <p:cNvPr id="9" name="TextBox 8">
              <a:extLst>
                <a:ext uri="{FF2B5EF4-FFF2-40B4-BE49-F238E27FC236}">
                  <a16:creationId xmlns:a16="http://schemas.microsoft.com/office/drawing/2014/main" id="{03B8100E-4EC3-4980-A864-9ACC99C63C73}"/>
                </a:ext>
              </a:extLst>
            </p:cNvPr>
            <p:cNvSpPr txBox="1"/>
            <p:nvPr/>
          </p:nvSpPr>
          <p:spPr>
            <a:xfrm>
              <a:off x="5039905" y="6580870"/>
              <a:ext cx="3037510" cy="276999"/>
            </a:xfrm>
            <a:prstGeom prst="rect">
              <a:avLst/>
            </a:prstGeom>
            <a:noFill/>
          </p:spPr>
          <p:txBody>
            <a:bodyPr wrap="square" rtlCol="0">
              <a:spAutoFit/>
            </a:bodyPr>
            <a:lstStyle/>
            <a:p>
              <a:r>
                <a:rPr lang="fr-BE" sz="1200" dirty="0"/>
                <a:t>Karine Charry - 26 avril 2022</a:t>
              </a:r>
            </a:p>
          </p:txBody>
        </p:sp>
        <p:pic>
          <p:nvPicPr>
            <p:cNvPr id="11" name="Picture 10">
              <a:extLst>
                <a:ext uri="{FF2B5EF4-FFF2-40B4-BE49-F238E27FC236}">
                  <a16:creationId xmlns:a16="http://schemas.microsoft.com/office/drawing/2014/main" id="{FEBDA9A0-F70D-4938-86B2-A028DCB81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 y="6231835"/>
              <a:ext cx="1752807" cy="6637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CIS 2019 13th International Conference on Research Challenges in  Information Science">
              <a:extLst>
                <a:ext uri="{FF2B5EF4-FFF2-40B4-BE49-F238E27FC236}">
                  <a16:creationId xmlns:a16="http://schemas.microsoft.com/office/drawing/2014/main" id="{7D4BFC73-3ACF-4AE2-93AB-3A48CC591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9992" y="6168678"/>
              <a:ext cx="548192" cy="6637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0E8C0771-22BC-44FE-AA3A-65D41E77E690}"/>
              </a:ext>
            </a:extLst>
          </p:cNvPr>
          <p:cNvGrpSpPr/>
          <p:nvPr/>
        </p:nvGrpSpPr>
        <p:grpSpPr>
          <a:xfrm>
            <a:off x="883588" y="794849"/>
            <a:ext cx="9810604" cy="4516696"/>
            <a:chOff x="883588" y="794849"/>
            <a:chExt cx="9810604" cy="4516696"/>
          </a:xfrm>
        </p:grpSpPr>
        <p:grpSp>
          <p:nvGrpSpPr>
            <p:cNvPr id="19" name="Group 18">
              <a:extLst>
                <a:ext uri="{FF2B5EF4-FFF2-40B4-BE49-F238E27FC236}">
                  <a16:creationId xmlns:a16="http://schemas.microsoft.com/office/drawing/2014/main" id="{B75BC290-AD1F-4E9C-8629-CE60F013EBE6}"/>
                </a:ext>
              </a:extLst>
            </p:cNvPr>
            <p:cNvGrpSpPr/>
            <p:nvPr/>
          </p:nvGrpSpPr>
          <p:grpSpPr>
            <a:xfrm>
              <a:off x="883588" y="794849"/>
              <a:ext cx="9810604" cy="4516696"/>
              <a:chOff x="883588" y="794849"/>
              <a:chExt cx="9810604" cy="4516696"/>
            </a:xfrm>
          </p:grpSpPr>
          <p:graphicFrame>
            <p:nvGraphicFramePr>
              <p:cNvPr id="17" name="Vertical Text Placeholder 1">
                <a:extLst>
                  <a:ext uri="{FF2B5EF4-FFF2-40B4-BE49-F238E27FC236}">
                    <a16:creationId xmlns:a16="http://schemas.microsoft.com/office/drawing/2014/main" id="{999C5532-3195-4841-9D82-FC6D307CD3A6}"/>
                  </a:ext>
                </a:extLst>
              </p:cNvPr>
              <p:cNvGraphicFramePr/>
              <p:nvPr>
                <p:extLst>
                  <p:ext uri="{D42A27DB-BD31-4B8C-83A1-F6EECF244321}">
                    <p14:modId xmlns:p14="http://schemas.microsoft.com/office/powerpoint/2010/main" val="2185236190"/>
                  </p:ext>
                </p:extLst>
              </p:nvPr>
            </p:nvGraphicFramePr>
            <p:xfrm>
              <a:off x="883588" y="794849"/>
              <a:ext cx="9810604" cy="45166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0" name="Group 9">
                <a:extLst>
                  <a:ext uri="{FF2B5EF4-FFF2-40B4-BE49-F238E27FC236}">
                    <a16:creationId xmlns:a16="http://schemas.microsoft.com/office/drawing/2014/main" id="{3B8A7C11-6C79-4DBC-92DD-442B56987ADC}"/>
                  </a:ext>
                </a:extLst>
              </p:cNvPr>
              <p:cNvGrpSpPr/>
              <p:nvPr/>
            </p:nvGrpSpPr>
            <p:grpSpPr>
              <a:xfrm>
                <a:off x="3832137" y="1666929"/>
                <a:ext cx="6862055" cy="2137874"/>
                <a:chOff x="5282877" y="496276"/>
                <a:chExt cx="6862055" cy="2137874"/>
              </a:xfrm>
            </p:grpSpPr>
            <p:sp>
              <p:nvSpPr>
                <p:cNvPr id="12" name="Rectangle 11">
                  <a:extLst>
                    <a:ext uri="{FF2B5EF4-FFF2-40B4-BE49-F238E27FC236}">
                      <a16:creationId xmlns:a16="http://schemas.microsoft.com/office/drawing/2014/main" id="{9E4A0639-92B9-43A3-A9BD-93B694BE544E}"/>
                    </a:ext>
                  </a:extLst>
                </p:cNvPr>
                <p:cNvSpPr/>
                <p:nvPr/>
              </p:nvSpPr>
              <p:spPr>
                <a:xfrm>
                  <a:off x="5282877" y="1882544"/>
                  <a:ext cx="4527726" cy="7516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a:extLst>
                    <a:ext uri="{FF2B5EF4-FFF2-40B4-BE49-F238E27FC236}">
                      <a16:creationId xmlns:a16="http://schemas.microsoft.com/office/drawing/2014/main" id="{F99054EE-B5B9-4685-86C9-CB4018AC4BA6}"/>
                    </a:ext>
                  </a:extLst>
                </p:cNvPr>
                <p:cNvSpPr txBox="1"/>
                <p:nvPr/>
              </p:nvSpPr>
              <p:spPr>
                <a:xfrm>
                  <a:off x="7430762" y="496276"/>
                  <a:ext cx="4714170" cy="7516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9545" tIns="79545" rIns="79545" bIns="79545" numCol="1" spcCol="1270" anchor="ctr" anchorCtr="0">
                  <a:noAutofit/>
                </a:bodyPr>
                <a:lstStyle/>
                <a:p>
                  <a:pPr lvl="0"/>
                  <a:r>
                    <a:rPr lang="fr-BE" sz="1600" dirty="0"/>
                    <a:t>P</a:t>
                  </a:r>
                  <a:r>
                    <a:rPr lang="fr-BE" sz="1600" baseline="0" dirty="0"/>
                    <a:t>roduct manager, communication manager, brand manager, segment manager, senior </a:t>
                  </a:r>
                  <a:r>
                    <a:rPr lang="fr-BE" sz="1600" baseline="0" dirty="0" err="1"/>
                    <a:t>researcher</a:t>
                  </a:r>
                  <a:r>
                    <a:rPr lang="fr-BE" sz="1600" baseline="0" dirty="0"/>
                    <a:t>, .. </a:t>
                  </a:r>
                </a:p>
                <a:p>
                  <a:pPr lvl="0"/>
                  <a:r>
                    <a:rPr lang="fr-BE" sz="1600" baseline="0" dirty="0"/>
                    <a:t>(</a:t>
                  </a:r>
                  <a:r>
                    <a:rPr lang="fr-BE" sz="1600" b="1" baseline="0" dirty="0"/>
                    <a:t>5 ans  @Materne-Confilux</a:t>
                  </a:r>
                  <a:r>
                    <a:rPr lang="fr-BE" sz="1600" baseline="0" dirty="0"/>
                    <a:t>).</a:t>
                  </a:r>
                  <a:endParaRPr lang="fr-BE" sz="1600" dirty="0"/>
                </a:p>
              </p:txBody>
            </p:sp>
          </p:grpSp>
        </p:grpSp>
        <p:pic>
          <p:nvPicPr>
            <p:cNvPr id="15" name="Picture 2" descr="Agence de stimulation économique Wallonie Picarde (Entreprendre.wapi) –  ReWallonia">
              <a:extLst>
                <a:ext uri="{FF2B5EF4-FFF2-40B4-BE49-F238E27FC236}">
                  <a16:creationId xmlns:a16="http://schemas.microsoft.com/office/drawing/2014/main" id="{47D881F1-2DD9-4C2D-85A7-80096E1A3CF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795" t="21259" r="8910" b="18564"/>
            <a:stretch/>
          </p:blipFill>
          <p:spPr bwMode="auto">
            <a:xfrm>
              <a:off x="3509063" y="4895286"/>
              <a:ext cx="1171750" cy="35430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Graphic 15" descr="Arrow: Slight curve outline">
            <a:extLst>
              <a:ext uri="{FF2B5EF4-FFF2-40B4-BE49-F238E27FC236}">
                <a16:creationId xmlns:a16="http://schemas.microsoft.com/office/drawing/2014/main" id="{9C79200C-6851-4B27-9D61-48C12A5F25C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0722" y="2890403"/>
            <a:ext cx="914400" cy="914400"/>
          </a:xfrm>
          <a:prstGeom prst="rect">
            <a:avLst/>
          </a:prstGeom>
        </p:spPr>
      </p:pic>
      <p:pic>
        <p:nvPicPr>
          <p:cNvPr id="18" name="Picture 6" descr="Responsibility - Free social media icons">
            <a:extLst>
              <a:ext uri="{FF2B5EF4-FFF2-40B4-BE49-F238E27FC236}">
                <a16:creationId xmlns:a16="http://schemas.microsoft.com/office/drawing/2014/main" id="{F046E6B1-84A6-49A7-96DF-20EBBBD8FFA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68769" y="4633957"/>
            <a:ext cx="1231257" cy="123125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origine de ces fameuses expressions : « Au diable Vauvert » - Orthographe  et Projet Voltaire">
            <a:extLst>
              <a:ext uri="{FF2B5EF4-FFF2-40B4-BE49-F238E27FC236}">
                <a16:creationId xmlns:a16="http://schemas.microsoft.com/office/drawing/2014/main" id="{6887D6DB-4AF0-455F-A4B8-290E8BB08EB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09136" y="5669973"/>
            <a:ext cx="1264705" cy="1063384"/>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c 21" descr="Close with solid fill">
            <a:extLst>
              <a:ext uri="{FF2B5EF4-FFF2-40B4-BE49-F238E27FC236}">
                <a16:creationId xmlns:a16="http://schemas.microsoft.com/office/drawing/2014/main" id="{2ABAF465-0921-4094-B075-5B1748AF2A1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80653" y="5531187"/>
            <a:ext cx="1140491" cy="1063385"/>
          </a:xfrm>
          <a:prstGeom prst="rect">
            <a:avLst/>
          </a:prstGeom>
        </p:spPr>
      </p:pic>
    </p:spTree>
    <p:extLst>
      <p:ext uri="{BB962C8B-B14F-4D97-AF65-F5344CB8AC3E}">
        <p14:creationId xmlns:p14="http://schemas.microsoft.com/office/powerpoint/2010/main" val="77855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E838AA3-C4DF-4F8F-9CC0-78E5516A4842}"/>
              </a:ext>
            </a:extLst>
          </p:cNvPr>
          <p:cNvSpPr>
            <a:spLocks noGrp="1"/>
          </p:cNvSpPr>
          <p:nvPr>
            <p:ph type="title"/>
          </p:nvPr>
        </p:nvSpPr>
        <p:spPr>
          <a:xfrm>
            <a:off x="178655" y="70069"/>
            <a:ext cx="8770320" cy="1012563"/>
          </a:xfrm>
          <a:solidFill>
            <a:schemeClr val="accent5">
              <a:lumMod val="75000"/>
            </a:schemeClr>
          </a:solidFill>
        </p:spPr>
        <p:txBody>
          <a:bodyPr>
            <a:normAutofit/>
          </a:bodyPr>
          <a:lstStyle/>
          <a:p>
            <a:r>
              <a:rPr lang="fr-BE" sz="3200" dirty="0">
                <a:solidFill>
                  <a:schemeClr val="bg1"/>
                </a:solidFill>
                <a:latin typeface="Franklin Gothic Heavy" panose="020B0903020102020204" pitchFamily="34" charset="0"/>
              </a:rPr>
              <a:t>Influenceurs et bien-être des followers</a:t>
            </a:r>
            <a:br>
              <a:rPr lang="fr-BE" sz="3200" dirty="0">
                <a:solidFill>
                  <a:schemeClr val="bg1"/>
                </a:solidFill>
                <a:latin typeface="Franklin Gothic Heavy" panose="020B0903020102020204" pitchFamily="34" charset="0"/>
              </a:rPr>
            </a:br>
            <a:r>
              <a:rPr lang="fr-BE" sz="2400" dirty="0">
                <a:solidFill>
                  <a:schemeClr val="bg1"/>
                </a:solidFill>
                <a:latin typeface="Franklin Gothic Heavy" panose="020B0903020102020204" pitchFamily="34" charset="0"/>
              </a:rPr>
              <a:t>Le rôle de l’authenticité (« </a:t>
            </a:r>
            <a:r>
              <a:rPr lang="fr-BE" sz="2400" dirty="0" err="1">
                <a:solidFill>
                  <a:schemeClr val="bg1"/>
                </a:solidFill>
                <a:latin typeface="Franklin Gothic Heavy" panose="020B0903020102020204" pitchFamily="34" charset="0"/>
              </a:rPr>
              <a:t>genuineness</a:t>
            </a:r>
            <a:r>
              <a:rPr lang="fr-BE" sz="2400" dirty="0">
                <a:solidFill>
                  <a:schemeClr val="bg1"/>
                </a:solidFill>
                <a:latin typeface="Franklin Gothic Heavy" panose="020B0903020102020204" pitchFamily="34" charset="0"/>
              </a:rPr>
              <a:t> »)</a:t>
            </a:r>
            <a:endParaRPr lang="fr-BE" sz="3200" dirty="0">
              <a:solidFill>
                <a:schemeClr val="bg1"/>
              </a:solidFill>
              <a:latin typeface="Franklin Gothic Heavy" panose="020B0903020102020204" pitchFamily="34" charset="0"/>
            </a:endParaRPr>
          </a:p>
        </p:txBody>
      </p:sp>
      <p:sp>
        <p:nvSpPr>
          <p:cNvPr id="13" name="Vertical Text Placeholder 12">
            <a:extLst>
              <a:ext uri="{FF2B5EF4-FFF2-40B4-BE49-F238E27FC236}">
                <a16:creationId xmlns:a16="http://schemas.microsoft.com/office/drawing/2014/main" id="{A73A5EE0-AA9F-42FA-9323-72B70E1EF212}"/>
              </a:ext>
            </a:extLst>
          </p:cNvPr>
          <p:cNvSpPr>
            <a:spLocks noGrp="1"/>
          </p:cNvSpPr>
          <p:nvPr>
            <p:ph type="body" orient="vert" idx="1"/>
          </p:nvPr>
        </p:nvSpPr>
        <p:spPr>
          <a:xfrm>
            <a:off x="838200" y="1935060"/>
            <a:ext cx="3016045" cy="4351338"/>
          </a:xfrm>
        </p:spPr>
        <p:txBody>
          <a:bodyPr/>
          <a:lstStyle/>
          <a:p>
            <a:endParaRPr lang="fr-BE" dirty="0"/>
          </a:p>
        </p:txBody>
      </p:sp>
      <p:sp>
        <p:nvSpPr>
          <p:cNvPr id="29" name="Rectangle 28">
            <a:extLst>
              <a:ext uri="{FF2B5EF4-FFF2-40B4-BE49-F238E27FC236}">
                <a16:creationId xmlns:a16="http://schemas.microsoft.com/office/drawing/2014/main" id="{BAC14BE1-42D7-4933-8D19-C4C12264B0CB}"/>
              </a:ext>
            </a:extLst>
          </p:cNvPr>
          <p:cNvSpPr/>
          <p:nvPr/>
        </p:nvSpPr>
        <p:spPr>
          <a:xfrm>
            <a:off x="7357516" y="6539160"/>
            <a:ext cx="3182916" cy="2422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solidFill>
                  <a:schemeClr val="tx1"/>
                </a:solidFill>
              </a:rPr>
              <a:t>Source : Claeys, Charry, </a:t>
            </a:r>
            <a:r>
              <a:rPr lang="fr-BE" sz="1200" dirty="0" err="1">
                <a:solidFill>
                  <a:schemeClr val="tx1"/>
                </a:solidFill>
              </a:rPr>
              <a:t>Tessitore</a:t>
            </a:r>
            <a:r>
              <a:rPr lang="fr-BE" sz="1200" dirty="0">
                <a:solidFill>
                  <a:schemeClr val="tx1"/>
                </a:solidFill>
              </a:rPr>
              <a:t>, 2021</a:t>
            </a:r>
          </a:p>
        </p:txBody>
      </p:sp>
      <p:grpSp>
        <p:nvGrpSpPr>
          <p:cNvPr id="2" name="Group 1">
            <a:extLst>
              <a:ext uri="{FF2B5EF4-FFF2-40B4-BE49-F238E27FC236}">
                <a16:creationId xmlns:a16="http://schemas.microsoft.com/office/drawing/2014/main" id="{D145725E-5CB8-4CFA-B546-1FE27AF226DA}"/>
              </a:ext>
            </a:extLst>
          </p:cNvPr>
          <p:cNvGrpSpPr/>
          <p:nvPr/>
        </p:nvGrpSpPr>
        <p:grpSpPr>
          <a:xfrm>
            <a:off x="9686016" y="70069"/>
            <a:ext cx="2452478" cy="2510074"/>
            <a:chOff x="9166140" y="172477"/>
            <a:chExt cx="3007469" cy="3066615"/>
          </a:xfrm>
        </p:grpSpPr>
        <p:pic>
          <p:nvPicPr>
            <p:cNvPr id="19" name="Picture 2" descr="Claeys Pauline (@pauclaeys) | Twitter">
              <a:extLst>
                <a:ext uri="{FF2B5EF4-FFF2-40B4-BE49-F238E27FC236}">
                  <a16:creationId xmlns:a16="http://schemas.microsoft.com/office/drawing/2014/main" id="{0A1E3B9C-EC86-44FD-B977-15BC76572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7300" y="172477"/>
              <a:ext cx="1429451" cy="14294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omment le consommateur peut-il se prémunir contre le placement de produit  ? - IÉSEG">
              <a:extLst>
                <a:ext uri="{FF2B5EF4-FFF2-40B4-BE49-F238E27FC236}">
                  <a16:creationId xmlns:a16="http://schemas.microsoft.com/office/drawing/2014/main" id="{ACCE9DF9-2C37-4A03-BEAD-E929D89F71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63" r="43857" b="41043"/>
            <a:stretch/>
          </p:blipFill>
          <p:spPr bwMode="auto">
            <a:xfrm>
              <a:off x="10668191" y="1734348"/>
              <a:ext cx="1358560" cy="1282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5A6E3EB2-3E37-43DD-89C4-2B3CB5B384B5}"/>
                </a:ext>
              </a:extLst>
            </p:cNvPr>
            <p:cNvGrpSpPr/>
            <p:nvPr/>
          </p:nvGrpSpPr>
          <p:grpSpPr>
            <a:xfrm>
              <a:off x="9166140" y="820821"/>
              <a:ext cx="1641987" cy="1620673"/>
              <a:chOff x="3000205" y="4722019"/>
              <a:chExt cx="1903734" cy="1973355"/>
            </a:xfrm>
          </p:grpSpPr>
          <p:sp>
            <p:nvSpPr>
              <p:cNvPr id="22" name="Oval 21">
                <a:extLst>
                  <a:ext uri="{FF2B5EF4-FFF2-40B4-BE49-F238E27FC236}">
                    <a16:creationId xmlns:a16="http://schemas.microsoft.com/office/drawing/2014/main" id="{F9992826-E3C5-4269-85A6-D955D6F62684}"/>
                  </a:ext>
                </a:extLst>
              </p:cNvPr>
              <p:cNvSpPr/>
              <p:nvPr/>
            </p:nvSpPr>
            <p:spPr>
              <a:xfrm>
                <a:off x="3000205" y="4722019"/>
                <a:ext cx="1903734" cy="1973355"/>
              </a:xfrm>
              <a:prstGeom prst="ellipse">
                <a:avLst/>
              </a:prstGeom>
              <a:solidFill>
                <a:srgbClr val="DA5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3" name="Picture 22" descr="Social Media Influencer Images | Free Vectors, Stock Photos &amp; PSD">
                <a:extLst>
                  <a:ext uri="{FF2B5EF4-FFF2-40B4-BE49-F238E27FC236}">
                    <a16:creationId xmlns:a16="http://schemas.microsoft.com/office/drawing/2014/main" id="{DEFB7F32-295A-4A87-BCF9-652108E777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48" t="4957" r="7237" b="-4957"/>
              <a:stretch/>
            </p:blipFill>
            <p:spPr bwMode="auto">
              <a:xfrm>
                <a:off x="3356800" y="5006149"/>
                <a:ext cx="1249721" cy="1487284"/>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20C6783A-5473-4FA3-A948-58AD05B50A31}"/>
                </a:ext>
              </a:extLst>
            </p:cNvPr>
            <p:cNvSpPr txBox="1"/>
            <p:nvPr/>
          </p:nvSpPr>
          <p:spPr>
            <a:xfrm>
              <a:off x="10482670" y="1352609"/>
              <a:ext cx="1544081" cy="307777"/>
            </a:xfrm>
            <a:prstGeom prst="rect">
              <a:avLst/>
            </a:prstGeom>
            <a:solidFill>
              <a:schemeClr val="accent5">
                <a:lumMod val="75000"/>
              </a:schemeClr>
            </a:solidFill>
          </p:spPr>
          <p:txBody>
            <a:bodyPr wrap="square" rtlCol="0">
              <a:spAutoFit/>
            </a:bodyPr>
            <a:lstStyle/>
            <a:p>
              <a:pPr algn="ctr"/>
              <a:r>
                <a:rPr lang="fr-BE" sz="1200" dirty="0">
                  <a:solidFill>
                    <a:schemeClr val="bg1"/>
                  </a:solidFill>
                  <a:latin typeface="Maiandra GD" panose="020E0502030308020204" pitchFamily="34" charset="0"/>
                </a:rPr>
                <a:t>Pauline Clayes</a:t>
              </a:r>
            </a:p>
          </p:txBody>
        </p:sp>
        <p:sp>
          <p:nvSpPr>
            <p:cNvPr id="26" name="TextBox 25">
              <a:extLst>
                <a:ext uri="{FF2B5EF4-FFF2-40B4-BE49-F238E27FC236}">
                  <a16:creationId xmlns:a16="http://schemas.microsoft.com/office/drawing/2014/main" id="{69829E8A-1A89-4EFB-9C27-3D5CF2D113E1}"/>
                </a:ext>
              </a:extLst>
            </p:cNvPr>
            <p:cNvSpPr txBox="1"/>
            <p:nvPr/>
          </p:nvSpPr>
          <p:spPr>
            <a:xfrm>
              <a:off x="10531622" y="2931315"/>
              <a:ext cx="1641987" cy="307777"/>
            </a:xfrm>
            <a:prstGeom prst="rect">
              <a:avLst/>
            </a:prstGeom>
            <a:solidFill>
              <a:schemeClr val="accent5">
                <a:lumMod val="75000"/>
              </a:schemeClr>
            </a:solidFill>
          </p:spPr>
          <p:txBody>
            <a:bodyPr wrap="square" rtlCol="0">
              <a:spAutoFit/>
            </a:bodyPr>
            <a:lstStyle/>
            <a:p>
              <a:r>
                <a:rPr lang="fr-BE" sz="1200" dirty="0">
                  <a:solidFill>
                    <a:schemeClr val="bg1"/>
                  </a:solidFill>
                  <a:latin typeface="Maiandra GD" panose="020E0502030308020204" pitchFamily="34" charset="0"/>
                </a:rPr>
                <a:t>Prof. Tina </a:t>
              </a:r>
              <a:r>
                <a:rPr lang="fr-BE" sz="1200" dirty="0" err="1">
                  <a:solidFill>
                    <a:schemeClr val="bg1"/>
                  </a:solidFill>
                  <a:latin typeface="Maiandra GD" panose="020E0502030308020204" pitchFamily="34" charset="0"/>
                </a:rPr>
                <a:t>Tessitore</a:t>
              </a:r>
              <a:endParaRPr lang="fr-BE" sz="1200" dirty="0">
                <a:solidFill>
                  <a:schemeClr val="bg1"/>
                </a:solidFill>
                <a:latin typeface="Maiandra GD" panose="020E0502030308020204" pitchFamily="34" charset="0"/>
              </a:endParaRPr>
            </a:p>
          </p:txBody>
        </p:sp>
      </p:grpSp>
      <p:pic>
        <p:nvPicPr>
          <p:cNvPr id="25" name="Image 12" descr="Une image contenant texte, personne, caleçon&#10;&#10;Description générée automatiquement">
            <a:extLst>
              <a:ext uri="{FF2B5EF4-FFF2-40B4-BE49-F238E27FC236}">
                <a16:creationId xmlns:a16="http://schemas.microsoft.com/office/drawing/2014/main" id="{C1F912ED-75F3-4BEB-8730-FF219862F7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6984" y="1229100"/>
            <a:ext cx="2734877" cy="4244271"/>
          </a:xfrm>
          <a:prstGeom prst="rect">
            <a:avLst/>
          </a:prstGeom>
          <a:noFill/>
          <a:ln>
            <a:noFill/>
          </a:ln>
        </p:spPr>
      </p:pic>
      <p:pic>
        <p:nvPicPr>
          <p:cNvPr id="24" name="Image 11" descr="Une image contenant texte, personne&#10;&#10;Description générée automatiquement">
            <a:extLst>
              <a:ext uri="{FF2B5EF4-FFF2-40B4-BE49-F238E27FC236}">
                <a16:creationId xmlns:a16="http://schemas.microsoft.com/office/drawing/2014/main" id="{4D8C8D8D-9C07-4DE2-880A-E0E3ED49642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46490" y="2175822"/>
            <a:ext cx="2761933" cy="4256237"/>
          </a:xfrm>
          <a:prstGeom prst="rect">
            <a:avLst/>
          </a:prstGeom>
          <a:noFill/>
          <a:ln>
            <a:noFill/>
          </a:ln>
        </p:spPr>
      </p:pic>
      <p:pic>
        <p:nvPicPr>
          <p:cNvPr id="37" name="Image 11" descr="Une image contenant texte&#10;&#10;Description générée automatiquement">
            <a:extLst>
              <a:ext uri="{FF2B5EF4-FFF2-40B4-BE49-F238E27FC236}">
                <a16:creationId xmlns:a16="http://schemas.microsoft.com/office/drawing/2014/main" id="{0B76D6C2-0840-4850-8E71-EEBFC6A9144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304263"/>
            <a:ext cx="3732831" cy="2740747"/>
          </a:xfrm>
          <a:prstGeom prst="rect">
            <a:avLst/>
          </a:prstGeom>
          <a:noFill/>
          <a:ln>
            <a:noFill/>
          </a:ln>
        </p:spPr>
      </p:pic>
      <p:pic>
        <p:nvPicPr>
          <p:cNvPr id="36" name="Image 9" descr="Une image contenant texte, personne&#10;&#10;Description générée automatiquement">
            <a:extLst>
              <a:ext uri="{FF2B5EF4-FFF2-40B4-BE49-F238E27FC236}">
                <a16:creationId xmlns:a16="http://schemas.microsoft.com/office/drawing/2014/main" id="{2453CB5F-97A9-46D2-906E-BB036073355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92041" y="4067378"/>
            <a:ext cx="3182916" cy="2337068"/>
          </a:xfrm>
          <a:prstGeom prst="rect">
            <a:avLst/>
          </a:prstGeom>
          <a:noFill/>
          <a:ln>
            <a:noFill/>
          </a:ln>
        </p:spPr>
      </p:pic>
      <p:sp>
        <p:nvSpPr>
          <p:cNvPr id="39" name="Rectangle 38">
            <a:extLst>
              <a:ext uri="{FF2B5EF4-FFF2-40B4-BE49-F238E27FC236}">
                <a16:creationId xmlns:a16="http://schemas.microsoft.com/office/drawing/2014/main" id="{3292B53A-7406-40DB-BC6D-213F1C097BBC}"/>
              </a:ext>
            </a:extLst>
          </p:cNvPr>
          <p:cNvSpPr/>
          <p:nvPr/>
        </p:nvSpPr>
        <p:spPr>
          <a:xfrm>
            <a:off x="6371347" y="1228293"/>
            <a:ext cx="2577627" cy="2190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solidFill>
                  <a:schemeClr val="tx1"/>
                </a:solidFill>
              </a:rPr>
              <a:t>@Claeys, Charry, </a:t>
            </a:r>
            <a:r>
              <a:rPr lang="fr-BE" sz="1200" dirty="0" err="1">
                <a:solidFill>
                  <a:schemeClr val="tx1"/>
                </a:solidFill>
              </a:rPr>
              <a:t>Tessitore</a:t>
            </a:r>
            <a:r>
              <a:rPr lang="fr-BE" sz="1200" dirty="0">
                <a:solidFill>
                  <a:schemeClr val="tx1"/>
                </a:solidFill>
              </a:rPr>
              <a:t>, 2021</a:t>
            </a:r>
          </a:p>
        </p:txBody>
      </p:sp>
      <p:grpSp>
        <p:nvGrpSpPr>
          <p:cNvPr id="40" name="Group 39">
            <a:extLst>
              <a:ext uri="{FF2B5EF4-FFF2-40B4-BE49-F238E27FC236}">
                <a16:creationId xmlns:a16="http://schemas.microsoft.com/office/drawing/2014/main" id="{531BD4BB-0727-4D64-9FEC-8C51111CE65F}"/>
              </a:ext>
            </a:extLst>
          </p:cNvPr>
          <p:cNvGrpSpPr/>
          <p:nvPr/>
        </p:nvGrpSpPr>
        <p:grpSpPr>
          <a:xfrm>
            <a:off x="7185" y="6062880"/>
            <a:ext cx="12177630" cy="832698"/>
            <a:chOff x="7185" y="6062880"/>
            <a:chExt cx="12177630" cy="832698"/>
          </a:xfrm>
        </p:grpSpPr>
        <p:pic>
          <p:nvPicPr>
            <p:cNvPr id="41" name="Picture 40">
              <a:extLst>
                <a:ext uri="{FF2B5EF4-FFF2-40B4-BE49-F238E27FC236}">
                  <a16:creationId xmlns:a16="http://schemas.microsoft.com/office/drawing/2014/main" id="{9327977B-14C6-4D9F-BCD4-5DD57EAAC51C}"/>
                </a:ext>
              </a:extLst>
            </p:cNvPr>
            <p:cNvPicPr>
              <a:picLocks noChangeAspect="1"/>
            </p:cNvPicPr>
            <p:nvPr/>
          </p:nvPicPr>
          <p:blipFill>
            <a:blip r:embed="rId9"/>
            <a:stretch>
              <a:fillRect/>
            </a:stretch>
          </p:blipFill>
          <p:spPr>
            <a:xfrm>
              <a:off x="10880653" y="6062880"/>
              <a:ext cx="1304162" cy="713783"/>
            </a:xfrm>
            <a:prstGeom prst="rect">
              <a:avLst/>
            </a:prstGeom>
          </p:spPr>
        </p:pic>
        <p:sp>
          <p:nvSpPr>
            <p:cNvPr id="42" name="TextBox 41">
              <a:extLst>
                <a:ext uri="{FF2B5EF4-FFF2-40B4-BE49-F238E27FC236}">
                  <a16:creationId xmlns:a16="http://schemas.microsoft.com/office/drawing/2014/main" id="{CA159816-617A-4EA4-B530-401E20A20203}"/>
                </a:ext>
              </a:extLst>
            </p:cNvPr>
            <p:cNvSpPr txBox="1"/>
            <p:nvPr/>
          </p:nvSpPr>
          <p:spPr>
            <a:xfrm>
              <a:off x="5039905" y="6580870"/>
              <a:ext cx="3037510" cy="276999"/>
            </a:xfrm>
            <a:prstGeom prst="rect">
              <a:avLst/>
            </a:prstGeom>
            <a:noFill/>
          </p:spPr>
          <p:txBody>
            <a:bodyPr wrap="square" rtlCol="0">
              <a:spAutoFit/>
            </a:bodyPr>
            <a:lstStyle/>
            <a:p>
              <a:r>
                <a:rPr lang="fr-BE" sz="1200" dirty="0"/>
                <a:t>Karine Charry - 26 avril 2022</a:t>
              </a:r>
            </a:p>
          </p:txBody>
        </p:sp>
        <p:pic>
          <p:nvPicPr>
            <p:cNvPr id="43" name="Picture 42">
              <a:extLst>
                <a:ext uri="{FF2B5EF4-FFF2-40B4-BE49-F238E27FC236}">
                  <a16:creationId xmlns:a16="http://schemas.microsoft.com/office/drawing/2014/main" id="{CDCABE76-F8BB-4124-AA24-76BBEB1F3F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5" y="6231835"/>
              <a:ext cx="1752807" cy="6637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RCIS 2019 13th International Conference on Research Challenges in  Information Science">
              <a:extLst>
                <a:ext uri="{FF2B5EF4-FFF2-40B4-BE49-F238E27FC236}">
                  <a16:creationId xmlns:a16="http://schemas.microsoft.com/office/drawing/2014/main" id="{BA3E59E7-7BDE-40C8-9C44-820377025E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9992" y="6168678"/>
              <a:ext cx="548192" cy="6637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1251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I">
            <a:extLst>
              <a:ext uri="{FF2B5EF4-FFF2-40B4-BE49-F238E27FC236}">
                <a16:creationId xmlns:a16="http://schemas.microsoft.com/office/drawing/2014/main" id="{3919E6C4-6743-4141-A288-E811F4DBF3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40" t="30636" r="18937" b="42712"/>
          <a:stretch/>
        </p:blipFill>
        <p:spPr bwMode="auto">
          <a:xfrm>
            <a:off x="10042576" y="172071"/>
            <a:ext cx="1486829" cy="445156"/>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a:extLst>
              <a:ext uri="{FF2B5EF4-FFF2-40B4-BE49-F238E27FC236}">
                <a16:creationId xmlns:a16="http://schemas.microsoft.com/office/drawing/2014/main" id="{38E04B7E-AEA9-474E-A3DA-E7DA94B40B3E}"/>
              </a:ext>
            </a:extLst>
          </p:cNvPr>
          <p:cNvPicPr>
            <a:picLocks noChangeAspect="1"/>
          </p:cNvPicPr>
          <p:nvPr/>
        </p:nvPicPr>
        <p:blipFill>
          <a:blip r:embed="rId4">
            <a:clrChange>
              <a:clrFrom>
                <a:srgbClr val="FEFEFE"/>
              </a:clrFrom>
              <a:clrTo>
                <a:srgbClr val="FEFEFE">
                  <a:alpha val="0"/>
                </a:srgbClr>
              </a:clrTo>
            </a:clrChange>
          </a:blip>
          <a:stretch>
            <a:fillRect/>
          </a:stretch>
        </p:blipFill>
        <p:spPr>
          <a:xfrm>
            <a:off x="11320859" y="106763"/>
            <a:ext cx="1090859" cy="691963"/>
          </a:xfrm>
          <a:prstGeom prst="rect">
            <a:avLst/>
          </a:prstGeom>
        </p:spPr>
      </p:pic>
      <p:sp>
        <p:nvSpPr>
          <p:cNvPr id="26" name="Round Same Side Corner Rectangle 20">
            <a:extLst>
              <a:ext uri="{FF2B5EF4-FFF2-40B4-BE49-F238E27FC236}">
                <a16:creationId xmlns:a16="http://schemas.microsoft.com/office/drawing/2014/main" id="{3E3D3B5B-59E5-495D-90DF-962DEDAEB6C8}"/>
              </a:ext>
            </a:extLst>
          </p:cNvPr>
          <p:cNvSpPr/>
          <p:nvPr/>
        </p:nvSpPr>
        <p:spPr>
          <a:xfrm rot="10800000">
            <a:off x="1532177" y="1339794"/>
            <a:ext cx="456890" cy="894388"/>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Round Same Side Corner Rectangle 8">
            <a:extLst>
              <a:ext uri="{FF2B5EF4-FFF2-40B4-BE49-F238E27FC236}">
                <a16:creationId xmlns:a16="http://schemas.microsoft.com/office/drawing/2014/main" id="{2F7027A1-E9DC-4A0D-93A2-05F5DE9DF9AA}"/>
              </a:ext>
            </a:extLst>
          </p:cNvPr>
          <p:cNvSpPr/>
          <p:nvPr/>
        </p:nvSpPr>
        <p:spPr>
          <a:xfrm>
            <a:off x="11152210" y="4955676"/>
            <a:ext cx="400789" cy="84877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12" name="Image 11">
            <a:extLst>
              <a:ext uri="{FF2B5EF4-FFF2-40B4-BE49-F238E27FC236}">
                <a16:creationId xmlns:a16="http://schemas.microsoft.com/office/drawing/2014/main" id="{9CAC5E63-0E03-4E9E-8E4D-2EF02FB35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2587" y="864034"/>
            <a:ext cx="9702558" cy="2021366"/>
          </a:xfrm>
          <a:prstGeom prst="rect">
            <a:avLst/>
          </a:prstGeom>
        </p:spPr>
      </p:pic>
      <p:pic>
        <p:nvPicPr>
          <p:cNvPr id="13" name="Image 12">
            <a:extLst>
              <a:ext uri="{FF2B5EF4-FFF2-40B4-BE49-F238E27FC236}">
                <a16:creationId xmlns:a16="http://schemas.microsoft.com/office/drawing/2014/main" id="{1AA2EA8A-1A10-41C3-9CFD-0ADD26E76DF1}"/>
              </a:ext>
            </a:extLst>
          </p:cNvPr>
          <p:cNvPicPr>
            <a:picLocks noChangeAspect="1"/>
          </p:cNvPicPr>
          <p:nvPr/>
        </p:nvPicPr>
        <p:blipFill>
          <a:blip r:embed="rId6"/>
          <a:stretch>
            <a:fillRect/>
          </a:stretch>
        </p:blipFill>
        <p:spPr>
          <a:xfrm>
            <a:off x="1679428" y="3972601"/>
            <a:ext cx="9317602" cy="2109607"/>
          </a:xfrm>
          <a:prstGeom prst="rect">
            <a:avLst/>
          </a:prstGeom>
        </p:spPr>
      </p:pic>
      <p:sp>
        <p:nvSpPr>
          <p:cNvPr id="3" name="Title 2">
            <a:extLst>
              <a:ext uri="{FF2B5EF4-FFF2-40B4-BE49-F238E27FC236}">
                <a16:creationId xmlns:a16="http://schemas.microsoft.com/office/drawing/2014/main" id="{3A125A4F-1A48-471B-8581-06F701F6A8DD}"/>
              </a:ext>
            </a:extLst>
          </p:cNvPr>
          <p:cNvSpPr>
            <a:spLocks noGrp="1"/>
          </p:cNvSpPr>
          <p:nvPr>
            <p:ph type="ctrTitle" idx="15"/>
          </p:nvPr>
        </p:nvSpPr>
        <p:spPr/>
        <p:txBody>
          <a:bodyPr/>
          <a:lstStyle/>
          <a:p>
            <a:endParaRPr lang="fr-BE"/>
          </a:p>
        </p:txBody>
      </p:sp>
      <p:sp>
        <p:nvSpPr>
          <p:cNvPr id="5" name="TextBox 4">
            <a:extLst>
              <a:ext uri="{FF2B5EF4-FFF2-40B4-BE49-F238E27FC236}">
                <a16:creationId xmlns:a16="http://schemas.microsoft.com/office/drawing/2014/main" id="{EBD26E84-5261-4E23-9449-B470127E5C7F}"/>
              </a:ext>
            </a:extLst>
          </p:cNvPr>
          <p:cNvSpPr txBox="1"/>
          <p:nvPr/>
        </p:nvSpPr>
        <p:spPr>
          <a:xfrm>
            <a:off x="2619948" y="6316597"/>
            <a:ext cx="8377082" cy="369332"/>
          </a:xfrm>
          <a:prstGeom prst="rect">
            <a:avLst/>
          </a:prstGeom>
          <a:noFill/>
        </p:spPr>
        <p:txBody>
          <a:bodyPr wrap="square" rtlCol="0">
            <a:spAutoFit/>
          </a:bodyPr>
          <a:lstStyle/>
          <a:p>
            <a:r>
              <a:rPr lang="fr-BE" dirty="0"/>
              <a:t>Pour les hommes, la comparaison sociale vers le haut n’impacte pas l’estime de soi</a:t>
            </a:r>
          </a:p>
        </p:txBody>
      </p:sp>
      <p:sp>
        <p:nvSpPr>
          <p:cNvPr id="16" name="Rectangle 15">
            <a:extLst>
              <a:ext uri="{FF2B5EF4-FFF2-40B4-BE49-F238E27FC236}">
                <a16:creationId xmlns:a16="http://schemas.microsoft.com/office/drawing/2014/main" id="{D85062D4-7142-474B-BEE8-1AA605F22A20}"/>
              </a:ext>
            </a:extLst>
          </p:cNvPr>
          <p:cNvSpPr/>
          <p:nvPr/>
        </p:nvSpPr>
        <p:spPr>
          <a:xfrm>
            <a:off x="1679428" y="152357"/>
            <a:ext cx="3182916" cy="2422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solidFill>
                  <a:schemeClr val="tx1"/>
                </a:solidFill>
              </a:rPr>
              <a:t>@Claeys, Charry, </a:t>
            </a:r>
            <a:r>
              <a:rPr lang="fr-BE" sz="1200" dirty="0" err="1">
                <a:solidFill>
                  <a:schemeClr val="tx1"/>
                </a:solidFill>
              </a:rPr>
              <a:t>Tessitore</a:t>
            </a:r>
            <a:r>
              <a:rPr lang="fr-BE" sz="1200" dirty="0">
                <a:solidFill>
                  <a:schemeClr val="tx1"/>
                </a:solidFill>
              </a:rPr>
              <a:t>, 2021</a:t>
            </a:r>
          </a:p>
        </p:txBody>
      </p:sp>
      <p:grpSp>
        <p:nvGrpSpPr>
          <p:cNvPr id="17" name="Group 16">
            <a:extLst>
              <a:ext uri="{FF2B5EF4-FFF2-40B4-BE49-F238E27FC236}">
                <a16:creationId xmlns:a16="http://schemas.microsoft.com/office/drawing/2014/main" id="{B93BBD0E-3559-46B4-B0B9-4165DCC03441}"/>
              </a:ext>
            </a:extLst>
          </p:cNvPr>
          <p:cNvGrpSpPr/>
          <p:nvPr/>
        </p:nvGrpSpPr>
        <p:grpSpPr>
          <a:xfrm>
            <a:off x="2813686" y="2870819"/>
            <a:ext cx="8808856" cy="914400"/>
            <a:chOff x="4953238" y="2280179"/>
            <a:chExt cx="8808856" cy="914400"/>
          </a:xfrm>
        </p:grpSpPr>
        <p:pic>
          <p:nvPicPr>
            <p:cNvPr id="18" name="Graphic 17" descr="Arrow: Slight curve outline">
              <a:extLst>
                <a:ext uri="{FF2B5EF4-FFF2-40B4-BE49-F238E27FC236}">
                  <a16:creationId xmlns:a16="http://schemas.microsoft.com/office/drawing/2014/main" id="{F326E91E-B9CD-41A5-BD2C-8C9793E0A1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53238" y="2280179"/>
              <a:ext cx="914400" cy="914400"/>
            </a:xfrm>
            <a:prstGeom prst="rect">
              <a:avLst/>
            </a:prstGeom>
          </p:spPr>
        </p:pic>
        <p:sp>
          <p:nvSpPr>
            <p:cNvPr id="19" name="TextBox 18">
              <a:extLst>
                <a:ext uri="{FF2B5EF4-FFF2-40B4-BE49-F238E27FC236}">
                  <a16:creationId xmlns:a16="http://schemas.microsoft.com/office/drawing/2014/main" id="{BC569218-EDE2-4B69-842C-8082FFFD140C}"/>
                </a:ext>
              </a:extLst>
            </p:cNvPr>
            <p:cNvSpPr txBox="1"/>
            <p:nvPr/>
          </p:nvSpPr>
          <p:spPr>
            <a:xfrm>
              <a:off x="5905340" y="2564090"/>
              <a:ext cx="7856754" cy="400110"/>
            </a:xfrm>
            <a:prstGeom prst="rect">
              <a:avLst/>
            </a:prstGeom>
            <a:noFill/>
          </p:spPr>
          <p:txBody>
            <a:bodyPr wrap="square" rtlCol="0">
              <a:spAutoFit/>
            </a:bodyPr>
            <a:lstStyle/>
            <a:p>
              <a:r>
                <a:rPr lang="fr-BE" sz="2000" dirty="0">
                  <a:solidFill>
                    <a:srgbClr val="FF0000"/>
                  </a:solidFill>
                </a:rPr>
                <a:t>Quel que soit l’objectif, il est contreproductif d’idéaliser son image!!! </a:t>
              </a:r>
            </a:p>
          </p:txBody>
        </p:sp>
      </p:grpSp>
      <p:sp>
        <p:nvSpPr>
          <p:cNvPr id="6" name="Rectangle 5">
            <a:extLst>
              <a:ext uri="{FF2B5EF4-FFF2-40B4-BE49-F238E27FC236}">
                <a16:creationId xmlns:a16="http://schemas.microsoft.com/office/drawing/2014/main" id="{D24174F7-B04B-4C6F-89C6-B2A3DDADC8E1}"/>
              </a:ext>
            </a:extLst>
          </p:cNvPr>
          <p:cNvSpPr/>
          <p:nvPr/>
        </p:nvSpPr>
        <p:spPr>
          <a:xfrm>
            <a:off x="4080198" y="1093989"/>
            <a:ext cx="5456582" cy="1385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Authenticité induit moins de comparaison vers le haut, </a:t>
            </a:r>
          </a:p>
          <a:p>
            <a:pPr algn="ctr"/>
            <a:r>
              <a:rPr lang="fr-BE" dirty="0"/>
              <a:t>ce qui réduit l’impact négatif sur l’estime de soi, </a:t>
            </a:r>
          </a:p>
          <a:p>
            <a:pPr algn="ctr"/>
            <a:r>
              <a:rPr lang="fr-BE" dirty="0"/>
              <a:t>Et augmente les intentions d’achats</a:t>
            </a:r>
          </a:p>
        </p:txBody>
      </p:sp>
      <p:grpSp>
        <p:nvGrpSpPr>
          <p:cNvPr id="22" name="Group 21">
            <a:extLst>
              <a:ext uri="{FF2B5EF4-FFF2-40B4-BE49-F238E27FC236}">
                <a16:creationId xmlns:a16="http://schemas.microsoft.com/office/drawing/2014/main" id="{AD95378A-C20E-4163-8337-32383CE9540B}"/>
              </a:ext>
            </a:extLst>
          </p:cNvPr>
          <p:cNvGrpSpPr/>
          <p:nvPr/>
        </p:nvGrpSpPr>
        <p:grpSpPr>
          <a:xfrm>
            <a:off x="7185" y="6062880"/>
            <a:ext cx="12177630" cy="832698"/>
            <a:chOff x="7185" y="6062880"/>
            <a:chExt cx="12177630" cy="832698"/>
          </a:xfrm>
        </p:grpSpPr>
        <p:pic>
          <p:nvPicPr>
            <p:cNvPr id="23" name="Picture 22">
              <a:extLst>
                <a:ext uri="{FF2B5EF4-FFF2-40B4-BE49-F238E27FC236}">
                  <a16:creationId xmlns:a16="http://schemas.microsoft.com/office/drawing/2014/main" id="{747C300C-AE75-4991-AF2B-3BCA2E7D21E8}"/>
                </a:ext>
              </a:extLst>
            </p:cNvPr>
            <p:cNvPicPr>
              <a:picLocks noChangeAspect="1"/>
            </p:cNvPicPr>
            <p:nvPr/>
          </p:nvPicPr>
          <p:blipFill>
            <a:blip r:embed="rId9"/>
            <a:stretch>
              <a:fillRect/>
            </a:stretch>
          </p:blipFill>
          <p:spPr>
            <a:xfrm>
              <a:off x="10880653" y="6062880"/>
              <a:ext cx="1304162" cy="713783"/>
            </a:xfrm>
            <a:prstGeom prst="rect">
              <a:avLst/>
            </a:prstGeom>
          </p:spPr>
        </p:pic>
        <p:sp>
          <p:nvSpPr>
            <p:cNvPr id="24" name="TextBox 23">
              <a:extLst>
                <a:ext uri="{FF2B5EF4-FFF2-40B4-BE49-F238E27FC236}">
                  <a16:creationId xmlns:a16="http://schemas.microsoft.com/office/drawing/2014/main" id="{240FC067-4BCE-4D50-BA40-8C0C92BB8E64}"/>
                </a:ext>
              </a:extLst>
            </p:cNvPr>
            <p:cNvSpPr txBox="1"/>
            <p:nvPr/>
          </p:nvSpPr>
          <p:spPr>
            <a:xfrm>
              <a:off x="5039905" y="6580870"/>
              <a:ext cx="3037510" cy="276999"/>
            </a:xfrm>
            <a:prstGeom prst="rect">
              <a:avLst/>
            </a:prstGeom>
            <a:noFill/>
          </p:spPr>
          <p:txBody>
            <a:bodyPr wrap="square" rtlCol="0">
              <a:spAutoFit/>
            </a:bodyPr>
            <a:lstStyle/>
            <a:p>
              <a:r>
                <a:rPr lang="fr-BE" sz="1200" dirty="0"/>
                <a:t>Karine Charry - 26 avril 2022</a:t>
              </a:r>
            </a:p>
          </p:txBody>
        </p:sp>
        <p:pic>
          <p:nvPicPr>
            <p:cNvPr id="25" name="Picture 24">
              <a:extLst>
                <a:ext uri="{FF2B5EF4-FFF2-40B4-BE49-F238E27FC236}">
                  <a16:creationId xmlns:a16="http://schemas.microsoft.com/office/drawing/2014/main" id="{FF434D11-965B-4470-83F3-344EA9767B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5" y="6231835"/>
              <a:ext cx="1752807" cy="66374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CIS 2019 13th International Conference on Research Challenges in  Information Science">
              <a:extLst>
                <a:ext uri="{FF2B5EF4-FFF2-40B4-BE49-F238E27FC236}">
                  <a16:creationId xmlns:a16="http://schemas.microsoft.com/office/drawing/2014/main" id="{B867703C-7FBE-45B8-B8EC-EEC7716C71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9992" y="6168678"/>
              <a:ext cx="548192" cy="6637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577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7FC078C-94CC-4B2B-BAD3-8C914317EE1A}"/>
              </a:ext>
            </a:extLst>
          </p:cNvPr>
          <p:cNvSpPr txBox="1"/>
          <p:nvPr/>
        </p:nvSpPr>
        <p:spPr>
          <a:xfrm>
            <a:off x="8844978" y="2009629"/>
            <a:ext cx="3875491" cy="307777"/>
          </a:xfrm>
          <a:prstGeom prst="rect">
            <a:avLst/>
          </a:prstGeom>
          <a:noFill/>
        </p:spPr>
        <p:txBody>
          <a:bodyPr wrap="square" rtlCol="0">
            <a:spAutoFit/>
          </a:bodyPr>
          <a:lstStyle/>
          <a:p>
            <a:r>
              <a:rPr lang="fr-BE" sz="1400" b="1" dirty="0"/>
              <a:t>Social Science and </a:t>
            </a:r>
            <a:r>
              <a:rPr lang="fr-BE" sz="1400" b="1" dirty="0" err="1"/>
              <a:t>Medicine</a:t>
            </a:r>
            <a:r>
              <a:rPr lang="fr-BE" sz="1400" b="1" dirty="0"/>
              <a:t>, 2021 </a:t>
            </a:r>
          </a:p>
        </p:txBody>
      </p:sp>
      <p:pic>
        <p:nvPicPr>
          <p:cNvPr id="4098" name="Picture 2" descr="Follower Icon Illustration Design Royalty Free Cliparts, Vectors, And Stock  Illustration. Image 54354175.">
            <a:extLst>
              <a:ext uri="{FF2B5EF4-FFF2-40B4-BE49-F238E27FC236}">
                <a16:creationId xmlns:a16="http://schemas.microsoft.com/office/drawing/2014/main" id="{29C93465-E68D-4DB7-A076-8EE4755446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97" t="12241" r="8288" b="10519"/>
          <a:stretch/>
        </p:blipFill>
        <p:spPr bwMode="auto">
          <a:xfrm>
            <a:off x="2454248" y="4659724"/>
            <a:ext cx="1108034" cy="102233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74D53FF2-628C-4135-AD80-41814EB022BF}"/>
              </a:ext>
            </a:extLst>
          </p:cNvPr>
          <p:cNvGrpSpPr/>
          <p:nvPr/>
        </p:nvGrpSpPr>
        <p:grpSpPr>
          <a:xfrm>
            <a:off x="1997648" y="2421679"/>
            <a:ext cx="8963619" cy="4056910"/>
            <a:chOff x="2018589" y="2746449"/>
            <a:chExt cx="8732520" cy="3956640"/>
          </a:xfrm>
        </p:grpSpPr>
        <p:pic>
          <p:nvPicPr>
            <p:cNvPr id="19" name="Picture 18">
              <a:extLst>
                <a:ext uri="{FF2B5EF4-FFF2-40B4-BE49-F238E27FC236}">
                  <a16:creationId xmlns:a16="http://schemas.microsoft.com/office/drawing/2014/main" id="{BB6D0EE2-6F74-4E29-AE38-89BCF832471A}"/>
                </a:ext>
              </a:extLst>
            </p:cNvPr>
            <p:cNvPicPr>
              <a:picLocks noChangeAspect="1"/>
            </p:cNvPicPr>
            <p:nvPr/>
          </p:nvPicPr>
          <p:blipFill rotWithShape="1">
            <a:blip r:embed="rId3"/>
            <a:srcRect l="2035" t="3822" r="2091" b="3951"/>
            <a:stretch/>
          </p:blipFill>
          <p:spPr>
            <a:xfrm>
              <a:off x="2018589" y="2746449"/>
              <a:ext cx="8732520" cy="3956640"/>
            </a:xfrm>
            <a:prstGeom prst="rect">
              <a:avLst/>
            </a:prstGeom>
            <a:ln>
              <a:noFill/>
            </a:ln>
            <a:effectLst>
              <a:softEdge rad="112500"/>
            </a:effectLst>
          </p:spPr>
        </p:pic>
        <p:pic>
          <p:nvPicPr>
            <p:cNvPr id="4102" name="Picture 6" descr="Free Vector | People holding healthy food icons">
              <a:extLst>
                <a:ext uri="{FF2B5EF4-FFF2-40B4-BE49-F238E27FC236}">
                  <a16:creationId xmlns:a16="http://schemas.microsoft.com/office/drawing/2014/main" id="{A4B02349-AC55-4251-9DA7-E3559775FF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072" y="3450004"/>
              <a:ext cx="1340555" cy="107073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ealthy Food Icons - Download Free Vector Icons | Noun Project">
              <a:extLst>
                <a:ext uri="{FF2B5EF4-FFF2-40B4-BE49-F238E27FC236}">
                  <a16:creationId xmlns:a16="http://schemas.microsoft.com/office/drawing/2014/main" id="{08F1298D-6366-4C19-AE8E-CFA1E6F1D5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4053" y="3248277"/>
              <a:ext cx="1340555" cy="134055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Metal Wall Relief, Heart de Vitra sur Connox">
              <a:extLst>
                <a:ext uri="{FF2B5EF4-FFF2-40B4-BE49-F238E27FC236}">
                  <a16:creationId xmlns:a16="http://schemas.microsoft.com/office/drawing/2014/main" id="{298B7C1A-523B-479D-8D8F-8207624CA38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570" t="17067" r="13582" b="15023"/>
            <a:stretch/>
          </p:blipFill>
          <p:spPr bwMode="auto">
            <a:xfrm>
              <a:off x="8207102" y="4067769"/>
              <a:ext cx="587541" cy="51253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ealthy Eating Icon #86987 - Free Icons Library">
              <a:extLst>
                <a:ext uri="{FF2B5EF4-FFF2-40B4-BE49-F238E27FC236}">
                  <a16:creationId xmlns:a16="http://schemas.microsoft.com/office/drawing/2014/main" id="{BE0DA96A-DC8B-4EFD-A932-133AC281DBA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00"/>
            <a:stretch/>
          </p:blipFill>
          <p:spPr bwMode="auto">
            <a:xfrm>
              <a:off x="9071906" y="4724768"/>
              <a:ext cx="1472295" cy="160207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Followers Icon Stock Illustrations – 3,679 Followers Icon Stock  Illustrations, Vectors &amp; Clipart - Dreamstime">
              <a:extLst>
                <a:ext uri="{FF2B5EF4-FFF2-40B4-BE49-F238E27FC236}">
                  <a16:creationId xmlns:a16="http://schemas.microsoft.com/office/drawing/2014/main" id="{C822C8EF-5DFF-4994-AFB1-EC827B25295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0847" b="11272"/>
            <a:stretch/>
          </p:blipFill>
          <p:spPr bwMode="auto">
            <a:xfrm>
              <a:off x="2187093" y="4628665"/>
              <a:ext cx="1507678" cy="108444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891202F-0EC9-46D6-A62B-B397D99B6B12}"/>
                </a:ext>
              </a:extLst>
            </p:cNvPr>
            <p:cNvSpPr txBox="1"/>
            <p:nvPr/>
          </p:nvSpPr>
          <p:spPr>
            <a:xfrm>
              <a:off x="2342928" y="5389696"/>
              <a:ext cx="312086" cy="369332"/>
            </a:xfrm>
            <a:prstGeom prst="rect">
              <a:avLst/>
            </a:prstGeom>
            <a:noFill/>
          </p:spPr>
          <p:txBody>
            <a:bodyPr wrap="square" rtlCol="0">
              <a:spAutoFit/>
            </a:bodyPr>
            <a:lstStyle/>
            <a:p>
              <a:r>
                <a:rPr lang="fr-BE" b="1" dirty="0"/>
                <a:t>#</a:t>
              </a:r>
            </a:p>
          </p:txBody>
        </p:sp>
      </p:grpSp>
      <p:grpSp>
        <p:nvGrpSpPr>
          <p:cNvPr id="23" name="Group 22">
            <a:extLst>
              <a:ext uri="{FF2B5EF4-FFF2-40B4-BE49-F238E27FC236}">
                <a16:creationId xmlns:a16="http://schemas.microsoft.com/office/drawing/2014/main" id="{9FBE2C6D-85F8-46D8-BB60-DAD8746446DC}"/>
              </a:ext>
            </a:extLst>
          </p:cNvPr>
          <p:cNvGrpSpPr/>
          <p:nvPr/>
        </p:nvGrpSpPr>
        <p:grpSpPr>
          <a:xfrm>
            <a:off x="577078" y="4450134"/>
            <a:ext cx="1707589" cy="450056"/>
            <a:chOff x="300771" y="4471988"/>
            <a:chExt cx="1707589" cy="450056"/>
          </a:xfrm>
        </p:grpSpPr>
        <p:sp>
          <p:nvSpPr>
            <p:cNvPr id="20" name="Equals 19">
              <a:extLst>
                <a:ext uri="{FF2B5EF4-FFF2-40B4-BE49-F238E27FC236}">
                  <a16:creationId xmlns:a16="http://schemas.microsoft.com/office/drawing/2014/main" id="{1E43B3D7-0A98-4C49-A591-21BFF75F81E0}"/>
                </a:ext>
              </a:extLst>
            </p:cNvPr>
            <p:cNvSpPr/>
            <p:nvPr/>
          </p:nvSpPr>
          <p:spPr>
            <a:xfrm>
              <a:off x="1498641" y="4471988"/>
              <a:ext cx="509719" cy="450056"/>
            </a:xfrm>
            <a:prstGeom prst="mathEqual">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9" name="TextBox 28">
              <a:extLst>
                <a:ext uri="{FF2B5EF4-FFF2-40B4-BE49-F238E27FC236}">
                  <a16:creationId xmlns:a16="http://schemas.microsoft.com/office/drawing/2014/main" id="{E00E695B-A679-436F-9F61-8756E0DD56EF}"/>
                </a:ext>
              </a:extLst>
            </p:cNvPr>
            <p:cNvSpPr txBox="1"/>
            <p:nvPr/>
          </p:nvSpPr>
          <p:spPr>
            <a:xfrm>
              <a:off x="300771" y="4471988"/>
              <a:ext cx="1197869" cy="369332"/>
            </a:xfrm>
            <a:prstGeom prst="rect">
              <a:avLst/>
            </a:prstGeom>
            <a:noFill/>
          </p:spPr>
          <p:txBody>
            <a:bodyPr wrap="square">
              <a:spAutoFit/>
            </a:bodyPr>
            <a:lstStyle/>
            <a:p>
              <a:r>
                <a:rPr lang="fr-BE" sz="1800" b="1" spc="0" dirty="0">
                  <a:solidFill>
                    <a:srgbClr val="FFCC00"/>
                  </a:solidFill>
                  <a:latin typeface="Bahnschrift Condensed" panose="020B0502040204020203" pitchFamily="34" charset="0"/>
                </a:rPr>
                <a:t>social </a:t>
              </a:r>
              <a:r>
                <a:rPr lang="fr-BE" sz="1800" b="1" spc="0" dirty="0" err="1">
                  <a:solidFill>
                    <a:srgbClr val="FFCC00"/>
                  </a:solidFill>
                  <a:latin typeface="Bahnschrift Condensed" panose="020B0502040204020203" pitchFamily="34" charset="0"/>
                </a:rPr>
                <a:t>nudge</a:t>
              </a:r>
              <a:r>
                <a:rPr lang="fr-BE" sz="1800" b="1" spc="0" dirty="0">
                  <a:solidFill>
                    <a:srgbClr val="FFCC00"/>
                  </a:solidFill>
                  <a:latin typeface="Bahnschrift Condensed" panose="020B0502040204020203" pitchFamily="34" charset="0"/>
                </a:rPr>
                <a:t> </a:t>
              </a:r>
              <a:endParaRPr lang="fr-BE" dirty="0"/>
            </a:p>
          </p:txBody>
        </p:sp>
      </p:grpSp>
      <p:sp>
        <p:nvSpPr>
          <p:cNvPr id="22" name="Title 10">
            <a:extLst>
              <a:ext uri="{FF2B5EF4-FFF2-40B4-BE49-F238E27FC236}">
                <a16:creationId xmlns:a16="http://schemas.microsoft.com/office/drawing/2014/main" id="{6E0DD21C-D8DB-4A3B-8596-BC873EBB25B2}"/>
              </a:ext>
            </a:extLst>
          </p:cNvPr>
          <p:cNvSpPr txBox="1">
            <a:spLocks/>
          </p:cNvSpPr>
          <p:nvPr/>
        </p:nvSpPr>
        <p:spPr>
          <a:xfrm>
            <a:off x="97698" y="422040"/>
            <a:ext cx="9990199" cy="1026955"/>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3200" dirty="0">
                <a:solidFill>
                  <a:schemeClr val="bg1"/>
                </a:solidFill>
                <a:latin typeface="Franklin Gothic Heavy" panose="020B0903020102020204" pitchFamily="34" charset="0"/>
              </a:rPr>
              <a:t>Les réseaux sociaux au secours de notre assiette?</a:t>
            </a:r>
          </a:p>
          <a:p>
            <a:r>
              <a:rPr lang="fr-BE" sz="2800" dirty="0">
                <a:solidFill>
                  <a:schemeClr val="bg1"/>
                </a:solidFill>
                <a:latin typeface="Franklin Gothic Heavy" panose="020B0903020102020204" pitchFamily="34" charset="0"/>
              </a:rPr>
              <a:t>Un « </a:t>
            </a:r>
            <a:r>
              <a:rPr lang="fr-BE" sz="2800" dirty="0" err="1">
                <a:solidFill>
                  <a:schemeClr val="bg1"/>
                </a:solidFill>
                <a:latin typeface="Franklin Gothic Heavy" panose="020B0903020102020204" pitchFamily="34" charset="0"/>
              </a:rPr>
              <a:t>nudge</a:t>
            </a:r>
            <a:r>
              <a:rPr lang="fr-BE" sz="2800" dirty="0">
                <a:solidFill>
                  <a:schemeClr val="bg1"/>
                </a:solidFill>
                <a:latin typeface="Franklin Gothic Heavy" panose="020B0903020102020204" pitchFamily="34" charset="0"/>
              </a:rPr>
              <a:t> » pour booster les bons choix </a:t>
            </a:r>
          </a:p>
        </p:txBody>
      </p:sp>
      <p:pic>
        <p:nvPicPr>
          <p:cNvPr id="24" name="Picture 8" descr="Comment le consommateur peut-il se prémunir contre le placement de produit  ? - IÉSEG">
            <a:extLst>
              <a:ext uri="{FF2B5EF4-FFF2-40B4-BE49-F238E27FC236}">
                <a16:creationId xmlns:a16="http://schemas.microsoft.com/office/drawing/2014/main" id="{E0B4141A-5087-4A8E-8C8A-AD2D6E2D7B1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3163" r="43857" b="41043"/>
          <a:stretch/>
        </p:blipFill>
        <p:spPr bwMode="auto">
          <a:xfrm>
            <a:off x="10782724" y="515954"/>
            <a:ext cx="1183629" cy="1149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E34B42F7-D659-4CDA-8490-B5FAD573AC2B}"/>
              </a:ext>
            </a:extLst>
          </p:cNvPr>
          <p:cNvSpPr txBox="1"/>
          <p:nvPr/>
        </p:nvSpPr>
        <p:spPr>
          <a:xfrm>
            <a:off x="10663740" y="1588605"/>
            <a:ext cx="1430562" cy="275811"/>
          </a:xfrm>
          <a:prstGeom prst="rect">
            <a:avLst/>
          </a:prstGeom>
          <a:solidFill>
            <a:schemeClr val="accent5">
              <a:lumMod val="75000"/>
            </a:schemeClr>
          </a:solidFill>
        </p:spPr>
        <p:txBody>
          <a:bodyPr wrap="square" rtlCol="0">
            <a:spAutoFit/>
          </a:bodyPr>
          <a:lstStyle/>
          <a:p>
            <a:r>
              <a:rPr lang="fr-BE" sz="1200" dirty="0">
                <a:solidFill>
                  <a:schemeClr val="bg1"/>
                </a:solidFill>
                <a:latin typeface="Maiandra GD" panose="020E0502030308020204" pitchFamily="34" charset="0"/>
              </a:rPr>
              <a:t>Prof. Tina </a:t>
            </a:r>
            <a:r>
              <a:rPr lang="fr-BE" sz="1200" dirty="0" err="1">
                <a:solidFill>
                  <a:schemeClr val="bg1"/>
                </a:solidFill>
                <a:latin typeface="Maiandra GD" panose="020E0502030308020204" pitchFamily="34" charset="0"/>
              </a:rPr>
              <a:t>Tessitore</a:t>
            </a:r>
            <a:endParaRPr lang="fr-BE" sz="1200" dirty="0">
              <a:solidFill>
                <a:schemeClr val="bg1"/>
              </a:solidFill>
              <a:latin typeface="Maiandra GD" panose="020E0502030308020204" pitchFamily="34" charset="0"/>
            </a:endParaRPr>
          </a:p>
        </p:txBody>
      </p:sp>
      <p:grpSp>
        <p:nvGrpSpPr>
          <p:cNvPr id="26" name="Group 25">
            <a:extLst>
              <a:ext uri="{FF2B5EF4-FFF2-40B4-BE49-F238E27FC236}">
                <a16:creationId xmlns:a16="http://schemas.microsoft.com/office/drawing/2014/main" id="{F9131463-7BF4-4B1C-A50F-162D5766189F}"/>
              </a:ext>
            </a:extLst>
          </p:cNvPr>
          <p:cNvGrpSpPr/>
          <p:nvPr/>
        </p:nvGrpSpPr>
        <p:grpSpPr>
          <a:xfrm>
            <a:off x="7185" y="6062880"/>
            <a:ext cx="12177630" cy="832698"/>
            <a:chOff x="7185" y="6062880"/>
            <a:chExt cx="12177630" cy="832698"/>
          </a:xfrm>
        </p:grpSpPr>
        <p:pic>
          <p:nvPicPr>
            <p:cNvPr id="27" name="Picture 26">
              <a:extLst>
                <a:ext uri="{FF2B5EF4-FFF2-40B4-BE49-F238E27FC236}">
                  <a16:creationId xmlns:a16="http://schemas.microsoft.com/office/drawing/2014/main" id="{7F7429AC-7F02-4D07-9CE4-C680123A7018}"/>
                </a:ext>
              </a:extLst>
            </p:cNvPr>
            <p:cNvPicPr>
              <a:picLocks noChangeAspect="1"/>
            </p:cNvPicPr>
            <p:nvPr/>
          </p:nvPicPr>
          <p:blipFill>
            <a:blip r:embed="rId10"/>
            <a:stretch>
              <a:fillRect/>
            </a:stretch>
          </p:blipFill>
          <p:spPr>
            <a:xfrm>
              <a:off x="10880653" y="6062880"/>
              <a:ext cx="1304162" cy="713783"/>
            </a:xfrm>
            <a:prstGeom prst="rect">
              <a:avLst/>
            </a:prstGeom>
          </p:spPr>
        </p:pic>
        <p:sp>
          <p:nvSpPr>
            <p:cNvPr id="28" name="TextBox 27">
              <a:extLst>
                <a:ext uri="{FF2B5EF4-FFF2-40B4-BE49-F238E27FC236}">
                  <a16:creationId xmlns:a16="http://schemas.microsoft.com/office/drawing/2014/main" id="{2A06C756-4701-45E7-8B95-D54C5FAD6D25}"/>
                </a:ext>
              </a:extLst>
            </p:cNvPr>
            <p:cNvSpPr txBox="1"/>
            <p:nvPr/>
          </p:nvSpPr>
          <p:spPr>
            <a:xfrm>
              <a:off x="5039905" y="6580870"/>
              <a:ext cx="3037510" cy="276999"/>
            </a:xfrm>
            <a:prstGeom prst="rect">
              <a:avLst/>
            </a:prstGeom>
            <a:noFill/>
          </p:spPr>
          <p:txBody>
            <a:bodyPr wrap="square" rtlCol="0">
              <a:spAutoFit/>
            </a:bodyPr>
            <a:lstStyle/>
            <a:p>
              <a:r>
                <a:rPr lang="fr-BE" sz="1200" dirty="0"/>
                <a:t>Karine Charry - 26 avril 2022</a:t>
              </a:r>
            </a:p>
          </p:txBody>
        </p:sp>
        <p:pic>
          <p:nvPicPr>
            <p:cNvPr id="30" name="Picture 29">
              <a:extLst>
                <a:ext uri="{FF2B5EF4-FFF2-40B4-BE49-F238E27FC236}">
                  <a16:creationId xmlns:a16="http://schemas.microsoft.com/office/drawing/2014/main" id="{0EE0D4A2-E194-403B-9B52-98B6CD87DC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 y="6231835"/>
              <a:ext cx="1752807" cy="66374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RCIS 2019 13th International Conference on Research Challenges in  Information Science">
              <a:extLst>
                <a:ext uri="{FF2B5EF4-FFF2-40B4-BE49-F238E27FC236}">
                  <a16:creationId xmlns:a16="http://schemas.microsoft.com/office/drawing/2014/main" id="{C0424AA2-B40B-444D-9B5A-17E5C21C2B4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9992" y="6168678"/>
              <a:ext cx="548192" cy="6637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4975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508400-3EDE-4EB2-BCB1-2D1FDDDAFD2D}"/>
              </a:ext>
            </a:extLst>
          </p:cNvPr>
          <p:cNvGrpSpPr/>
          <p:nvPr/>
        </p:nvGrpSpPr>
        <p:grpSpPr>
          <a:xfrm>
            <a:off x="9650232" y="336126"/>
            <a:ext cx="2128813" cy="2400272"/>
            <a:chOff x="4275670" y="2776891"/>
            <a:chExt cx="3007491" cy="2974838"/>
          </a:xfrm>
        </p:grpSpPr>
        <p:pic>
          <p:nvPicPr>
            <p:cNvPr id="5140" name="Picture 20" descr="Health app, healthcare app, medical app, mobile, mobile app icon - Download  on Iconfinder">
              <a:extLst>
                <a:ext uri="{FF2B5EF4-FFF2-40B4-BE49-F238E27FC236}">
                  <a16:creationId xmlns:a16="http://schemas.microsoft.com/office/drawing/2014/main" id="{20452CCF-57D6-4430-8CC5-77531EB4D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007" y="2943751"/>
              <a:ext cx="1793154" cy="179315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vreliane KULLAK | PhD - Researcher | PhD Student - Researcher | Université  Catholique de Louvain - UCLouvain, Louvain-la-Neuve | UCLouvain | Louvain  Research Institute in Management and Organizations">
              <a:extLst>
                <a:ext uri="{FF2B5EF4-FFF2-40B4-BE49-F238E27FC236}">
                  <a16:creationId xmlns:a16="http://schemas.microsoft.com/office/drawing/2014/main" id="{3555A446-17E9-44CA-8AF3-003EE6FCB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670" y="2776891"/>
              <a:ext cx="1470256" cy="14702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36" name="Picture 16" descr="L'équipe – SocialMediaLab">
              <a:extLst>
                <a:ext uri="{FF2B5EF4-FFF2-40B4-BE49-F238E27FC236}">
                  <a16:creationId xmlns:a16="http://schemas.microsoft.com/office/drawing/2014/main" id="{6FD9CA61-EB1E-4CB4-A459-1AEC81BA4F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32" b="36869"/>
            <a:stretch/>
          </p:blipFill>
          <p:spPr bwMode="auto">
            <a:xfrm>
              <a:off x="4428444" y="4350641"/>
              <a:ext cx="1466850" cy="1401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11" name="Title 10">
            <a:extLst>
              <a:ext uri="{FF2B5EF4-FFF2-40B4-BE49-F238E27FC236}">
                <a16:creationId xmlns:a16="http://schemas.microsoft.com/office/drawing/2014/main" id="{6E838AA3-C4DF-4F8F-9CC0-78E5516A4842}"/>
              </a:ext>
            </a:extLst>
          </p:cNvPr>
          <p:cNvSpPr>
            <a:spLocks noGrp="1"/>
          </p:cNvSpPr>
          <p:nvPr>
            <p:ph type="title"/>
          </p:nvPr>
        </p:nvSpPr>
        <p:spPr>
          <a:xfrm>
            <a:off x="294345" y="78556"/>
            <a:ext cx="8604474" cy="1089330"/>
          </a:xfrm>
          <a:solidFill>
            <a:schemeClr val="accent5">
              <a:lumMod val="75000"/>
            </a:schemeClr>
          </a:solidFill>
        </p:spPr>
        <p:txBody>
          <a:bodyPr>
            <a:normAutofit/>
          </a:bodyPr>
          <a:lstStyle/>
          <a:p>
            <a:r>
              <a:rPr lang="fr-BE" sz="3200" dirty="0">
                <a:solidFill>
                  <a:schemeClr val="bg1"/>
                </a:solidFill>
                <a:latin typeface="Franklin Gothic Heavy" panose="020B0903020102020204" pitchFamily="34" charset="0"/>
              </a:rPr>
              <a:t>Apps to support </a:t>
            </a:r>
            <a:r>
              <a:rPr lang="fr-BE" sz="3200" dirty="0" err="1">
                <a:solidFill>
                  <a:schemeClr val="bg1"/>
                </a:solidFill>
                <a:latin typeface="Franklin Gothic Heavy" panose="020B0903020102020204" pitchFamily="34" charset="0"/>
              </a:rPr>
              <a:t>healthy</a:t>
            </a:r>
            <a:r>
              <a:rPr lang="fr-BE" sz="3200" dirty="0">
                <a:solidFill>
                  <a:schemeClr val="bg1"/>
                </a:solidFill>
                <a:latin typeface="Franklin Gothic Heavy" panose="020B0903020102020204" pitchFamily="34" charset="0"/>
              </a:rPr>
              <a:t> </a:t>
            </a:r>
            <a:r>
              <a:rPr lang="fr-BE" sz="3200" dirty="0" err="1">
                <a:solidFill>
                  <a:schemeClr val="bg1"/>
                </a:solidFill>
                <a:latin typeface="Franklin Gothic Heavy" panose="020B0903020102020204" pitchFamily="34" charset="0"/>
              </a:rPr>
              <a:t>resolutions</a:t>
            </a:r>
            <a:br>
              <a:rPr lang="fr-BE" sz="3200" dirty="0">
                <a:solidFill>
                  <a:schemeClr val="bg1"/>
                </a:solidFill>
                <a:latin typeface="Franklin Gothic Heavy" panose="020B0903020102020204" pitchFamily="34" charset="0"/>
              </a:rPr>
            </a:br>
            <a:r>
              <a:rPr lang="fr-BE" sz="2400" dirty="0">
                <a:solidFill>
                  <a:schemeClr val="bg1"/>
                </a:solidFill>
                <a:latin typeface="Franklin Gothic Heavy" panose="020B0903020102020204" pitchFamily="34" charset="0"/>
              </a:rPr>
              <a:t>The </a:t>
            </a:r>
            <a:r>
              <a:rPr lang="fr-BE" sz="2400" dirty="0" err="1">
                <a:solidFill>
                  <a:schemeClr val="bg1"/>
                </a:solidFill>
                <a:latin typeface="Franklin Gothic Heavy" panose="020B0903020102020204" pitchFamily="34" charset="0"/>
              </a:rPr>
              <a:t>role</a:t>
            </a:r>
            <a:r>
              <a:rPr lang="fr-BE" sz="2400" dirty="0">
                <a:solidFill>
                  <a:schemeClr val="bg1"/>
                </a:solidFill>
                <a:latin typeface="Franklin Gothic Heavy" panose="020B0903020102020204" pitchFamily="34" charset="0"/>
              </a:rPr>
              <a:t> of « </a:t>
            </a:r>
            <a:r>
              <a:rPr lang="fr-BE" sz="2400" dirty="0" err="1">
                <a:solidFill>
                  <a:schemeClr val="bg1"/>
                </a:solidFill>
                <a:latin typeface="Franklin Gothic Heavy" panose="020B0903020102020204" pitchFamily="34" charset="0"/>
              </a:rPr>
              <a:t>communities</a:t>
            </a:r>
            <a:r>
              <a:rPr lang="fr-BE" sz="2400" dirty="0">
                <a:solidFill>
                  <a:schemeClr val="bg1"/>
                </a:solidFill>
                <a:latin typeface="Franklin Gothic Heavy" panose="020B0903020102020204" pitchFamily="34" charset="0"/>
              </a:rPr>
              <a:t> »</a:t>
            </a:r>
            <a:endParaRPr lang="fr-BE" sz="3200" dirty="0">
              <a:solidFill>
                <a:schemeClr val="bg1"/>
              </a:solidFill>
              <a:latin typeface="Franklin Gothic Heavy" panose="020B0903020102020204" pitchFamily="34" charset="0"/>
            </a:endParaRPr>
          </a:p>
        </p:txBody>
      </p:sp>
      <p:sp>
        <p:nvSpPr>
          <p:cNvPr id="13" name="Vertical Text Placeholder 12">
            <a:extLst>
              <a:ext uri="{FF2B5EF4-FFF2-40B4-BE49-F238E27FC236}">
                <a16:creationId xmlns:a16="http://schemas.microsoft.com/office/drawing/2014/main" id="{A73A5EE0-AA9F-42FA-9323-72B70E1EF212}"/>
              </a:ext>
            </a:extLst>
          </p:cNvPr>
          <p:cNvSpPr>
            <a:spLocks noGrp="1"/>
          </p:cNvSpPr>
          <p:nvPr>
            <p:ph type="body" orient="vert" idx="1"/>
          </p:nvPr>
        </p:nvSpPr>
        <p:spPr>
          <a:xfrm>
            <a:off x="838200" y="1935060"/>
            <a:ext cx="3016045" cy="4351338"/>
          </a:xfrm>
        </p:spPr>
        <p:txBody>
          <a:bodyPr/>
          <a:lstStyle/>
          <a:p>
            <a:endParaRPr lang="fr-BE" dirty="0"/>
          </a:p>
        </p:txBody>
      </p:sp>
      <p:sp>
        <p:nvSpPr>
          <p:cNvPr id="15" name="TextBox 14">
            <a:extLst>
              <a:ext uri="{FF2B5EF4-FFF2-40B4-BE49-F238E27FC236}">
                <a16:creationId xmlns:a16="http://schemas.microsoft.com/office/drawing/2014/main" id="{20C6783A-5473-4FA3-A948-58AD05B50A31}"/>
              </a:ext>
            </a:extLst>
          </p:cNvPr>
          <p:cNvSpPr txBox="1"/>
          <p:nvPr/>
        </p:nvSpPr>
        <p:spPr>
          <a:xfrm>
            <a:off x="9065341" y="1421285"/>
            <a:ext cx="1719687" cy="307777"/>
          </a:xfrm>
          <a:prstGeom prst="rect">
            <a:avLst/>
          </a:prstGeom>
          <a:solidFill>
            <a:schemeClr val="accent5">
              <a:lumMod val="75000"/>
            </a:schemeClr>
          </a:solidFill>
        </p:spPr>
        <p:txBody>
          <a:bodyPr wrap="square" rtlCol="0">
            <a:spAutoFit/>
          </a:bodyPr>
          <a:lstStyle/>
          <a:p>
            <a:r>
              <a:rPr lang="fr-BE" sz="1400" dirty="0">
                <a:solidFill>
                  <a:schemeClr val="bg1"/>
                </a:solidFill>
                <a:latin typeface="Maiandra GD" panose="020E0502030308020204" pitchFamily="34" charset="0"/>
              </a:rPr>
              <a:t>Dr. Avreliane Kullak</a:t>
            </a:r>
          </a:p>
        </p:txBody>
      </p:sp>
      <p:sp>
        <p:nvSpPr>
          <p:cNvPr id="26" name="TextBox 25">
            <a:extLst>
              <a:ext uri="{FF2B5EF4-FFF2-40B4-BE49-F238E27FC236}">
                <a16:creationId xmlns:a16="http://schemas.microsoft.com/office/drawing/2014/main" id="{69829E8A-1A89-4EFB-9C27-3D5CF2D113E1}"/>
              </a:ext>
            </a:extLst>
          </p:cNvPr>
          <p:cNvSpPr txBox="1"/>
          <p:nvPr/>
        </p:nvSpPr>
        <p:spPr>
          <a:xfrm>
            <a:off x="10137058" y="2736398"/>
            <a:ext cx="1641987" cy="307777"/>
          </a:xfrm>
          <a:prstGeom prst="rect">
            <a:avLst/>
          </a:prstGeom>
          <a:solidFill>
            <a:schemeClr val="accent5">
              <a:lumMod val="75000"/>
            </a:schemeClr>
          </a:solidFill>
        </p:spPr>
        <p:txBody>
          <a:bodyPr wrap="square" rtlCol="0">
            <a:spAutoFit/>
          </a:bodyPr>
          <a:lstStyle/>
          <a:p>
            <a:r>
              <a:rPr lang="fr-BE" sz="1400" dirty="0">
                <a:solidFill>
                  <a:schemeClr val="bg1"/>
                </a:solidFill>
                <a:latin typeface="Maiandra GD" panose="020E0502030308020204" pitchFamily="34" charset="0"/>
              </a:rPr>
              <a:t>Prof. Ingrid Poncin</a:t>
            </a:r>
          </a:p>
        </p:txBody>
      </p:sp>
      <p:pic>
        <p:nvPicPr>
          <p:cNvPr id="27" name="Picture 2">
            <a:extLst>
              <a:ext uri="{FF2B5EF4-FFF2-40B4-BE49-F238E27FC236}">
                <a16:creationId xmlns:a16="http://schemas.microsoft.com/office/drawing/2014/main" id="{676EC27C-94B4-4D18-89F9-5B49D6721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711" y="1763652"/>
            <a:ext cx="3528392" cy="495671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BAC14BE1-42D7-4933-8D19-C4C12264B0CB}"/>
              </a:ext>
            </a:extLst>
          </p:cNvPr>
          <p:cNvSpPr/>
          <p:nvPr/>
        </p:nvSpPr>
        <p:spPr>
          <a:xfrm>
            <a:off x="5715902" y="854171"/>
            <a:ext cx="3182916" cy="2422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solidFill>
                  <a:schemeClr val="bg1"/>
                </a:solidFill>
              </a:rPr>
              <a:t>@Kullak, Charry &amp; Poncin, 2021</a:t>
            </a:r>
          </a:p>
        </p:txBody>
      </p:sp>
      <p:sp>
        <p:nvSpPr>
          <p:cNvPr id="30" name="Oval 29">
            <a:extLst>
              <a:ext uri="{FF2B5EF4-FFF2-40B4-BE49-F238E27FC236}">
                <a16:creationId xmlns:a16="http://schemas.microsoft.com/office/drawing/2014/main" id="{F597BFE6-5C3F-4813-83F7-CC08C0EE2C83}"/>
              </a:ext>
            </a:extLst>
          </p:cNvPr>
          <p:cNvSpPr/>
          <p:nvPr/>
        </p:nvSpPr>
        <p:spPr>
          <a:xfrm>
            <a:off x="582104" y="2479261"/>
            <a:ext cx="3488258" cy="4826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2" name="Picture 4">
            <a:extLst>
              <a:ext uri="{FF2B5EF4-FFF2-40B4-BE49-F238E27FC236}">
                <a16:creationId xmlns:a16="http://schemas.microsoft.com/office/drawing/2014/main" id="{078ADE37-EE06-4707-9A24-A5AF224424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9293" y="1759838"/>
            <a:ext cx="3580126" cy="480476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4EF3D700-A7F6-49F0-A151-C1FC0E78C5DB}"/>
              </a:ext>
            </a:extLst>
          </p:cNvPr>
          <p:cNvSpPr txBox="1"/>
          <p:nvPr/>
        </p:nvSpPr>
        <p:spPr>
          <a:xfrm>
            <a:off x="5193711" y="5098162"/>
            <a:ext cx="3705107" cy="584775"/>
          </a:xfrm>
          <a:prstGeom prst="rect">
            <a:avLst/>
          </a:prstGeom>
          <a:solidFill>
            <a:srgbClr val="F7DEA7"/>
          </a:solidFill>
        </p:spPr>
        <p:txBody>
          <a:bodyPr wrap="square">
            <a:spAutoFit/>
          </a:bodyPr>
          <a:lstStyle/>
          <a:p>
            <a:r>
              <a:rPr lang="fr-BE" sz="1600" b="1" dirty="0">
                <a:solidFill>
                  <a:srgbClr val="404040"/>
                </a:solidFill>
                <a:latin typeface="72"/>
              </a:rPr>
              <a:t>et vous êtes content(e), sur vous, vous constatez du changement !</a:t>
            </a:r>
            <a:endParaRPr lang="fr-BE" sz="1600" dirty="0"/>
          </a:p>
        </p:txBody>
      </p:sp>
      <p:sp>
        <p:nvSpPr>
          <p:cNvPr id="34" name="Oval 33">
            <a:extLst>
              <a:ext uri="{FF2B5EF4-FFF2-40B4-BE49-F238E27FC236}">
                <a16:creationId xmlns:a16="http://schemas.microsoft.com/office/drawing/2014/main" id="{295B6A12-4DAA-4300-BEDB-DA52129D9D9D}"/>
              </a:ext>
            </a:extLst>
          </p:cNvPr>
          <p:cNvSpPr/>
          <p:nvPr/>
        </p:nvSpPr>
        <p:spPr>
          <a:xfrm>
            <a:off x="5068730" y="2516283"/>
            <a:ext cx="3488258" cy="369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TextBox 34">
            <a:extLst>
              <a:ext uri="{FF2B5EF4-FFF2-40B4-BE49-F238E27FC236}">
                <a16:creationId xmlns:a16="http://schemas.microsoft.com/office/drawing/2014/main" id="{4BC946A2-BB68-4C00-8EEC-02A6F6FEAB75}"/>
              </a:ext>
            </a:extLst>
          </p:cNvPr>
          <p:cNvSpPr txBox="1"/>
          <p:nvPr/>
        </p:nvSpPr>
        <p:spPr>
          <a:xfrm>
            <a:off x="499280" y="5122791"/>
            <a:ext cx="4572000" cy="830997"/>
          </a:xfrm>
          <a:prstGeom prst="rect">
            <a:avLst/>
          </a:prstGeom>
          <a:solidFill>
            <a:srgbClr val="F7DEA7"/>
          </a:solidFill>
          <a:ln>
            <a:solidFill>
              <a:srgbClr val="FDF7E9"/>
            </a:solidFill>
          </a:ln>
        </p:spPr>
        <p:txBody>
          <a:bodyPr wrap="square">
            <a:spAutoFit/>
          </a:bodyPr>
          <a:lstStyle/>
          <a:p>
            <a:r>
              <a:rPr lang="fr-BE" sz="1600" dirty="0">
                <a:solidFill>
                  <a:srgbClr val="404040"/>
                </a:solidFill>
                <a:latin typeface="72"/>
              </a:rPr>
              <a:t>Vous utilisez cette application depuis 4 mois, </a:t>
            </a:r>
            <a:r>
              <a:rPr lang="fr-BE" sz="1600" b="1" dirty="0">
                <a:solidFill>
                  <a:srgbClr val="404040"/>
                </a:solidFill>
                <a:latin typeface="72"/>
              </a:rPr>
              <a:t>mais vous êtes déçu(e), sur vous, vous ne constatez aucun changement !</a:t>
            </a:r>
            <a:endParaRPr lang="fr-BE" sz="1600" dirty="0"/>
          </a:p>
        </p:txBody>
      </p:sp>
      <p:sp>
        <p:nvSpPr>
          <p:cNvPr id="38" name="Espace réservé du contenu 3">
            <a:extLst>
              <a:ext uri="{FF2B5EF4-FFF2-40B4-BE49-F238E27FC236}">
                <a16:creationId xmlns:a16="http://schemas.microsoft.com/office/drawing/2014/main" id="{A3DB5E05-24DA-4F0F-84E3-73AF875452A7}"/>
              </a:ext>
            </a:extLst>
          </p:cNvPr>
          <p:cNvSpPr txBox="1">
            <a:spLocks/>
          </p:cNvSpPr>
          <p:nvPr/>
        </p:nvSpPr>
        <p:spPr>
          <a:xfrm>
            <a:off x="227613" y="1244641"/>
            <a:ext cx="2938191" cy="442256"/>
          </a:xfrm>
          <a:custGeom>
            <a:avLst/>
            <a:gdLst>
              <a:gd name="connsiteX0" fmla="*/ 0 w 2938191"/>
              <a:gd name="connsiteY0" fmla="*/ 0 h 442256"/>
              <a:gd name="connsiteX1" fmla="*/ 558256 w 2938191"/>
              <a:gd name="connsiteY1" fmla="*/ 0 h 442256"/>
              <a:gd name="connsiteX2" fmla="*/ 1057749 w 2938191"/>
              <a:gd name="connsiteY2" fmla="*/ 0 h 442256"/>
              <a:gd name="connsiteX3" fmla="*/ 1704151 w 2938191"/>
              <a:gd name="connsiteY3" fmla="*/ 0 h 442256"/>
              <a:gd name="connsiteX4" fmla="*/ 2233025 w 2938191"/>
              <a:gd name="connsiteY4" fmla="*/ 0 h 442256"/>
              <a:gd name="connsiteX5" fmla="*/ 2938191 w 2938191"/>
              <a:gd name="connsiteY5" fmla="*/ 0 h 442256"/>
              <a:gd name="connsiteX6" fmla="*/ 2938191 w 2938191"/>
              <a:gd name="connsiteY6" fmla="*/ 442256 h 442256"/>
              <a:gd name="connsiteX7" fmla="*/ 2321171 w 2938191"/>
              <a:gd name="connsiteY7" fmla="*/ 442256 h 442256"/>
              <a:gd name="connsiteX8" fmla="*/ 1733533 w 2938191"/>
              <a:gd name="connsiteY8" fmla="*/ 442256 h 442256"/>
              <a:gd name="connsiteX9" fmla="*/ 1175276 w 2938191"/>
              <a:gd name="connsiteY9" fmla="*/ 442256 h 442256"/>
              <a:gd name="connsiteX10" fmla="*/ 558256 w 2938191"/>
              <a:gd name="connsiteY10" fmla="*/ 442256 h 442256"/>
              <a:gd name="connsiteX11" fmla="*/ 0 w 2938191"/>
              <a:gd name="connsiteY11" fmla="*/ 442256 h 442256"/>
              <a:gd name="connsiteX12" fmla="*/ 0 w 2938191"/>
              <a:gd name="connsiteY12" fmla="*/ 0 h 44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8191" h="442256" fill="none" extrusionOk="0">
                <a:moveTo>
                  <a:pt x="0" y="0"/>
                </a:moveTo>
                <a:cubicBezTo>
                  <a:pt x="222632" y="14357"/>
                  <a:pt x="354417" y="6052"/>
                  <a:pt x="558256" y="0"/>
                </a:cubicBezTo>
                <a:cubicBezTo>
                  <a:pt x="762095" y="-6052"/>
                  <a:pt x="923891" y="-1078"/>
                  <a:pt x="1057749" y="0"/>
                </a:cubicBezTo>
                <a:cubicBezTo>
                  <a:pt x="1191607" y="1078"/>
                  <a:pt x="1507648" y="15215"/>
                  <a:pt x="1704151" y="0"/>
                </a:cubicBezTo>
                <a:cubicBezTo>
                  <a:pt x="1900654" y="-15215"/>
                  <a:pt x="1974200" y="-20365"/>
                  <a:pt x="2233025" y="0"/>
                </a:cubicBezTo>
                <a:cubicBezTo>
                  <a:pt x="2491850" y="20365"/>
                  <a:pt x="2783831" y="-14538"/>
                  <a:pt x="2938191" y="0"/>
                </a:cubicBezTo>
                <a:cubicBezTo>
                  <a:pt x="2952549" y="115871"/>
                  <a:pt x="2947093" y="352062"/>
                  <a:pt x="2938191" y="442256"/>
                </a:cubicBezTo>
                <a:cubicBezTo>
                  <a:pt x="2721970" y="434685"/>
                  <a:pt x="2532846" y="430869"/>
                  <a:pt x="2321171" y="442256"/>
                </a:cubicBezTo>
                <a:cubicBezTo>
                  <a:pt x="2109496" y="453643"/>
                  <a:pt x="1928759" y="435412"/>
                  <a:pt x="1733533" y="442256"/>
                </a:cubicBezTo>
                <a:cubicBezTo>
                  <a:pt x="1538307" y="449100"/>
                  <a:pt x="1338460" y="419755"/>
                  <a:pt x="1175276" y="442256"/>
                </a:cubicBezTo>
                <a:cubicBezTo>
                  <a:pt x="1012092" y="464757"/>
                  <a:pt x="687841" y="433920"/>
                  <a:pt x="558256" y="442256"/>
                </a:cubicBezTo>
                <a:cubicBezTo>
                  <a:pt x="428671" y="450592"/>
                  <a:pt x="202786" y="456205"/>
                  <a:pt x="0" y="442256"/>
                </a:cubicBezTo>
                <a:cubicBezTo>
                  <a:pt x="-15206" y="311880"/>
                  <a:pt x="-8471" y="146529"/>
                  <a:pt x="0" y="0"/>
                </a:cubicBezTo>
                <a:close/>
              </a:path>
              <a:path w="2938191" h="442256" stroke="0" extrusionOk="0">
                <a:moveTo>
                  <a:pt x="0" y="0"/>
                </a:moveTo>
                <a:cubicBezTo>
                  <a:pt x="111645" y="-1035"/>
                  <a:pt x="369234" y="-10956"/>
                  <a:pt x="499492" y="0"/>
                </a:cubicBezTo>
                <a:cubicBezTo>
                  <a:pt x="629750" y="10956"/>
                  <a:pt x="914848" y="23850"/>
                  <a:pt x="1145894" y="0"/>
                </a:cubicBezTo>
                <a:cubicBezTo>
                  <a:pt x="1376940" y="-23850"/>
                  <a:pt x="1539009" y="-27721"/>
                  <a:pt x="1704151" y="0"/>
                </a:cubicBezTo>
                <a:cubicBezTo>
                  <a:pt x="1869293" y="27721"/>
                  <a:pt x="1970168" y="-1380"/>
                  <a:pt x="2233025" y="0"/>
                </a:cubicBezTo>
                <a:cubicBezTo>
                  <a:pt x="2495882" y="1380"/>
                  <a:pt x="2643177" y="-3543"/>
                  <a:pt x="2938191" y="0"/>
                </a:cubicBezTo>
                <a:cubicBezTo>
                  <a:pt x="2958852" y="201090"/>
                  <a:pt x="2948562" y="337372"/>
                  <a:pt x="2938191" y="442256"/>
                </a:cubicBezTo>
                <a:cubicBezTo>
                  <a:pt x="2737616" y="418812"/>
                  <a:pt x="2612929" y="456806"/>
                  <a:pt x="2438699" y="442256"/>
                </a:cubicBezTo>
                <a:cubicBezTo>
                  <a:pt x="2264469" y="427706"/>
                  <a:pt x="1932666" y="440451"/>
                  <a:pt x="1792297" y="442256"/>
                </a:cubicBezTo>
                <a:cubicBezTo>
                  <a:pt x="1651928" y="444061"/>
                  <a:pt x="1506548" y="418414"/>
                  <a:pt x="1292804" y="442256"/>
                </a:cubicBezTo>
                <a:cubicBezTo>
                  <a:pt x="1079060" y="466098"/>
                  <a:pt x="887937" y="418076"/>
                  <a:pt x="705166" y="442256"/>
                </a:cubicBezTo>
                <a:cubicBezTo>
                  <a:pt x="522395" y="466436"/>
                  <a:pt x="315011" y="414614"/>
                  <a:pt x="0" y="442256"/>
                </a:cubicBezTo>
                <a:cubicBezTo>
                  <a:pt x="-4332" y="284949"/>
                  <a:pt x="17284" y="92756"/>
                  <a:pt x="0" y="0"/>
                </a:cubicBezTo>
                <a:close/>
              </a:path>
            </a:pathLst>
          </a:custGeom>
          <a:solidFill>
            <a:schemeClr val="accent1">
              <a:lumMod val="40000"/>
              <a:lumOff val="60000"/>
            </a:schemeClr>
          </a:solidFill>
          <a:ln>
            <a:solidFill>
              <a:schemeClr val="tx1"/>
            </a:solidFill>
            <a:extLst>
              <a:ext uri="{C807C97D-BFC1-408E-A445-0C87EB9F89A2}">
                <ask:lineSketchStyleProps xmlns:ask="http://schemas.microsoft.com/office/drawing/2018/sketchyshapes" sd="3598458155">
                  <a:prstGeom prst="rect">
                    <a:avLst/>
                  </a:prstGeom>
                  <ask:type>
                    <ask:lineSketchFreehand/>
                  </ask:type>
                </ask:lineSketchStyleProps>
              </a:ext>
            </a:extLst>
          </a:ln>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0">
              <a:spcBef>
                <a:spcPts val="600"/>
              </a:spcBef>
              <a:spcAft>
                <a:spcPts val="600"/>
              </a:spcAft>
              <a:buNone/>
            </a:pPr>
            <a:r>
              <a:rPr lang="en-US" sz="2000" dirty="0" err="1"/>
              <a:t>Comparaison</a:t>
            </a:r>
            <a:r>
              <a:rPr lang="en-US" sz="2000" dirty="0"/>
              <a:t> </a:t>
            </a:r>
            <a:r>
              <a:rPr lang="en-US" sz="2000" dirty="0" err="1"/>
              <a:t>vers</a:t>
            </a:r>
            <a:r>
              <a:rPr lang="en-US" sz="2000" dirty="0"/>
              <a:t> le haut</a:t>
            </a:r>
          </a:p>
        </p:txBody>
      </p:sp>
      <p:sp>
        <p:nvSpPr>
          <p:cNvPr id="40" name="Espace réservé du contenu 3">
            <a:extLst>
              <a:ext uri="{FF2B5EF4-FFF2-40B4-BE49-F238E27FC236}">
                <a16:creationId xmlns:a16="http://schemas.microsoft.com/office/drawing/2014/main" id="{785C0D24-7244-40BB-8334-43AE4B975A0C}"/>
              </a:ext>
            </a:extLst>
          </p:cNvPr>
          <p:cNvSpPr txBox="1">
            <a:spLocks/>
          </p:cNvSpPr>
          <p:nvPr/>
        </p:nvSpPr>
        <p:spPr>
          <a:xfrm>
            <a:off x="4842234" y="1224458"/>
            <a:ext cx="2938191" cy="482622"/>
          </a:xfrm>
          <a:custGeom>
            <a:avLst/>
            <a:gdLst>
              <a:gd name="connsiteX0" fmla="*/ 0 w 2938191"/>
              <a:gd name="connsiteY0" fmla="*/ 0 h 482622"/>
              <a:gd name="connsiteX1" fmla="*/ 558256 w 2938191"/>
              <a:gd name="connsiteY1" fmla="*/ 0 h 482622"/>
              <a:gd name="connsiteX2" fmla="*/ 1057749 w 2938191"/>
              <a:gd name="connsiteY2" fmla="*/ 0 h 482622"/>
              <a:gd name="connsiteX3" fmla="*/ 1704151 w 2938191"/>
              <a:gd name="connsiteY3" fmla="*/ 0 h 482622"/>
              <a:gd name="connsiteX4" fmla="*/ 2233025 w 2938191"/>
              <a:gd name="connsiteY4" fmla="*/ 0 h 482622"/>
              <a:gd name="connsiteX5" fmla="*/ 2938191 w 2938191"/>
              <a:gd name="connsiteY5" fmla="*/ 0 h 482622"/>
              <a:gd name="connsiteX6" fmla="*/ 2938191 w 2938191"/>
              <a:gd name="connsiteY6" fmla="*/ 482622 h 482622"/>
              <a:gd name="connsiteX7" fmla="*/ 2321171 w 2938191"/>
              <a:gd name="connsiteY7" fmla="*/ 482622 h 482622"/>
              <a:gd name="connsiteX8" fmla="*/ 1733533 w 2938191"/>
              <a:gd name="connsiteY8" fmla="*/ 482622 h 482622"/>
              <a:gd name="connsiteX9" fmla="*/ 1175276 w 2938191"/>
              <a:gd name="connsiteY9" fmla="*/ 482622 h 482622"/>
              <a:gd name="connsiteX10" fmla="*/ 558256 w 2938191"/>
              <a:gd name="connsiteY10" fmla="*/ 482622 h 482622"/>
              <a:gd name="connsiteX11" fmla="*/ 0 w 2938191"/>
              <a:gd name="connsiteY11" fmla="*/ 482622 h 482622"/>
              <a:gd name="connsiteX12" fmla="*/ 0 w 2938191"/>
              <a:gd name="connsiteY12" fmla="*/ 0 h 48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8191" h="482622" fill="none" extrusionOk="0">
                <a:moveTo>
                  <a:pt x="0" y="0"/>
                </a:moveTo>
                <a:cubicBezTo>
                  <a:pt x="222632" y="14357"/>
                  <a:pt x="354417" y="6052"/>
                  <a:pt x="558256" y="0"/>
                </a:cubicBezTo>
                <a:cubicBezTo>
                  <a:pt x="762095" y="-6052"/>
                  <a:pt x="923891" y="-1078"/>
                  <a:pt x="1057749" y="0"/>
                </a:cubicBezTo>
                <a:cubicBezTo>
                  <a:pt x="1191607" y="1078"/>
                  <a:pt x="1507648" y="15215"/>
                  <a:pt x="1704151" y="0"/>
                </a:cubicBezTo>
                <a:cubicBezTo>
                  <a:pt x="1900654" y="-15215"/>
                  <a:pt x="1974200" y="-20365"/>
                  <a:pt x="2233025" y="0"/>
                </a:cubicBezTo>
                <a:cubicBezTo>
                  <a:pt x="2491850" y="20365"/>
                  <a:pt x="2783831" y="-14538"/>
                  <a:pt x="2938191" y="0"/>
                </a:cubicBezTo>
                <a:cubicBezTo>
                  <a:pt x="2950364" y="142368"/>
                  <a:pt x="2917387" y="307532"/>
                  <a:pt x="2938191" y="482622"/>
                </a:cubicBezTo>
                <a:cubicBezTo>
                  <a:pt x="2721970" y="475051"/>
                  <a:pt x="2532846" y="471235"/>
                  <a:pt x="2321171" y="482622"/>
                </a:cubicBezTo>
                <a:cubicBezTo>
                  <a:pt x="2109496" y="494009"/>
                  <a:pt x="1928759" y="475778"/>
                  <a:pt x="1733533" y="482622"/>
                </a:cubicBezTo>
                <a:cubicBezTo>
                  <a:pt x="1538307" y="489466"/>
                  <a:pt x="1338460" y="460121"/>
                  <a:pt x="1175276" y="482622"/>
                </a:cubicBezTo>
                <a:cubicBezTo>
                  <a:pt x="1012092" y="505123"/>
                  <a:pt x="687841" y="474286"/>
                  <a:pt x="558256" y="482622"/>
                </a:cubicBezTo>
                <a:cubicBezTo>
                  <a:pt x="428671" y="490958"/>
                  <a:pt x="202786" y="496571"/>
                  <a:pt x="0" y="482622"/>
                </a:cubicBezTo>
                <a:cubicBezTo>
                  <a:pt x="15991" y="359459"/>
                  <a:pt x="-21195" y="160167"/>
                  <a:pt x="0" y="0"/>
                </a:cubicBezTo>
                <a:close/>
              </a:path>
              <a:path w="2938191" h="482622" stroke="0" extrusionOk="0">
                <a:moveTo>
                  <a:pt x="0" y="0"/>
                </a:moveTo>
                <a:cubicBezTo>
                  <a:pt x="111645" y="-1035"/>
                  <a:pt x="369234" y="-10956"/>
                  <a:pt x="499492" y="0"/>
                </a:cubicBezTo>
                <a:cubicBezTo>
                  <a:pt x="629750" y="10956"/>
                  <a:pt x="914848" y="23850"/>
                  <a:pt x="1145894" y="0"/>
                </a:cubicBezTo>
                <a:cubicBezTo>
                  <a:pt x="1376940" y="-23850"/>
                  <a:pt x="1539009" y="-27721"/>
                  <a:pt x="1704151" y="0"/>
                </a:cubicBezTo>
                <a:cubicBezTo>
                  <a:pt x="1869293" y="27721"/>
                  <a:pt x="1970168" y="-1380"/>
                  <a:pt x="2233025" y="0"/>
                </a:cubicBezTo>
                <a:cubicBezTo>
                  <a:pt x="2495882" y="1380"/>
                  <a:pt x="2643177" y="-3543"/>
                  <a:pt x="2938191" y="0"/>
                </a:cubicBezTo>
                <a:cubicBezTo>
                  <a:pt x="2933677" y="143095"/>
                  <a:pt x="2954017" y="367520"/>
                  <a:pt x="2938191" y="482622"/>
                </a:cubicBezTo>
                <a:cubicBezTo>
                  <a:pt x="2737616" y="459178"/>
                  <a:pt x="2612929" y="497172"/>
                  <a:pt x="2438699" y="482622"/>
                </a:cubicBezTo>
                <a:cubicBezTo>
                  <a:pt x="2264469" y="468072"/>
                  <a:pt x="1932666" y="480817"/>
                  <a:pt x="1792297" y="482622"/>
                </a:cubicBezTo>
                <a:cubicBezTo>
                  <a:pt x="1651928" y="484427"/>
                  <a:pt x="1506548" y="458780"/>
                  <a:pt x="1292804" y="482622"/>
                </a:cubicBezTo>
                <a:cubicBezTo>
                  <a:pt x="1079060" y="506464"/>
                  <a:pt x="887937" y="458442"/>
                  <a:pt x="705166" y="482622"/>
                </a:cubicBezTo>
                <a:cubicBezTo>
                  <a:pt x="522395" y="506802"/>
                  <a:pt x="315011" y="454980"/>
                  <a:pt x="0" y="482622"/>
                </a:cubicBezTo>
                <a:cubicBezTo>
                  <a:pt x="348" y="282579"/>
                  <a:pt x="6417" y="126011"/>
                  <a:pt x="0" y="0"/>
                </a:cubicBezTo>
                <a:close/>
              </a:path>
            </a:pathLst>
          </a:custGeom>
          <a:solidFill>
            <a:schemeClr val="accent1">
              <a:lumMod val="40000"/>
              <a:lumOff val="60000"/>
            </a:schemeClr>
          </a:solidFill>
          <a:ln>
            <a:solidFill>
              <a:schemeClr val="tx1"/>
            </a:solidFill>
            <a:extLst>
              <a:ext uri="{C807C97D-BFC1-408E-A445-0C87EB9F89A2}">
                <ask:lineSketchStyleProps xmlns:ask="http://schemas.microsoft.com/office/drawing/2018/sketchyshapes" sd="3598458155">
                  <a:prstGeom prst="rect">
                    <a:avLst/>
                  </a:prstGeom>
                  <ask:type>
                    <ask:lineSketchFreehand/>
                  </ask:type>
                </ask:lineSketchStyleProps>
              </a:ext>
            </a:extLst>
          </a:ln>
        </p:spPr>
        <p:txBody>
          <a:bodyPr>
            <a:normAutofit fontScale="7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0">
              <a:spcBef>
                <a:spcPts val="600"/>
              </a:spcBef>
              <a:spcAft>
                <a:spcPts val="600"/>
              </a:spcAft>
              <a:buNone/>
            </a:pPr>
            <a:r>
              <a:rPr lang="en-US" dirty="0" err="1"/>
              <a:t>Comparaison</a:t>
            </a:r>
            <a:r>
              <a:rPr lang="en-US" dirty="0"/>
              <a:t> </a:t>
            </a:r>
            <a:r>
              <a:rPr lang="en-US" dirty="0" err="1"/>
              <a:t>vers</a:t>
            </a:r>
            <a:r>
              <a:rPr lang="en-US" dirty="0"/>
              <a:t> le bas</a:t>
            </a:r>
          </a:p>
        </p:txBody>
      </p:sp>
      <p:sp>
        <p:nvSpPr>
          <p:cNvPr id="36" name="Espace réservé du contenu 3">
            <a:extLst>
              <a:ext uri="{FF2B5EF4-FFF2-40B4-BE49-F238E27FC236}">
                <a16:creationId xmlns:a16="http://schemas.microsoft.com/office/drawing/2014/main" id="{EE96CB3C-DCC9-4D32-80AF-83A3BC163BE6}"/>
              </a:ext>
            </a:extLst>
          </p:cNvPr>
          <p:cNvSpPr txBox="1">
            <a:spLocks/>
          </p:cNvSpPr>
          <p:nvPr/>
        </p:nvSpPr>
        <p:spPr>
          <a:xfrm>
            <a:off x="1758736" y="1595831"/>
            <a:ext cx="2893349" cy="482622"/>
          </a:xfrm>
          <a:custGeom>
            <a:avLst/>
            <a:gdLst>
              <a:gd name="connsiteX0" fmla="*/ 0 w 2893349"/>
              <a:gd name="connsiteY0" fmla="*/ 0 h 482622"/>
              <a:gd name="connsiteX1" fmla="*/ 549736 w 2893349"/>
              <a:gd name="connsiteY1" fmla="*/ 0 h 482622"/>
              <a:gd name="connsiteX2" fmla="*/ 1041606 w 2893349"/>
              <a:gd name="connsiteY2" fmla="*/ 0 h 482622"/>
              <a:gd name="connsiteX3" fmla="*/ 1678142 w 2893349"/>
              <a:gd name="connsiteY3" fmla="*/ 0 h 482622"/>
              <a:gd name="connsiteX4" fmla="*/ 2198945 w 2893349"/>
              <a:gd name="connsiteY4" fmla="*/ 0 h 482622"/>
              <a:gd name="connsiteX5" fmla="*/ 2893349 w 2893349"/>
              <a:gd name="connsiteY5" fmla="*/ 0 h 482622"/>
              <a:gd name="connsiteX6" fmla="*/ 2893349 w 2893349"/>
              <a:gd name="connsiteY6" fmla="*/ 482622 h 482622"/>
              <a:gd name="connsiteX7" fmla="*/ 2285746 w 2893349"/>
              <a:gd name="connsiteY7" fmla="*/ 482622 h 482622"/>
              <a:gd name="connsiteX8" fmla="*/ 1707076 w 2893349"/>
              <a:gd name="connsiteY8" fmla="*/ 482622 h 482622"/>
              <a:gd name="connsiteX9" fmla="*/ 1157340 w 2893349"/>
              <a:gd name="connsiteY9" fmla="*/ 482622 h 482622"/>
              <a:gd name="connsiteX10" fmla="*/ 549736 w 2893349"/>
              <a:gd name="connsiteY10" fmla="*/ 482622 h 482622"/>
              <a:gd name="connsiteX11" fmla="*/ 0 w 2893349"/>
              <a:gd name="connsiteY11" fmla="*/ 482622 h 482622"/>
              <a:gd name="connsiteX12" fmla="*/ 0 w 2893349"/>
              <a:gd name="connsiteY12" fmla="*/ 0 h 48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3349" h="482622" fill="none" extrusionOk="0">
                <a:moveTo>
                  <a:pt x="0" y="0"/>
                </a:moveTo>
                <a:cubicBezTo>
                  <a:pt x="268173" y="20994"/>
                  <a:pt x="348855" y="-8287"/>
                  <a:pt x="549736" y="0"/>
                </a:cubicBezTo>
                <a:cubicBezTo>
                  <a:pt x="750617" y="8287"/>
                  <a:pt x="887167" y="3714"/>
                  <a:pt x="1041606" y="0"/>
                </a:cubicBezTo>
                <a:cubicBezTo>
                  <a:pt x="1196045" y="-3714"/>
                  <a:pt x="1531519" y="13243"/>
                  <a:pt x="1678142" y="0"/>
                </a:cubicBezTo>
                <a:cubicBezTo>
                  <a:pt x="1824765" y="-13243"/>
                  <a:pt x="2065325" y="4526"/>
                  <a:pt x="2198945" y="0"/>
                </a:cubicBezTo>
                <a:cubicBezTo>
                  <a:pt x="2332565" y="-4526"/>
                  <a:pt x="2728949" y="27569"/>
                  <a:pt x="2893349" y="0"/>
                </a:cubicBezTo>
                <a:cubicBezTo>
                  <a:pt x="2905522" y="142368"/>
                  <a:pt x="2872545" y="307532"/>
                  <a:pt x="2893349" y="482622"/>
                </a:cubicBezTo>
                <a:cubicBezTo>
                  <a:pt x="2694628" y="469486"/>
                  <a:pt x="2551330" y="488115"/>
                  <a:pt x="2285746" y="482622"/>
                </a:cubicBezTo>
                <a:cubicBezTo>
                  <a:pt x="2020162" y="477129"/>
                  <a:pt x="1969065" y="473350"/>
                  <a:pt x="1707076" y="482622"/>
                </a:cubicBezTo>
                <a:cubicBezTo>
                  <a:pt x="1445087" y="491895"/>
                  <a:pt x="1339376" y="491814"/>
                  <a:pt x="1157340" y="482622"/>
                </a:cubicBezTo>
                <a:cubicBezTo>
                  <a:pt x="975304" y="473430"/>
                  <a:pt x="750421" y="512508"/>
                  <a:pt x="549736" y="482622"/>
                </a:cubicBezTo>
                <a:cubicBezTo>
                  <a:pt x="349051" y="452736"/>
                  <a:pt x="190419" y="509656"/>
                  <a:pt x="0" y="482622"/>
                </a:cubicBezTo>
                <a:cubicBezTo>
                  <a:pt x="15991" y="359459"/>
                  <a:pt x="-21195" y="160167"/>
                  <a:pt x="0" y="0"/>
                </a:cubicBezTo>
                <a:close/>
              </a:path>
              <a:path w="2893349" h="482622" stroke="0" extrusionOk="0">
                <a:moveTo>
                  <a:pt x="0" y="0"/>
                </a:moveTo>
                <a:cubicBezTo>
                  <a:pt x="187829" y="7351"/>
                  <a:pt x="378837" y="3615"/>
                  <a:pt x="491869" y="0"/>
                </a:cubicBezTo>
                <a:cubicBezTo>
                  <a:pt x="604901" y="-3615"/>
                  <a:pt x="832224" y="-16761"/>
                  <a:pt x="1128406" y="0"/>
                </a:cubicBezTo>
                <a:cubicBezTo>
                  <a:pt x="1424588" y="16761"/>
                  <a:pt x="1491067" y="2492"/>
                  <a:pt x="1678142" y="0"/>
                </a:cubicBezTo>
                <a:cubicBezTo>
                  <a:pt x="1865217" y="-2492"/>
                  <a:pt x="1975376" y="16718"/>
                  <a:pt x="2198945" y="0"/>
                </a:cubicBezTo>
                <a:cubicBezTo>
                  <a:pt x="2422514" y="-16718"/>
                  <a:pt x="2733671" y="33245"/>
                  <a:pt x="2893349" y="0"/>
                </a:cubicBezTo>
                <a:cubicBezTo>
                  <a:pt x="2888835" y="143095"/>
                  <a:pt x="2909175" y="367520"/>
                  <a:pt x="2893349" y="482622"/>
                </a:cubicBezTo>
                <a:cubicBezTo>
                  <a:pt x="2739824" y="496158"/>
                  <a:pt x="2553709" y="480244"/>
                  <a:pt x="2401480" y="482622"/>
                </a:cubicBezTo>
                <a:cubicBezTo>
                  <a:pt x="2249251" y="485000"/>
                  <a:pt x="1993247" y="458092"/>
                  <a:pt x="1764943" y="482622"/>
                </a:cubicBezTo>
                <a:cubicBezTo>
                  <a:pt x="1536639" y="507152"/>
                  <a:pt x="1445730" y="504934"/>
                  <a:pt x="1273074" y="482622"/>
                </a:cubicBezTo>
                <a:cubicBezTo>
                  <a:pt x="1100418" y="460310"/>
                  <a:pt x="829833" y="510555"/>
                  <a:pt x="694404" y="482622"/>
                </a:cubicBezTo>
                <a:cubicBezTo>
                  <a:pt x="558975" y="454690"/>
                  <a:pt x="161712" y="455484"/>
                  <a:pt x="0" y="482622"/>
                </a:cubicBezTo>
                <a:cubicBezTo>
                  <a:pt x="348" y="282579"/>
                  <a:pt x="6417" y="126011"/>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3598458155">
                  <a:prstGeom prst="rect">
                    <a:avLst/>
                  </a:prstGeom>
                  <ask:type>
                    <ask:lineSketchFreehand/>
                  </ask:type>
                </ask:lineSketchStyleProps>
              </a:ext>
            </a:extLst>
          </a:ln>
        </p:spPr>
        <p:txBody>
          <a:bodyPr>
            <a:normAutofit fontScale="4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0">
              <a:spcBef>
                <a:spcPts val="600"/>
              </a:spcBef>
              <a:spcAft>
                <a:spcPts val="600"/>
              </a:spcAft>
              <a:buNone/>
            </a:pPr>
            <a:r>
              <a:rPr lang="en-US" dirty="0" err="1"/>
              <a:t>Lorsqu’on</a:t>
            </a:r>
            <a:r>
              <a:rPr lang="en-US" dirty="0"/>
              <a:t> se compare à des </a:t>
            </a:r>
            <a:r>
              <a:rPr lang="en-US" dirty="0" err="1"/>
              <a:t>personnes</a:t>
            </a:r>
            <a:r>
              <a:rPr lang="en-US" dirty="0"/>
              <a:t> </a:t>
            </a:r>
            <a:r>
              <a:rPr lang="en-US" dirty="0" err="1"/>
              <a:t>qu’on</a:t>
            </a:r>
            <a:r>
              <a:rPr lang="en-US" dirty="0"/>
              <a:t> </a:t>
            </a:r>
            <a:r>
              <a:rPr lang="en-US" dirty="0" err="1"/>
              <a:t>estime</a:t>
            </a:r>
            <a:r>
              <a:rPr lang="en-US" dirty="0"/>
              <a:t> “</a:t>
            </a:r>
            <a:r>
              <a:rPr lang="en-US" dirty="0" err="1"/>
              <a:t>supérieures</a:t>
            </a:r>
            <a:r>
              <a:rPr lang="en-US" dirty="0"/>
              <a:t>”</a:t>
            </a:r>
          </a:p>
        </p:txBody>
      </p:sp>
      <p:sp>
        <p:nvSpPr>
          <p:cNvPr id="39" name="Espace réservé du contenu 3">
            <a:extLst>
              <a:ext uri="{FF2B5EF4-FFF2-40B4-BE49-F238E27FC236}">
                <a16:creationId xmlns:a16="http://schemas.microsoft.com/office/drawing/2014/main" id="{FED5D04D-733C-4FCA-B95A-D5BAE1269C82}"/>
              </a:ext>
            </a:extLst>
          </p:cNvPr>
          <p:cNvSpPr txBox="1">
            <a:spLocks/>
          </p:cNvSpPr>
          <p:nvPr/>
        </p:nvSpPr>
        <p:spPr>
          <a:xfrm>
            <a:off x="6165985" y="1595831"/>
            <a:ext cx="2816395" cy="482622"/>
          </a:xfrm>
          <a:custGeom>
            <a:avLst/>
            <a:gdLst>
              <a:gd name="connsiteX0" fmla="*/ 0 w 2816395"/>
              <a:gd name="connsiteY0" fmla="*/ 0 h 482622"/>
              <a:gd name="connsiteX1" fmla="*/ 535115 w 2816395"/>
              <a:gd name="connsiteY1" fmla="*/ 0 h 482622"/>
              <a:gd name="connsiteX2" fmla="*/ 1013902 w 2816395"/>
              <a:gd name="connsiteY2" fmla="*/ 0 h 482622"/>
              <a:gd name="connsiteX3" fmla="*/ 1633509 w 2816395"/>
              <a:gd name="connsiteY3" fmla="*/ 0 h 482622"/>
              <a:gd name="connsiteX4" fmla="*/ 2140460 w 2816395"/>
              <a:gd name="connsiteY4" fmla="*/ 0 h 482622"/>
              <a:gd name="connsiteX5" fmla="*/ 2816395 w 2816395"/>
              <a:gd name="connsiteY5" fmla="*/ 0 h 482622"/>
              <a:gd name="connsiteX6" fmla="*/ 2816395 w 2816395"/>
              <a:gd name="connsiteY6" fmla="*/ 482622 h 482622"/>
              <a:gd name="connsiteX7" fmla="*/ 2224952 w 2816395"/>
              <a:gd name="connsiteY7" fmla="*/ 482622 h 482622"/>
              <a:gd name="connsiteX8" fmla="*/ 1661673 w 2816395"/>
              <a:gd name="connsiteY8" fmla="*/ 482622 h 482622"/>
              <a:gd name="connsiteX9" fmla="*/ 1126558 w 2816395"/>
              <a:gd name="connsiteY9" fmla="*/ 482622 h 482622"/>
              <a:gd name="connsiteX10" fmla="*/ 535115 w 2816395"/>
              <a:gd name="connsiteY10" fmla="*/ 482622 h 482622"/>
              <a:gd name="connsiteX11" fmla="*/ 0 w 2816395"/>
              <a:gd name="connsiteY11" fmla="*/ 482622 h 482622"/>
              <a:gd name="connsiteX12" fmla="*/ 0 w 2816395"/>
              <a:gd name="connsiteY12" fmla="*/ 0 h 48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6395" h="482622" fill="none" extrusionOk="0">
                <a:moveTo>
                  <a:pt x="0" y="0"/>
                </a:moveTo>
                <a:cubicBezTo>
                  <a:pt x="132162" y="-20393"/>
                  <a:pt x="426587" y="13465"/>
                  <a:pt x="535115" y="0"/>
                </a:cubicBezTo>
                <a:cubicBezTo>
                  <a:pt x="643644" y="-13465"/>
                  <a:pt x="836412" y="1446"/>
                  <a:pt x="1013902" y="0"/>
                </a:cubicBezTo>
                <a:cubicBezTo>
                  <a:pt x="1191392" y="-1446"/>
                  <a:pt x="1466827" y="-538"/>
                  <a:pt x="1633509" y="0"/>
                </a:cubicBezTo>
                <a:cubicBezTo>
                  <a:pt x="1800191" y="538"/>
                  <a:pt x="1952523" y="25274"/>
                  <a:pt x="2140460" y="0"/>
                </a:cubicBezTo>
                <a:cubicBezTo>
                  <a:pt x="2328397" y="-25274"/>
                  <a:pt x="2530441" y="-15466"/>
                  <a:pt x="2816395" y="0"/>
                </a:cubicBezTo>
                <a:cubicBezTo>
                  <a:pt x="2828568" y="142368"/>
                  <a:pt x="2795591" y="307532"/>
                  <a:pt x="2816395" y="482622"/>
                </a:cubicBezTo>
                <a:cubicBezTo>
                  <a:pt x="2663095" y="462234"/>
                  <a:pt x="2425852" y="490123"/>
                  <a:pt x="2224952" y="482622"/>
                </a:cubicBezTo>
                <a:cubicBezTo>
                  <a:pt x="2024052" y="475121"/>
                  <a:pt x="1824628" y="498718"/>
                  <a:pt x="1661673" y="482622"/>
                </a:cubicBezTo>
                <a:cubicBezTo>
                  <a:pt x="1498718" y="466526"/>
                  <a:pt x="1380409" y="463386"/>
                  <a:pt x="1126558" y="482622"/>
                </a:cubicBezTo>
                <a:cubicBezTo>
                  <a:pt x="872708" y="501858"/>
                  <a:pt x="703617" y="485026"/>
                  <a:pt x="535115" y="482622"/>
                </a:cubicBezTo>
                <a:cubicBezTo>
                  <a:pt x="366613" y="480218"/>
                  <a:pt x="136472" y="498547"/>
                  <a:pt x="0" y="482622"/>
                </a:cubicBezTo>
                <a:cubicBezTo>
                  <a:pt x="15991" y="359459"/>
                  <a:pt x="-21195" y="160167"/>
                  <a:pt x="0" y="0"/>
                </a:cubicBezTo>
                <a:close/>
              </a:path>
              <a:path w="2816395" h="482622" stroke="0" extrusionOk="0">
                <a:moveTo>
                  <a:pt x="0" y="0"/>
                </a:moveTo>
                <a:cubicBezTo>
                  <a:pt x="117052" y="14439"/>
                  <a:pt x="340226" y="-13120"/>
                  <a:pt x="478787" y="0"/>
                </a:cubicBezTo>
                <a:cubicBezTo>
                  <a:pt x="617348" y="13120"/>
                  <a:pt x="789445" y="-2709"/>
                  <a:pt x="1098394" y="0"/>
                </a:cubicBezTo>
                <a:cubicBezTo>
                  <a:pt x="1407343" y="2709"/>
                  <a:pt x="1439613" y="265"/>
                  <a:pt x="1633509" y="0"/>
                </a:cubicBezTo>
                <a:cubicBezTo>
                  <a:pt x="1827405" y="-265"/>
                  <a:pt x="1968655" y="-2297"/>
                  <a:pt x="2140460" y="0"/>
                </a:cubicBezTo>
                <a:cubicBezTo>
                  <a:pt x="2312265" y="2297"/>
                  <a:pt x="2664102" y="5015"/>
                  <a:pt x="2816395" y="0"/>
                </a:cubicBezTo>
                <a:cubicBezTo>
                  <a:pt x="2811881" y="143095"/>
                  <a:pt x="2832221" y="367520"/>
                  <a:pt x="2816395" y="482622"/>
                </a:cubicBezTo>
                <a:cubicBezTo>
                  <a:pt x="2699063" y="498702"/>
                  <a:pt x="2500120" y="465745"/>
                  <a:pt x="2337608" y="482622"/>
                </a:cubicBezTo>
                <a:cubicBezTo>
                  <a:pt x="2175096" y="499499"/>
                  <a:pt x="1973894" y="451760"/>
                  <a:pt x="1718001" y="482622"/>
                </a:cubicBezTo>
                <a:cubicBezTo>
                  <a:pt x="1462108" y="513484"/>
                  <a:pt x="1335179" y="458768"/>
                  <a:pt x="1239214" y="482622"/>
                </a:cubicBezTo>
                <a:cubicBezTo>
                  <a:pt x="1143249" y="506476"/>
                  <a:pt x="951497" y="461505"/>
                  <a:pt x="675935" y="482622"/>
                </a:cubicBezTo>
                <a:cubicBezTo>
                  <a:pt x="400373" y="503739"/>
                  <a:pt x="159300" y="472282"/>
                  <a:pt x="0" y="482622"/>
                </a:cubicBezTo>
                <a:cubicBezTo>
                  <a:pt x="348" y="282579"/>
                  <a:pt x="6417" y="126011"/>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3598458155">
                  <a:prstGeom prst="rect">
                    <a:avLst/>
                  </a:prstGeom>
                  <ask:type>
                    <ask:lineSketchFreehand/>
                  </ask:type>
                </ask:lineSketchStyleProps>
              </a:ext>
            </a:extLst>
          </a:ln>
        </p:spPr>
        <p:txBody>
          <a:bodyPr>
            <a:normAutofit fontScale="4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0">
              <a:spcBef>
                <a:spcPts val="600"/>
              </a:spcBef>
              <a:spcAft>
                <a:spcPts val="600"/>
              </a:spcAft>
              <a:buNone/>
            </a:pPr>
            <a:r>
              <a:rPr lang="en-US" dirty="0" err="1"/>
              <a:t>Lorsqu’on</a:t>
            </a:r>
            <a:r>
              <a:rPr lang="en-US" dirty="0"/>
              <a:t> se compare à des </a:t>
            </a:r>
            <a:r>
              <a:rPr lang="en-US" dirty="0" err="1"/>
              <a:t>personnes</a:t>
            </a:r>
            <a:r>
              <a:rPr lang="en-US" dirty="0"/>
              <a:t> </a:t>
            </a:r>
            <a:r>
              <a:rPr lang="en-US" dirty="0" err="1"/>
              <a:t>qu’on</a:t>
            </a:r>
            <a:r>
              <a:rPr lang="en-US" dirty="0"/>
              <a:t> </a:t>
            </a:r>
            <a:r>
              <a:rPr lang="en-US" dirty="0" err="1"/>
              <a:t>estime</a:t>
            </a:r>
            <a:r>
              <a:rPr lang="en-US" dirty="0"/>
              <a:t> “</a:t>
            </a:r>
            <a:r>
              <a:rPr lang="en-US" dirty="0" err="1"/>
              <a:t>inférieures</a:t>
            </a:r>
            <a:r>
              <a:rPr lang="en-US" dirty="0"/>
              <a:t>”</a:t>
            </a:r>
          </a:p>
        </p:txBody>
      </p:sp>
      <p:grpSp>
        <p:nvGrpSpPr>
          <p:cNvPr id="44" name="Group 43">
            <a:extLst>
              <a:ext uri="{FF2B5EF4-FFF2-40B4-BE49-F238E27FC236}">
                <a16:creationId xmlns:a16="http://schemas.microsoft.com/office/drawing/2014/main" id="{4EB416C2-0094-4E86-9B6F-761DF2AA6B7E}"/>
              </a:ext>
            </a:extLst>
          </p:cNvPr>
          <p:cNvGrpSpPr/>
          <p:nvPr/>
        </p:nvGrpSpPr>
        <p:grpSpPr>
          <a:xfrm>
            <a:off x="7185" y="6062880"/>
            <a:ext cx="12177630" cy="832698"/>
            <a:chOff x="7185" y="6062880"/>
            <a:chExt cx="12177630" cy="832698"/>
          </a:xfrm>
        </p:grpSpPr>
        <p:pic>
          <p:nvPicPr>
            <p:cNvPr id="45" name="Picture 44">
              <a:extLst>
                <a:ext uri="{FF2B5EF4-FFF2-40B4-BE49-F238E27FC236}">
                  <a16:creationId xmlns:a16="http://schemas.microsoft.com/office/drawing/2014/main" id="{45C2A4F9-0FBA-401B-9724-B23476825A30}"/>
                </a:ext>
              </a:extLst>
            </p:cNvPr>
            <p:cNvPicPr>
              <a:picLocks noChangeAspect="1"/>
            </p:cNvPicPr>
            <p:nvPr/>
          </p:nvPicPr>
          <p:blipFill>
            <a:blip r:embed="rId7"/>
            <a:stretch>
              <a:fillRect/>
            </a:stretch>
          </p:blipFill>
          <p:spPr>
            <a:xfrm>
              <a:off x="10880653" y="6062880"/>
              <a:ext cx="1304162" cy="713783"/>
            </a:xfrm>
            <a:prstGeom prst="rect">
              <a:avLst/>
            </a:prstGeom>
          </p:spPr>
        </p:pic>
        <p:sp>
          <p:nvSpPr>
            <p:cNvPr id="46" name="TextBox 45">
              <a:extLst>
                <a:ext uri="{FF2B5EF4-FFF2-40B4-BE49-F238E27FC236}">
                  <a16:creationId xmlns:a16="http://schemas.microsoft.com/office/drawing/2014/main" id="{40BB7F9A-2DF0-48A8-8FF2-33A407121768}"/>
                </a:ext>
              </a:extLst>
            </p:cNvPr>
            <p:cNvSpPr txBox="1"/>
            <p:nvPr/>
          </p:nvSpPr>
          <p:spPr>
            <a:xfrm>
              <a:off x="5039905" y="6580870"/>
              <a:ext cx="3037510" cy="276999"/>
            </a:xfrm>
            <a:prstGeom prst="rect">
              <a:avLst/>
            </a:prstGeom>
            <a:noFill/>
          </p:spPr>
          <p:txBody>
            <a:bodyPr wrap="square" rtlCol="0">
              <a:spAutoFit/>
            </a:bodyPr>
            <a:lstStyle/>
            <a:p>
              <a:r>
                <a:rPr lang="fr-BE" sz="1200" dirty="0"/>
                <a:t>Karine Charry - 26 avril 2022</a:t>
              </a:r>
            </a:p>
          </p:txBody>
        </p:sp>
        <p:pic>
          <p:nvPicPr>
            <p:cNvPr id="47" name="Picture 46">
              <a:extLst>
                <a:ext uri="{FF2B5EF4-FFF2-40B4-BE49-F238E27FC236}">
                  <a16:creationId xmlns:a16="http://schemas.microsoft.com/office/drawing/2014/main" id="{8C240CF5-0068-4608-BBA5-BF4FB93A69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5" y="6231835"/>
              <a:ext cx="1752807" cy="66374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RCIS 2019 13th International Conference on Research Challenges in  Information Science">
              <a:extLst>
                <a:ext uri="{FF2B5EF4-FFF2-40B4-BE49-F238E27FC236}">
                  <a16:creationId xmlns:a16="http://schemas.microsoft.com/office/drawing/2014/main" id="{BBFCB9C5-6766-4F96-8AE7-C9D86B75DA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9992" y="6168678"/>
              <a:ext cx="548192" cy="6637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8053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34" grpId="0" animBg="1"/>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2756</TotalTime>
  <Words>791</Words>
  <Application>Microsoft Office PowerPoint</Application>
  <PresentationFormat>Widescreen</PresentationFormat>
  <Paragraphs>98</Paragraphs>
  <Slides>14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72</vt:lpstr>
      <vt:lpstr>Arial</vt:lpstr>
      <vt:lpstr>Bahnschrift Condensed</vt:lpstr>
      <vt:lpstr>Calibri</vt:lpstr>
      <vt:lpstr>Calibri Light</vt:lpstr>
      <vt:lpstr>Franklin Gothic Heavy</vt:lpstr>
      <vt:lpstr>Maiandra GD</vt:lpstr>
      <vt:lpstr>Oswald Regular</vt:lpstr>
      <vt:lpstr>Roboto</vt:lpstr>
      <vt:lpstr>Roboto Condensed</vt:lpstr>
      <vt:lpstr>Times New Roman</vt:lpstr>
      <vt:lpstr>Office Theme</vt:lpstr>
      <vt:lpstr>Marketing &amp; Bien-être : un Oxymore ?  </vt:lpstr>
      <vt:lpstr>PowerPoint Presentation</vt:lpstr>
      <vt:lpstr>PowerPoint Presentation</vt:lpstr>
      <vt:lpstr>PowerPoint Presentation</vt:lpstr>
      <vt:lpstr>PowerPoint Presentation</vt:lpstr>
      <vt:lpstr>Influenceurs et bien-être des followers Le rôle de l’authenticité (« genuineness »)</vt:lpstr>
      <vt:lpstr>PowerPoint Presentation</vt:lpstr>
      <vt:lpstr>PowerPoint Presentation</vt:lpstr>
      <vt:lpstr>Apps to support healthy resolutions The role of « communities »</vt:lpstr>
      <vt:lpstr>PowerPoint Presentation</vt:lpstr>
      <vt:lpstr>PowerPoint Presentation</vt:lpstr>
      <vt:lpstr>Research Interest</vt:lpstr>
      <vt:lpstr>PowerPoint Presentation</vt:lpstr>
      <vt:lpstr>PowerPoint Presentation</vt:lpstr>
    </vt:vector>
  </TitlesOfParts>
  <Company>UCLouvain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Karine Charry</dc:creator>
  <cp:lastModifiedBy>Karine Charry</cp:lastModifiedBy>
  <cp:revision>2</cp:revision>
  <dcterms:created xsi:type="dcterms:W3CDTF">2022-04-20T08:40:17Z</dcterms:created>
  <dcterms:modified xsi:type="dcterms:W3CDTF">2022-04-22T06:36:27Z</dcterms:modified>
</cp:coreProperties>
</file>