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sldIdLst>
    <p:sldId id="256" r:id="rId6"/>
  </p:sldIdLst>
  <p:sldSz cx="30275213" cy="42803763"/>
  <p:notesSz cx="6858000" cy="9144000"/>
  <p:defaultTextStyle>
    <a:defPPr>
      <a:defRPr altLang="fr-FR"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BB4"/>
    <a:srgbClr val="FEBA9C"/>
    <a:srgbClr val="F8F8F8"/>
    <a:srgbClr val="D1FFE6"/>
    <a:srgbClr val="FFFF66"/>
    <a:srgbClr val="AFFFD3"/>
    <a:srgbClr val="660033"/>
    <a:srgbClr val="FB9FF0"/>
    <a:srgbClr val="DFAAFC"/>
    <a:srgbClr val="F97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d="100" n="30"/>
          <a:sy d="100" n="30"/>
        </p:scale>
        <p:origin x="965" y="19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 numCol="1"/>
          <a:lstStyle>
            <a:lvl1pPr algn="ctr">
              <a:defRPr sz="14899"/>
            </a:lvl1pPr>
          </a:lstStyle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Sous-titre 2"/>
          <p:cNvSpPr>
            <a:spLocks noGrp="1"/>
          </p:cNvSpPr>
          <p:nvPr>
            <p:ph idx="1" type="subTitle"/>
          </p:nvPr>
        </p:nvSpPr>
        <p:spPr>
          <a:xfrm>
            <a:off x="3784402" y="22481887"/>
            <a:ext cx="22706410" cy="10334331"/>
          </a:xfrm>
        </p:spPr>
        <p:txBody>
          <a:bodyPr numCol="1"/>
          <a:lstStyle>
            <a:lvl1pPr algn="ctr" indent="0" marL="0">
              <a:buNone/>
              <a:defRPr sz="5960"/>
            </a:lvl1pPr>
            <a:lvl2pPr algn="ctr" indent="0" marL="1135319">
              <a:buNone/>
              <a:defRPr sz="4966"/>
            </a:lvl2pPr>
            <a:lvl3pPr algn="ctr" indent="0" marL="2270638">
              <a:buNone/>
              <a:defRPr sz="4470"/>
            </a:lvl3pPr>
            <a:lvl4pPr algn="ctr" indent="0" marL="3405957">
              <a:buNone/>
              <a:defRPr sz="3973"/>
            </a:lvl4pPr>
            <a:lvl5pPr algn="ctr" indent="0" marL="4541276">
              <a:buNone/>
              <a:defRPr sz="3973"/>
            </a:lvl5pPr>
            <a:lvl6pPr algn="ctr" indent="0" marL="5676595">
              <a:buNone/>
              <a:defRPr sz="3973"/>
            </a:lvl6pPr>
            <a:lvl7pPr algn="ctr" indent="0" marL="6811914">
              <a:buNone/>
              <a:defRPr sz="3973"/>
            </a:lvl7pPr>
            <a:lvl8pPr algn="ctr" indent="0" marL="7947233">
              <a:buNone/>
              <a:defRPr sz="3973"/>
            </a:lvl8pPr>
            <a:lvl9pPr algn="ctr" indent="0" marL="9082552">
              <a:buNone/>
              <a:defRPr sz="3973"/>
            </a:lvl9pPr>
          </a:lstStyle>
          <a:p>
            <a:r>
              <a:rPr altLang="fr-FR" lang="fr-FR"/>
              <a:t>Modifier le style des sous-titres du masque</a:t>
            </a:r>
            <a:endParaRPr altLang="fr-CA"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11652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altLang="fr-FR" lang="fr-FR"/>
              <a:t>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altLang="fr-CA"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80892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orient="vert" type="title"/>
          </p:nvPr>
        </p:nvSpPr>
        <p:spPr>
          <a:xfrm>
            <a:off x="21665699" y="2278904"/>
            <a:ext cx="6528093" cy="36274211"/>
          </a:xfrm>
        </p:spPr>
        <p:txBody>
          <a:bodyPr numCol="1" vert="eaVert"/>
          <a:lstStyle/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idx="1" orient="vert" type="body"/>
          </p:nvPr>
        </p:nvSpPr>
        <p:spPr>
          <a:xfrm>
            <a:off x="2081421" y="2278904"/>
            <a:ext cx="19205838" cy="36274211"/>
          </a:xfrm>
        </p:spPr>
        <p:txBody>
          <a:bodyPr numCol="1" vert="eaVert"/>
          <a:lstStyle/>
          <a:p>
            <a:pPr lvl="0"/>
            <a:r>
              <a:rPr altLang="fr-FR" lang="fr-FR"/>
              <a:t>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altLang="fr-CA"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282874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altLang="fr-FR" lang="fr-FR"/>
              <a:t>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altLang="fr-CA"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42841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</p:spPr>
        <p:txBody>
          <a:bodyPr anchor="b" numCol="1"/>
          <a:lstStyle>
            <a:lvl1pPr>
              <a:defRPr sz="14899"/>
            </a:lvl1pPr>
          </a:lstStyle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Espace réservé du texte 2"/>
          <p:cNvSpPr>
            <a:spLocks noGrp="1"/>
          </p:cNvSpPr>
          <p:nvPr>
            <p:ph idx="1" type="body"/>
          </p:nvPr>
        </p:nvSpPr>
        <p:spPr>
          <a:xfrm>
            <a:off x="2065653" y="28644839"/>
            <a:ext cx="26112371" cy="9363320"/>
          </a:xfrm>
        </p:spPr>
        <p:txBody>
          <a:bodyPr numCol="1"/>
          <a:lstStyle>
            <a:lvl1pPr indent="0" marL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indent="0" marL="1135319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indent="0" marL="2270638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indent="0" marL="3405957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indent="0" marL="4541276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indent="0" marL="5676595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indent="0" marL="6811914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indent="0" marL="7947233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indent="0" marL="9082552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fr-FR"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131182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 sz="half"/>
          </p:nvPr>
        </p:nvSpPr>
        <p:spPr>
          <a:xfrm>
            <a:off x="2081421" y="11394520"/>
            <a:ext cx="12866966" cy="27158594"/>
          </a:xfrm>
        </p:spPr>
        <p:txBody>
          <a:bodyPr numCol="1"/>
          <a:lstStyle/>
          <a:p>
            <a:pPr lvl="0"/>
            <a:r>
              <a:rPr altLang="fr-FR" lang="fr-FR"/>
              <a:t>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altLang="fr-CA"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2" sz="half"/>
          </p:nvPr>
        </p:nvSpPr>
        <p:spPr>
          <a:xfrm>
            <a:off x="15326826" y="11394520"/>
            <a:ext cx="12866966" cy="27158594"/>
          </a:xfrm>
        </p:spPr>
        <p:txBody>
          <a:bodyPr numCol="1"/>
          <a:lstStyle/>
          <a:p>
            <a:pPr lvl="0"/>
            <a:r>
              <a:rPr altLang="fr-FR" lang="fr-FR"/>
              <a:t>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altLang="fr-CA"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338797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</p:spPr>
        <p:txBody>
          <a:bodyPr numCol="1"/>
          <a:lstStyle/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Espace réservé du texte 2"/>
          <p:cNvSpPr>
            <a:spLocks noGrp="1"/>
          </p:cNvSpPr>
          <p:nvPr>
            <p:ph idx="1" type="body"/>
          </p:nvPr>
        </p:nvSpPr>
        <p:spPr>
          <a:xfrm>
            <a:off x="2085365" y="10492870"/>
            <a:ext cx="12807833" cy="5142393"/>
          </a:xfrm>
        </p:spPr>
        <p:txBody>
          <a:bodyPr anchor="b" numCol="1"/>
          <a:lstStyle>
            <a:lvl1pPr indent="0" marL="0">
              <a:buNone/>
              <a:defRPr b="1" sz="5960"/>
            </a:lvl1pPr>
            <a:lvl2pPr indent="0" marL="1135319">
              <a:buNone/>
              <a:defRPr b="1" sz="4966"/>
            </a:lvl2pPr>
            <a:lvl3pPr indent="0" marL="2270638">
              <a:buNone/>
              <a:defRPr b="1" sz="4470"/>
            </a:lvl3pPr>
            <a:lvl4pPr indent="0" marL="3405957">
              <a:buNone/>
              <a:defRPr b="1" sz="3973"/>
            </a:lvl4pPr>
            <a:lvl5pPr indent="0" marL="4541276">
              <a:buNone/>
              <a:defRPr b="1" sz="3973"/>
            </a:lvl5pPr>
            <a:lvl6pPr indent="0" marL="5676595">
              <a:buNone/>
              <a:defRPr b="1" sz="3973"/>
            </a:lvl6pPr>
            <a:lvl7pPr indent="0" marL="6811914">
              <a:buNone/>
              <a:defRPr b="1" sz="3973"/>
            </a:lvl7pPr>
            <a:lvl8pPr indent="0" marL="7947233">
              <a:buNone/>
              <a:defRPr b="1" sz="3973"/>
            </a:lvl8pPr>
            <a:lvl9pPr indent="0" marL="9082552">
              <a:buNone/>
              <a:defRPr b="1" sz="3973"/>
            </a:lvl9pPr>
          </a:lstStyle>
          <a:p>
            <a:pPr lvl="0"/>
            <a:r>
              <a:rPr altLang="fr-FR"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2" sz="half"/>
          </p:nvPr>
        </p:nvSpPr>
        <p:spPr>
          <a:xfrm>
            <a:off x="2085365" y="15635264"/>
            <a:ext cx="12807833" cy="22997117"/>
          </a:xfrm>
        </p:spPr>
        <p:txBody>
          <a:bodyPr numCol="1"/>
          <a:lstStyle/>
          <a:p>
            <a:pPr lvl="0"/>
            <a:r>
              <a:rPr altLang="fr-FR" lang="fr-FR"/>
              <a:t>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altLang="fr-CA" lang="fr-CA"/>
          </a:p>
        </p:txBody>
      </p:sp>
      <p:sp>
        <p:nvSpPr>
          <p:cNvPr id="5" name="Espace réservé du texte 4"/>
          <p:cNvSpPr>
            <a:spLocks noGrp="1"/>
          </p:cNvSpPr>
          <p:nvPr>
            <p:ph idx="3" sz="quarter" type="body"/>
          </p:nvPr>
        </p:nvSpPr>
        <p:spPr>
          <a:xfrm>
            <a:off x="15326827" y="10492870"/>
            <a:ext cx="12870909" cy="5142393"/>
          </a:xfrm>
        </p:spPr>
        <p:txBody>
          <a:bodyPr anchor="b" numCol="1"/>
          <a:lstStyle>
            <a:lvl1pPr indent="0" marL="0">
              <a:buNone/>
              <a:defRPr b="1" sz="5960"/>
            </a:lvl1pPr>
            <a:lvl2pPr indent="0" marL="1135319">
              <a:buNone/>
              <a:defRPr b="1" sz="4966"/>
            </a:lvl2pPr>
            <a:lvl3pPr indent="0" marL="2270638">
              <a:buNone/>
              <a:defRPr b="1" sz="4470"/>
            </a:lvl3pPr>
            <a:lvl4pPr indent="0" marL="3405957">
              <a:buNone/>
              <a:defRPr b="1" sz="3973"/>
            </a:lvl4pPr>
            <a:lvl5pPr indent="0" marL="4541276">
              <a:buNone/>
              <a:defRPr b="1" sz="3973"/>
            </a:lvl5pPr>
            <a:lvl6pPr indent="0" marL="5676595">
              <a:buNone/>
              <a:defRPr b="1" sz="3973"/>
            </a:lvl6pPr>
            <a:lvl7pPr indent="0" marL="6811914">
              <a:buNone/>
              <a:defRPr b="1" sz="3973"/>
            </a:lvl7pPr>
            <a:lvl8pPr indent="0" marL="7947233">
              <a:buNone/>
              <a:defRPr b="1" sz="3973"/>
            </a:lvl8pPr>
            <a:lvl9pPr indent="0" marL="9082552">
              <a:buNone/>
              <a:defRPr b="1" sz="3973"/>
            </a:lvl9pPr>
          </a:lstStyle>
          <a:p>
            <a:pPr lvl="0"/>
            <a:r>
              <a:rPr altLang="fr-FR"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4" sz="quarter"/>
          </p:nvPr>
        </p:nvSpPr>
        <p:spPr>
          <a:xfrm>
            <a:off x="15326827" y="15635264"/>
            <a:ext cx="12870909" cy="22997117"/>
          </a:xfrm>
        </p:spPr>
        <p:txBody>
          <a:bodyPr numCol="1"/>
          <a:lstStyle/>
          <a:p>
            <a:pPr lvl="0"/>
            <a:r>
              <a:rPr altLang="fr-FR" lang="fr-FR"/>
              <a:t>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altLang="fr-CA"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300891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117095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40615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 numCol="1"/>
          <a:lstStyle>
            <a:lvl1pPr>
              <a:defRPr sz="7946"/>
            </a:lvl1pPr>
          </a:lstStyle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</p:spPr>
        <p:txBody>
          <a:bodyPr numCol="1"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altLang="fr-FR" lang="fr-FR"/>
              <a:t>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altLang="fr-CA" lang="fr-CA"/>
          </a:p>
        </p:txBody>
      </p:sp>
      <p:sp>
        <p:nvSpPr>
          <p:cNvPr id="4" name="Espace réservé du texte 3"/>
          <p:cNvSpPr>
            <a:spLocks noGrp="1"/>
          </p:cNvSpPr>
          <p:nvPr>
            <p:ph idx="2" sz="half" type="body"/>
          </p:nvPr>
        </p:nvSpPr>
        <p:spPr>
          <a:xfrm>
            <a:off x="2085366" y="12841129"/>
            <a:ext cx="9764543" cy="23789780"/>
          </a:xfrm>
        </p:spPr>
        <p:txBody>
          <a:bodyPr numCol="1"/>
          <a:lstStyle>
            <a:lvl1pPr indent="0" marL="0">
              <a:buNone/>
              <a:defRPr sz="3973"/>
            </a:lvl1pPr>
            <a:lvl2pPr indent="0" marL="1135319">
              <a:buNone/>
              <a:defRPr sz="3476"/>
            </a:lvl2pPr>
            <a:lvl3pPr indent="0" marL="2270638">
              <a:buNone/>
              <a:defRPr sz="2980"/>
            </a:lvl3pPr>
            <a:lvl4pPr indent="0" marL="3405957">
              <a:buNone/>
              <a:defRPr sz="2483"/>
            </a:lvl4pPr>
            <a:lvl5pPr indent="0" marL="4541276">
              <a:buNone/>
              <a:defRPr sz="2483"/>
            </a:lvl5pPr>
            <a:lvl6pPr indent="0" marL="5676595">
              <a:buNone/>
              <a:defRPr sz="2483"/>
            </a:lvl6pPr>
            <a:lvl7pPr indent="0" marL="6811914">
              <a:buNone/>
              <a:defRPr sz="2483"/>
            </a:lvl7pPr>
            <a:lvl8pPr indent="0" marL="7947233">
              <a:buNone/>
              <a:defRPr sz="2483"/>
            </a:lvl8pPr>
            <a:lvl9pPr indent="0" marL="9082552">
              <a:buNone/>
              <a:defRPr sz="2483"/>
            </a:lvl9pPr>
          </a:lstStyle>
          <a:p>
            <a:pPr lvl="0"/>
            <a:r>
              <a:rPr altLang="fr-FR"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65812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 numCol="1"/>
          <a:lstStyle>
            <a:lvl1pPr>
              <a:defRPr sz="7946"/>
            </a:lvl1pPr>
          </a:lstStyle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idx="1" type="pic"/>
          </p:nvPr>
        </p:nvSpPr>
        <p:spPr>
          <a:xfrm>
            <a:off x="12870909" y="6162952"/>
            <a:ext cx="15326827" cy="30418415"/>
          </a:xfrm>
        </p:spPr>
        <p:txBody>
          <a:bodyPr numCol="1"/>
          <a:lstStyle>
            <a:lvl1pPr indent="0" marL="0">
              <a:buNone/>
              <a:defRPr sz="7946"/>
            </a:lvl1pPr>
            <a:lvl2pPr indent="0" marL="1135319">
              <a:buNone/>
              <a:defRPr sz="6953"/>
            </a:lvl2pPr>
            <a:lvl3pPr indent="0" marL="2270638">
              <a:buNone/>
              <a:defRPr sz="5960"/>
            </a:lvl3pPr>
            <a:lvl4pPr indent="0" marL="3405957">
              <a:buNone/>
              <a:defRPr sz="4966"/>
            </a:lvl4pPr>
            <a:lvl5pPr indent="0" marL="4541276">
              <a:buNone/>
              <a:defRPr sz="4966"/>
            </a:lvl5pPr>
            <a:lvl6pPr indent="0" marL="5676595">
              <a:buNone/>
              <a:defRPr sz="4966"/>
            </a:lvl6pPr>
            <a:lvl7pPr indent="0" marL="6811914">
              <a:buNone/>
              <a:defRPr sz="4966"/>
            </a:lvl7pPr>
            <a:lvl8pPr indent="0" marL="7947233">
              <a:buNone/>
              <a:defRPr sz="4966"/>
            </a:lvl8pPr>
            <a:lvl9pPr indent="0" marL="9082552">
              <a:buNone/>
              <a:defRPr sz="4966"/>
            </a:lvl9pPr>
          </a:lstStyle>
          <a:p>
            <a:endParaRPr altLang="fr-CA" lang="fr-CA"/>
          </a:p>
        </p:txBody>
      </p:sp>
      <p:sp>
        <p:nvSpPr>
          <p:cNvPr id="4" name="Espace réservé du texte 3"/>
          <p:cNvSpPr>
            <a:spLocks noGrp="1"/>
          </p:cNvSpPr>
          <p:nvPr>
            <p:ph idx="2" sz="half" type="body"/>
          </p:nvPr>
        </p:nvSpPr>
        <p:spPr>
          <a:xfrm>
            <a:off x="2085366" y="12841129"/>
            <a:ext cx="9764543" cy="23789780"/>
          </a:xfrm>
        </p:spPr>
        <p:txBody>
          <a:bodyPr numCol="1"/>
          <a:lstStyle>
            <a:lvl1pPr indent="0" marL="0">
              <a:buNone/>
              <a:defRPr sz="3973"/>
            </a:lvl1pPr>
            <a:lvl2pPr indent="0" marL="1135319">
              <a:buNone/>
              <a:defRPr sz="3476"/>
            </a:lvl2pPr>
            <a:lvl3pPr indent="0" marL="2270638">
              <a:buNone/>
              <a:defRPr sz="2980"/>
            </a:lvl3pPr>
            <a:lvl4pPr indent="0" marL="3405957">
              <a:buNone/>
              <a:defRPr sz="2483"/>
            </a:lvl4pPr>
            <a:lvl5pPr indent="0" marL="4541276">
              <a:buNone/>
              <a:defRPr sz="2483"/>
            </a:lvl5pPr>
            <a:lvl6pPr indent="0" marL="5676595">
              <a:buNone/>
              <a:defRPr sz="2483"/>
            </a:lvl6pPr>
            <a:lvl7pPr indent="0" marL="6811914">
              <a:buNone/>
              <a:defRPr sz="2483"/>
            </a:lvl7pPr>
            <a:lvl8pPr indent="0" marL="7947233">
              <a:buNone/>
              <a:defRPr sz="2483"/>
            </a:lvl8pPr>
            <a:lvl9pPr indent="0" marL="9082552">
              <a:buNone/>
              <a:defRPr sz="2483"/>
            </a:lvl9pPr>
          </a:lstStyle>
          <a:p>
            <a:pPr lvl="0"/>
            <a:r>
              <a:rPr altLang="fr-FR"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1970296559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altLang="fr-FR" lang="fr-FR"/>
              <a:t>Modifiez le style du titre</a:t>
            </a:r>
            <a:endParaRPr altLang="fr-CA" lang="fr-CA"/>
          </a:p>
        </p:txBody>
      </p:sp>
      <p:sp>
        <p:nvSpPr>
          <p:cNvPr id="3" name="Espace réservé du texte 2"/>
          <p:cNvSpPr>
            <a:spLocks noGrp="1"/>
          </p:cNvSpPr>
          <p:nvPr>
            <p:ph idx="1" type="body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altLang="fr-FR" lang="fr-FR"/>
              <a:t>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altLang="fr-CA"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idx="2" sz="half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31C96-7002-47E4-98B6-84660899F619}" type="datetimeFigureOut">
              <a:rPr altLang="fr-CA" lang="fr-CA" smtClean="0"/>
              <a:t>2022-04-23</a:t>
            </a:fld>
            <a:endParaRPr altLang="fr-CA"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idx="3" sz="quarter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fr-CA"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idx="4" sz="quarter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318F-300F-4EA5-A71C-6234ED1DF894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2282752422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2270638" eaLnBrk="1" hangingPunct="1" latinLnBrk="0" rtl="0">
        <a:lnSpc>
          <a:spcPct val="90000"/>
        </a:lnSpc>
        <a:spcBef>
          <a:spcPct val="0"/>
        </a:spcBef>
        <a:buNone/>
        <a:defRPr kern="1200" sz="10926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2270638" eaLnBrk="1" hangingPunct="1" indent="-567660" latinLnBrk="0" marL="567660" rtl="0">
        <a:lnSpc>
          <a:spcPct val="90000"/>
        </a:lnSpc>
        <a:spcBef>
          <a:spcPts val="2483"/>
        </a:spcBef>
        <a:buFont charset="0" panose="020B0604020202020204" pitchFamily="34" typeface="Arial"/>
        <a:buChar char="•"/>
        <a:defRPr kern="1200" sz="6953">
          <a:solidFill>
            <a:schemeClr val="tx1"/>
          </a:solidFill>
          <a:latin typeface="+mn-lt"/>
          <a:ea typeface="+mn-ea"/>
          <a:cs typeface="+mn-cs"/>
        </a:defRPr>
      </a:lvl1pPr>
      <a:lvl2pPr algn="l" defTabSz="2270638" eaLnBrk="1" hangingPunct="1" indent="-567660" latinLnBrk="0" marL="1702979" rtl="0">
        <a:lnSpc>
          <a:spcPct val="90000"/>
        </a:lnSpc>
        <a:spcBef>
          <a:spcPts val="1242"/>
        </a:spcBef>
        <a:buFont charset="0" panose="020B0604020202020204" pitchFamily="34" typeface="Arial"/>
        <a:buChar char="•"/>
        <a:defRPr kern="1200" sz="5960">
          <a:solidFill>
            <a:schemeClr val="tx1"/>
          </a:solidFill>
          <a:latin typeface="+mn-lt"/>
          <a:ea typeface="+mn-ea"/>
          <a:cs typeface="+mn-cs"/>
        </a:defRPr>
      </a:lvl2pPr>
      <a:lvl3pPr algn="l" defTabSz="2270638" eaLnBrk="1" hangingPunct="1" indent="-567660" latinLnBrk="0" marL="2838298" rtl="0">
        <a:lnSpc>
          <a:spcPct val="90000"/>
        </a:lnSpc>
        <a:spcBef>
          <a:spcPts val="1242"/>
        </a:spcBef>
        <a:buFont charset="0" panose="020B0604020202020204" pitchFamily="34" typeface="Arial"/>
        <a:buChar char="•"/>
        <a:defRPr kern="1200" sz="4966">
          <a:solidFill>
            <a:schemeClr val="tx1"/>
          </a:solidFill>
          <a:latin typeface="+mn-lt"/>
          <a:ea typeface="+mn-ea"/>
          <a:cs typeface="+mn-cs"/>
        </a:defRPr>
      </a:lvl3pPr>
      <a:lvl4pPr algn="l" defTabSz="2270638" eaLnBrk="1" hangingPunct="1" indent="-567660" latinLnBrk="0" marL="3973617" rtl="0">
        <a:lnSpc>
          <a:spcPct val="90000"/>
        </a:lnSpc>
        <a:spcBef>
          <a:spcPts val="1242"/>
        </a:spcBef>
        <a:buFont charset="0" panose="020B0604020202020204" pitchFamily="34" typeface="Arial"/>
        <a:buChar char="•"/>
        <a:defRPr kern="1200" sz="4470">
          <a:solidFill>
            <a:schemeClr val="tx1"/>
          </a:solidFill>
          <a:latin typeface="+mn-lt"/>
          <a:ea typeface="+mn-ea"/>
          <a:cs typeface="+mn-cs"/>
        </a:defRPr>
      </a:lvl4pPr>
      <a:lvl5pPr algn="l" defTabSz="2270638" eaLnBrk="1" hangingPunct="1" indent="-567660" latinLnBrk="0" marL="5108936" rtl="0">
        <a:lnSpc>
          <a:spcPct val="90000"/>
        </a:lnSpc>
        <a:spcBef>
          <a:spcPts val="1242"/>
        </a:spcBef>
        <a:buFont charset="0" panose="020B0604020202020204" pitchFamily="34" typeface="Arial"/>
        <a:buChar char="•"/>
        <a:defRPr kern="1200" sz="4470">
          <a:solidFill>
            <a:schemeClr val="tx1"/>
          </a:solidFill>
          <a:latin typeface="+mn-lt"/>
          <a:ea typeface="+mn-ea"/>
          <a:cs typeface="+mn-cs"/>
        </a:defRPr>
      </a:lvl5pPr>
      <a:lvl6pPr algn="l" defTabSz="2270638" eaLnBrk="1" hangingPunct="1" indent="-567660" latinLnBrk="0" marL="6244255" rtl="0">
        <a:lnSpc>
          <a:spcPct val="90000"/>
        </a:lnSpc>
        <a:spcBef>
          <a:spcPts val="1242"/>
        </a:spcBef>
        <a:buFont charset="0" panose="020B0604020202020204" pitchFamily="34" typeface="Arial"/>
        <a:buChar char="•"/>
        <a:defRPr kern="1200" sz="4470">
          <a:solidFill>
            <a:schemeClr val="tx1"/>
          </a:solidFill>
          <a:latin typeface="+mn-lt"/>
          <a:ea typeface="+mn-ea"/>
          <a:cs typeface="+mn-cs"/>
        </a:defRPr>
      </a:lvl6pPr>
      <a:lvl7pPr algn="l" defTabSz="2270638" eaLnBrk="1" hangingPunct="1" indent="-567660" latinLnBrk="0" marL="7379574" rtl="0">
        <a:lnSpc>
          <a:spcPct val="90000"/>
        </a:lnSpc>
        <a:spcBef>
          <a:spcPts val="1242"/>
        </a:spcBef>
        <a:buFont charset="0" panose="020B0604020202020204" pitchFamily="34" typeface="Arial"/>
        <a:buChar char="•"/>
        <a:defRPr kern="1200" sz="4470">
          <a:solidFill>
            <a:schemeClr val="tx1"/>
          </a:solidFill>
          <a:latin typeface="+mn-lt"/>
          <a:ea typeface="+mn-ea"/>
          <a:cs typeface="+mn-cs"/>
        </a:defRPr>
      </a:lvl7pPr>
      <a:lvl8pPr algn="l" defTabSz="2270638" eaLnBrk="1" hangingPunct="1" indent="-567660" latinLnBrk="0" marL="8514893" rtl="0">
        <a:lnSpc>
          <a:spcPct val="90000"/>
        </a:lnSpc>
        <a:spcBef>
          <a:spcPts val="1242"/>
        </a:spcBef>
        <a:buFont charset="0" panose="020B0604020202020204" pitchFamily="34" typeface="Arial"/>
        <a:buChar char="•"/>
        <a:defRPr kern="1200" sz="4470">
          <a:solidFill>
            <a:schemeClr val="tx1"/>
          </a:solidFill>
          <a:latin typeface="+mn-lt"/>
          <a:ea typeface="+mn-ea"/>
          <a:cs typeface="+mn-cs"/>
        </a:defRPr>
      </a:lvl8pPr>
      <a:lvl9pPr algn="l" defTabSz="2270638" eaLnBrk="1" hangingPunct="1" indent="-567660" latinLnBrk="0" marL="9650212" rtl="0">
        <a:lnSpc>
          <a:spcPct val="90000"/>
        </a:lnSpc>
        <a:spcBef>
          <a:spcPts val="1242"/>
        </a:spcBef>
        <a:buFont charset="0" panose="020B0604020202020204" pitchFamily="34" typeface="Arial"/>
        <a:buChar char="•"/>
        <a:defRPr kern="1200" sz="447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altLang="fr-FR" lang="fr-FR"/>
      </a:defPPr>
      <a:lvl1pPr algn="l" defTabSz="2270638" eaLnBrk="1" hangingPunct="1" latinLnBrk="0" marL="0" rtl="0">
        <a:defRPr kern="1200" sz="4470">
          <a:solidFill>
            <a:schemeClr val="tx1"/>
          </a:solidFill>
          <a:latin typeface="+mn-lt"/>
          <a:ea typeface="+mn-ea"/>
          <a:cs typeface="+mn-cs"/>
        </a:defRPr>
      </a:lvl1pPr>
      <a:lvl2pPr algn="l" defTabSz="2270638" eaLnBrk="1" hangingPunct="1" latinLnBrk="0" marL="1135319" rtl="0">
        <a:defRPr kern="1200" sz="4470">
          <a:solidFill>
            <a:schemeClr val="tx1"/>
          </a:solidFill>
          <a:latin typeface="+mn-lt"/>
          <a:ea typeface="+mn-ea"/>
          <a:cs typeface="+mn-cs"/>
        </a:defRPr>
      </a:lvl2pPr>
      <a:lvl3pPr algn="l" defTabSz="2270638" eaLnBrk="1" hangingPunct="1" latinLnBrk="0" marL="2270638" rtl="0">
        <a:defRPr kern="1200" sz="4470">
          <a:solidFill>
            <a:schemeClr val="tx1"/>
          </a:solidFill>
          <a:latin typeface="+mn-lt"/>
          <a:ea typeface="+mn-ea"/>
          <a:cs typeface="+mn-cs"/>
        </a:defRPr>
      </a:lvl3pPr>
      <a:lvl4pPr algn="l" defTabSz="2270638" eaLnBrk="1" hangingPunct="1" latinLnBrk="0" marL="3405957" rtl="0">
        <a:defRPr kern="1200" sz="4470">
          <a:solidFill>
            <a:schemeClr val="tx1"/>
          </a:solidFill>
          <a:latin typeface="+mn-lt"/>
          <a:ea typeface="+mn-ea"/>
          <a:cs typeface="+mn-cs"/>
        </a:defRPr>
      </a:lvl4pPr>
      <a:lvl5pPr algn="l" defTabSz="2270638" eaLnBrk="1" hangingPunct="1" latinLnBrk="0" marL="4541276" rtl="0">
        <a:defRPr kern="1200" sz="4470">
          <a:solidFill>
            <a:schemeClr val="tx1"/>
          </a:solidFill>
          <a:latin typeface="+mn-lt"/>
          <a:ea typeface="+mn-ea"/>
          <a:cs typeface="+mn-cs"/>
        </a:defRPr>
      </a:lvl5pPr>
      <a:lvl6pPr algn="l" defTabSz="2270638" eaLnBrk="1" hangingPunct="1" latinLnBrk="0" marL="5676595" rtl="0">
        <a:defRPr kern="1200" sz="4470">
          <a:solidFill>
            <a:schemeClr val="tx1"/>
          </a:solidFill>
          <a:latin typeface="+mn-lt"/>
          <a:ea typeface="+mn-ea"/>
          <a:cs typeface="+mn-cs"/>
        </a:defRPr>
      </a:lvl6pPr>
      <a:lvl7pPr algn="l" defTabSz="2270638" eaLnBrk="1" hangingPunct="1" latinLnBrk="0" marL="6811914" rtl="0">
        <a:defRPr kern="1200" sz="4470">
          <a:solidFill>
            <a:schemeClr val="tx1"/>
          </a:solidFill>
          <a:latin typeface="+mn-lt"/>
          <a:ea typeface="+mn-ea"/>
          <a:cs typeface="+mn-cs"/>
        </a:defRPr>
      </a:lvl7pPr>
      <a:lvl8pPr algn="l" defTabSz="2270638" eaLnBrk="1" hangingPunct="1" latinLnBrk="0" marL="7947233" rtl="0">
        <a:defRPr kern="1200" sz="4470">
          <a:solidFill>
            <a:schemeClr val="tx1"/>
          </a:solidFill>
          <a:latin typeface="+mn-lt"/>
          <a:ea typeface="+mn-ea"/>
          <a:cs typeface="+mn-cs"/>
        </a:defRPr>
      </a:lvl8pPr>
      <a:lvl9pPr algn="l" defTabSz="2270638" eaLnBrk="1" hangingPunct="1" latinLnBrk="0" marL="9082552" rtl="0">
        <a:defRPr kern="1200" sz="447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4" Target="../media/image10.jpeg" Type="http://schemas.openxmlformats.org/officeDocument/2006/relationships/image"/><Relationship Id="rId13" Target="../media/image9.jpeg" Type="http://schemas.openxmlformats.org/officeDocument/2006/relationships/image"/><Relationship Id="rId12" Target="../media/image8.png" Type="http://schemas.openxmlformats.org/officeDocument/2006/relationships/image"/><Relationship Id="rId11" Target="../media/image7.png" Type="http://schemas.openxmlformats.org/officeDocument/2006/relationships/image"/><Relationship Id="rId10" Target="../media/image6.jpeg" Type="http://schemas.openxmlformats.org/officeDocument/2006/relationships/image"/><Relationship Id="rId9" Target="../media/image5.jpeg" Type="http://schemas.openxmlformats.org/officeDocument/2006/relationships/image"/><Relationship Id="rId8" Target="../media/image4.jpeg" Type="http://schemas.openxmlformats.org/officeDocument/2006/relationships/image"/><Relationship Id="rId7" Target="../media/hdphoto2.wdp" Type="http://schemas.microsoft.com/office/2007/relationships/hdphoto"/><Relationship Id="rId6" Target="../media/image3.png" Type="http://schemas.openxmlformats.org/officeDocument/2006/relationships/image"/><Relationship Id="rId5" Target="mailto:josee.lefebvre@uqtr.ca" TargetMode="External" Type="http://schemas.openxmlformats.org/officeDocument/2006/relationships/hyperlink"/><Relationship Id="rId4" Target="../media/hdphoto1.wdp" Type="http://schemas.microsoft.com/office/2007/relationships/hdphoto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>
            <a:extLst>
              <a:ext uri="{FF2B5EF4-FFF2-40B4-BE49-F238E27FC236}">
                <a16:creationId xmlns:a16="http://schemas.microsoft.com/office/drawing/2014/main" id="{41EC3314-24C8-0BCD-576E-563E44B67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96" y="27069058"/>
            <a:ext cx="24699088" cy="10662060"/>
          </a:xfrm>
          <a:prstGeom prst="rect">
            <a:avLst/>
          </a:prstGeom>
        </p:spPr>
      </p:pic>
      <p:sp>
        <p:nvSpPr>
          <p:cNvPr id="157" name="Rectangle 156"/>
          <p:cNvSpPr/>
          <p:nvPr/>
        </p:nvSpPr>
        <p:spPr>
          <a:xfrm>
            <a:off x="18431403" y="8509645"/>
            <a:ext cx="9232465" cy="6124754"/>
          </a:xfrm>
          <a:prstGeom prst="rect">
            <a:avLst/>
          </a:prstGeom>
          <a:solidFill>
            <a:srgbClr val="D1FFE6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anchor="t" bIns="45720" lIns="91440" numCol="1" rIns="91440" tIns="45720" wrap="square">
            <a:spAutoFit/>
          </a:bodyPr>
          <a:lstStyle/>
          <a:p>
            <a:endParaRPr altLang="fr-FR" lang="fr-FR" sz="28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457200" marL="457200">
              <a:buFont charset="2" panose="05000000000000000000" pitchFamily="2" typeface="Wingdings"/>
              <a:buChar char="ü"/>
            </a:pPr>
            <a:endParaRPr altLang="fr-FR" lang="fr-FR" sz="28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/>
            <a:r>
              <a:rPr altLang="fr-FR" b="1" lang="fr-FR" sz="2800">
                <a:latin typeface="Arial"/>
                <a:cs typeface="Arial"/>
              </a:rPr>
              <a:t>Ce projet de recherche international et interdisciplinaire en collaboration permettra d'explorer les liens conceptuels entre le bienêtre et le capital psychologique</a:t>
            </a:r>
          </a:p>
          <a:p>
            <a:pPr algn="ctr"/>
            <a:endParaRPr altLang="fr-FR" b="1" lang="fr-FR" sz="28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/>
            <a:r>
              <a:rPr altLang="fr-FR" b="1" lang="fr-FR" sz="2800">
                <a:latin typeface="Arial"/>
                <a:cs typeface="Arial"/>
              </a:rPr>
              <a:t>Les résultats permettront d'élaborer des moyens concrets pour aider les enseignants à développer leur capital psychologique pour favoriser leur bienêtre</a:t>
            </a:r>
            <a:endParaRPr altLang="fr-FR" b="1" lang="fr-FR" sz="28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457200" marL="457200">
              <a:buFont charset="2" panose="05000000000000000000" pitchFamily="2" typeface="Wingdings"/>
              <a:buChar char="ü"/>
            </a:pPr>
            <a:endParaRPr altLang="fr-FR" lang="fr-FR" sz="28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endParaRPr altLang="fr-FR" lang="fr-FR" sz="28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/>
            <a:endParaRPr altLang="fr-CA" lang="fr-CA" sz="28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51536" y="8284932"/>
            <a:ext cx="3819731" cy="7326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fr-CA" lang="fr-CA">
              <a:solidFill>
                <a:schemeClr val="bg2"/>
              </a:solidFill>
            </a:endParaRPr>
          </a:p>
        </p:txBody>
      </p:sp>
      <p:pic>
        <p:nvPicPr>
          <p:cNvPr descr="« Les jeunes cherchent du commun, pas à être reclus ..." id="97" name="Image 9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25" y="8174993"/>
            <a:ext cx="11822998" cy="7522707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sp>
        <p:nvSpPr>
          <p:cNvPr id="61" name="Rectangle 60"/>
          <p:cNvSpPr/>
          <p:nvPr/>
        </p:nvSpPr>
        <p:spPr>
          <a:xfrm>
            <a:off x="18196130" y="16590970"/>
            <a:ext cx="10378172" cy="5528877"/>
          </a:xfrm>
          <a:prstGeom prst="rect">
            <a:avLst/>
          </a:prstGeom>
          <a:solidFill>
            <a:schemeClr val="bg2">
              <a:lumMod val="25000"/>
              <a:alpha val="98000"/>
            </a:schemeClr>
          </a:solidFill>
          <a:ln cmpd="dbl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bIns="45720" lIns="91440" numCol="1" rIns="91440" rtlCol="0" tIns="45720"/>
          <a:lstStyle/>
          <a:p>
            <a:pPr algn="ctr"/>
            <a:r>
              <a:rPr altLang="fr-CA" b="1" dirty="0" lang="fr-CA" sz="4400">
                <a:solidFill>
                  <a:srgbClr val="FECBB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Capital psychologique </a:t>
            </a:r>
            <a:r>
              <a:rPr altLang="fr-CA" b="1" dirty="0" lang="fr-CA" sz="4000">
                <a:solidFill>
                  <a:srgbClr val="FECBB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(ou </a:t>
            </a:r>
            <a:r>
              <a:rPr altLang="fr-CA" b="1" dirty="0" err="1" lang="fr-CA" sz="4000">
                <a:solidFill>
                  <a:srgbClr val="FECBB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Psycap</a:t>
            </a:r>
            <a:r>
              <a:rPr altLang="fr-CA" b="1" dirty="0" lang="fr-CA" sz="4000">
                <a:solidFill>
                  <a:srgbClr val="FECBB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)</a:t>
            </a:r>
          </a:p>
          <a:p>
            <a:pPr algn="ctr"/>
            <a:r>
              <a:rPr altLang="fr-CA" dirty="0" lang="fr-CA" sz="2400">
                <a:solidFill>
                  <a:srgbClr val="FECBB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(</a:t>
            </a:r>
            <a:r>
              <a:rPr altLang="fr-CA" dirty="0" err="1" lang="fr-CA" sz="2400">
                <a:solidFill>
                  <a:srgbClr val="FECBB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Luthans</a:t>
            </a:r>
            <a:r>
              <a:rPr altLang="fr-CA" dirty="0" lang="fr-CA" sz="2400">
                <a:solidFill>
                  <a:srgbClr val="FECBB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et Youssef, 2004)</a:t>
            </a:r>
            <a:endParaRPr altLang="fr-CA" dirty="0" lang="fr-CA" sz="2400">
              <a:solidFill>
                <a:srgbClr val="FECBB4"/>
              </a:solidFill>
            </a:endParaRPr>
          </a:p>
          <a:p>
            <a:pPr algn="ctr"/>
            <a:endParaRPr altLang="fr-CA" b="1" dirty="0" lang="fr-CA" sz="800">
              <a:solidFill>
                <a:srgbClr val="FECBB4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/>
            <a:r>
              <a:rPr altLang="fr-CA" dirty="0" lang="fr-CA" sz="3600">
                <a:solidFill>
                  <a:srgbClr val="FECBB4"/>
                </a:solidFill>
                <a:latin typeface="Arial"/>
                <a:cs typeface="Arial"/>
              </a:rPr>
              <a:t>État psychologique positif de développement</a:t>
            </a:r>
          </a:p>
          <a:p>
            <a:pPr algn="ctr"/>
            <a:endParaRPr altLang="fr-CA" b="1" dirty="0" lang="fr-CA" sz="1600">
              <a:solidFill>
                <a:srgbClr val="FECBB4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571500" marL="571500">
              <a:lnSpc>
                <a:spcPct val="150000"/>
              </a:lnSpc>
              <a:buFont charset="2" panose="05000000000000000000" pitchFamily="2" typeface="Wingdings"/>
              <a:buChar char="ü"/>
            </a:pPr>
            <a:r>
              <a:rPr altLang="fr-CA" dirty="0" err="1" lang="fr-CA" sz="3600">
                <a:solidFill>
                  <a:srgbClr val="FECBB4"/>
                </a:solidFill>
                <a:latin typeface="Arial"/>
                <a:cs typeface="Arial"/>
              </a:rPr>
              <a:t>Autoefficacité</a:t>
            </a:r>
            <a:endParaRPr altLang="fr-CA" dirty="0" lang="fr-CA" sz="3600">
              <a:solidFill>
                <a:srgbClr val="FECBB4"/>
              </a:solidFill>
              <a:latin typeface="Arial"/>
              <a:cs typeface="Arial"/>
            </a:endParaRPr>
          </a:p>
          <a:p>
            <a:pPr indent="-571500" marL="571500">
              <a:lnSpc>
                <a:spcPct val="150000"/>
              </a:lnSpc>
              <a:buFont charset="2" panose="05000000000000000000" pitchFamily="2" typeface="Wingdings"/>
              <a:buChar char="ü"/>
            </a:pPr>
            <a:r>
              <a:rPr altLang="fr-CA" dirty="0" lang="fr-CA" sz="3600">
                <a:solidFill>
                  <a:srgbClr val="FECBB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Espoir</a:t>
            </a:r>
          </a:p>
          <a:p>
            <a:pPr indent="-571500" marL="571500">
              <a:lnSpc>
                <a:spcPct val="150000"/>
              </a:lnSpc>
              <a:buFont charset="2" panose="05000000000000000000" pitchFamily="2" typeface="Wingdings"/>
              <a:buChar char="ü"/>
            </a:pPr>
            <a:r>
              <a:rPr altLang="fr-CA" dirty="0" lang="fr-CA" sz="3600">
                <a:solidFill>
                  <a:srgbClr val="FECBB4"/>
                </a:solidFill>
                <a:latin typeface="Arial"/>
                <a:cs typeface="Arial"/>
              </a:rPr>
              <a:t>Optimisme</a:t>
            </a:r>
            <a:endParaRPr altLang="fr-CA" dirty="0" lang="fr-CA" sz="3600">
              <a:solidFill>
                <a:srgbClr val="FECBB4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571500" marL="571500">
              <a:lnSpc>
                <a:spcPct val="150000"/>
              </a:lnSpc>
              <a:buFont charset="2" panose="05000000000000000000" pitchFamily="2" typeface="Wingdings"/>
              <a:buChar char="ü"/>
            </a:pPr>
            <a:r>
              <a:rPr altLang="fr-CA" dirty="0" lang="fr-CA" sz="3600">
                <a:solidFill>
                  <a:srgbClr val="FECBB4"/>
                </a:solidFill>
                <a:latin typeface="Arial"/>
                <a:cs typeface="Arial"/>
              </a:rPr>
              <a:t>Résilience</a:t>
            </a:r>
            <a:endParaRPr altLang="fr-CA" dirty="0" lang="fr-CA" sz="3600">
              <a:solidFill>
                <a:srgbClr val="FECBB4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6565245" y="41588426"/>
            <a:ext cx="10935272" cy="107722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anchor="t" bIns="45720" lIns="91440" numCol="1" rIns="91440" rtlCol="0" tIns="45720" wrap="square">
            <a:spAutoFit/>
          </a:bodyPr>
          <a:lstStyle/>
          <a:p>
            <a:pPr algn="ctr"/>
            <a:r>
              <a:rPr altLang="fr-CA" b="1" lang="fr-CA" sz="3200">
                <a:ln w="0"/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Contact: </a:t>
            </a:r>
            <a:r>
              <a:rPr altLang="fr-CA" b="1" lang="fr-CA" sz="3200">
                <a:ln w="0"/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  <a:hlinkClick r:id="rId5"/>
              </a:rPr>
              <a:t>josee.lefebvre@uqtr.ca</a:t>
            </a:r>
            <a:endParaRPr altLang="fr-CA" b="1" lang="fr-CA" sz="3200">
              <a:ln w="0"/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/>
            <a:endParaRPr altLang="fr-CA" b="1" lang="fr-CA" sz="3200">
              <a:ln w="0"/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842846" y="37102760"/>
            <a:ext cx="4547165" cy="954107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numCol="1" rtlCol="0" wrap="square">
            <a:spAutoFit/>
          </a:bodyPr>
          <a:lstStyle/>
          <a:p>
            <a:pPr algn="ctr"/>
            <a:endParaRPr altLang="fr-CA" b="1" lang="fr-CA" sz="2400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/>
            <a:r>
              <a:rPr altLang="fr-CA" b="1" lang="fr-CA" sz="32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Bibliographie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86759" y="18888817"/>
            <a:ext cx="10333433" cy="49996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AFFFD3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584200" dir="0" dist="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bIns="45720" lIns="91440" numCol="1" rIns="91440" rtlCol="0" tIns="45720"/>
          <a:lstStyle/>
          <a:p>
            <a:pPr algn="ctr"/>
            <a:r>
              <a:rPr altLang="fr-CA" b="1" lang="fr-CA" sz="44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Éléments du bienêtre </a:t>
            </a:r>
            <a:r>
              <a:rPr altLang="fr-CA" b="1" lang="fr-CA" sz="32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</a:t>
            </a:r>
            <a:r>
              <a:rPr altLang="fr-CA" lang="fr-CA" sz="32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PERMA)</a:t>
            </a:r>
            <a:endParaRPr altLang="fr-CA" lang="fr-CA" sz="3200">
              <a:solidFill>
                <a:srgbClr val="AFFFD3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altLang="fr-CA" lang="fr-CA" sz="2400">
                <a:solidFill>
                  <a:srgbClr val="AFFFD3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Arial"/>
                <a:cs typeface="Arial"/>
              </a:rPr>
              <a:t>(Seligman, 2011)</a:t>
            </a:r>
            <a:endParaRPr altLang="fr-CA" lang="fr-CA" sz="2400">
              <a:solidFill>
                <a:srgbClr val="AFFFD3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/>
            <a:endParaRPr altLang="fr-CA" b="1" lang="fr-CA" sz="3600">
              <a:solidFill>
                <a:srgbClr val="AFFFD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742950" marL="742950">
              <a:buFont charset="2" panose="05000000000000000000" pitchFamily="2" typeface="Wingdings"/>
              <a:buChar char="ü"/>
            </a:pPr>
            <a:r>
              <a:rPr altLang="fr-CA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Émotions positives (</a:t>
            </a:r>
            <a:r>
              <a:rPr altLang="fr-CA" b="1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P</a:t>
            </a:r>
            <a:r>
              <a:rPr altLang="fr-CA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ositive emotions) </a:t>
            </a:r>
            <a:endParaRPr altLang="fr-CA" lang="fr-CA" sz="3600">
              <a:solidFill>
                <a:srgbClr val="AFFFD3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742950" marL="742950">
              <a:buFont charset="2" panose="05000000000000000000" pitchFamily="2" typeface="Wingdings"/>
              <a:buChar char="ü"/>
            </a:pPr>
            <a:r>
              <a:rPr altLang="fr-CA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Engagement (</a:t>
            </a:r>
            <a:r>
              <a:rPr altLang="fr-CA" b="1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altLang="fr-CA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ngagement)</a:t>
            </a:r>
            <a:endParaRPr altLang="fr-CA" lang="fr-CA" sz="3600">
              <a:solidFill>
                <a:srgbClr val="AFFFD3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latin typeface="Arial"/>
              <a:cs typeface="Arial"/>
            </a:endParaRPr>
          </a:p>
          <a:p>
            <a:pPr indent="-742950" marL="742950">
              <a:buFont charset="2" panose="05000000000000000000" pitchFamily="2" typeface="Wingdings"/>
              <a:buChar char="ü"/>
            </a:pPr>
            <a:r>
              <a:rPr altLang="fr-CA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Relations positives (Positive </a:t>
            </a:r>
            <a:r>
              <a:rPr altLang="fr-CA" b="1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R</a:t>
            </a:r>
            <a:r>
              <a:rPr altLang="fr-CA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elationship)</a:t>
            </a:r>
            <a:endParaRPr altLang="fr-CA" lang="fr-CA" sz="3600">
              <a:solidFill>
                <a:srgbClr val="AFFFD3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latin typeface="Arial"/>
              <a:cs typeface="Arial"/>
            </a:endParaRPr>
          </a:p>
          <a:p>
            <a:pPr indent="-742950" marL="742950">
              <a:buFont charset="2" panose="05000000000000000000" pitchFamily="2" typeface="Wingdings"/>
              <a:buChar char="ü"/>
            </a:pPr>
            <a:r>
              <a:rPr altLang="fr-CA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Sens (</a:t>
            </a:r>
            <a:r>
              <a:rPr altLang="fr-CA" b="1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M</a:t>
            </a:r>
            <a:r>
              <a:rPr altLang="fr-CA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eaning)</a:t>
            </a:r>
            <a:endParaRPr altLang="fr-CA" lang="fr-CA" sz="3600">
              <a:solidFill>
                <a:srgbClr val="AFFFD3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latin typeface="Arial"/>
              <a:cs typeface="Arial"/>
            </a:endParaRPr>
          </a:p>
          <a:p>
            <a:pPr indent="-742950" marL="742950">
              <a:buFont charset="2" panose="05000000000000000000" pitchFamily="2" typeface="Wingdings"/>
              <a:buChar char="ü"/>
            </a:pPr>
            <a:r>
              <a:rPr altLang="fr-CA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Accomplissement (</a:t>
            </a:r>
            <a:r>
              <a:rPr altLang="fr-CA" b="1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A</a:t>
            </a:r>
            <a:r>
              <a:rPr altLang="fr-CA" lang="fr-CA" sz="3600">
                <a:solidFill>
                  <a:srgbClr val="AFFFD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ccomplishment)</a:t>
            </a:r>
            <a:endParaRPr altLang="fr-CA" lang="fr-CA" sz="3600">
              <a:solidFill>
                <a:srgbClr val="AFFFD3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173702" y="23260267"/>
            <a:ext cx="10147769" cy="380517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bIns="45720" lIns="91440" numCol="1" rIns="91440" rtlCol="0" tIns="45720"/>
          <a:lstStyle/>
          <a:p>
            <a:pPr algn="ctr"/>
            <a:endParaRPr altLang="fr-CA" b="1" lang="fr-CA" sz="4400">
              <a:solidFill>
                <a:srgbClr val="FFFF66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/>
            <a:r>
              <a:rPr altLang="fr-CA" b="1" lang="fr-CA" sz="4400">
                <a:solidFill>
                  <a:srgbClr val="FFFF6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Identité professionnelle +</a:t>
            </a:r>
          </a:p>
          <a:p>
            <a:pPr algn="ctr"/>
            <a:r>
              <a:rPr altLang="fr-CA" b="1" lang="fr-CA" sz="2400">
                <a:solidFill>
                  <a:srgbClr val="FFFF6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(Goyette et Martineau, 2018)</a:t>
            </a:r>
            <a:r>
              <a:rPr altLang="fr-CA" b="1" lang="fr-CA" sz="4400">
                <a:solidFill>
                  <a:srgbClr val="FFFF6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 </a:t>
            </a:r>
            <a:r>
              <a:rPr altLang="fr-CA" b="1" lang="fr-CA" sz="3600">
                <a:solidFill>
                  <a:srgbClr val="FFFF66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 </a:t>
            </a:r>
            <a:endParaRPr altLang="fr-CA" lang="fr-CA">
              <a:cs typeface="Calibri"/>
            </a:endParaRPr>
          </a:p>
          <a:p>
            <a:pPr algn="ctr"/>
            <a:endParaRPr altLang="fr-CA" lang="fr-CA" sz="800">
              <a:solidFill>
                <a:srgbClr val="FFFF66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571500" marL="571500">
              <a:buFont charset="2" panose="05000000000000000000" pitchFamily="2" typeface="Wingdings"/>
              <a:buChar char="ü"/>
            </a:pPr>
            <a:r>
              <a:rPr altLang="fr-CA" lang="fr-CA" sz="3600">
                <a:solidFill>
                  <a:srgbClr val="FFFF66"/>
                </a:solidFill>
                <a:latin typeface="Arial"/>
                <a:cs typeface="Arial"/>
              </a:rPr>
              <a:t>Identité personnelle (Forces de caractère)</a:t>
            </a:r>
          </a:p>
          <a:p>
            <a:pPr indent="-571500" marL="571500">
              <a:buFont charset="2" panose="05000000000000000000" pitchFamily="2" typeface="Wingdings"/>
              <a:buChar char="ü"/>
            </a:pPr>
            <a:r>
              <a:rPr altLang="fr-CA" lang="fr-CA" sz="3600">
                <a:solidFill>
                  <a:srgbClr val="FFFF66"/>
                </a:solidFill>
                <a:latin typeface="Arial"/>
                <a:cs typeface="Arial"/>
              </a:rPr>
              <a:t>Identité sociale (axée sur l'humanisme)</a:t>
            </a:r>
            <a:endParaRPr altLang="fr-CA" lang="fr-CA" sz="3600">
              <a:solidFill>
                <a:srgbClr val="FFFF66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altLang="fr-CA" lang="fr-CA" sz="3600">
                <a:solidFill>
                  <a:srgbClr val="FFFF66"/>
                </a:solidFill>
              </a:rPr>
              <a:t>Bienveillance (volonté d'aider les autres)  </a:t>
            </a:r>
          </a:p>
          <a:p>
            <a:r>
              <a:rPr altLang="fr-CA" lang="fr-CA" sz="3600">
                <a:solidFill>
                  <a:srgbClr val="FFFF66"/>
                </a:solidFill>
              </a:rPr>
              <a:t>Amour (volonté de tisser des liens avec les autres)</a:t>
            </a:r>
            <a:endParaRPr altLang="fr-CA" lang="fr-CA" sz="3600">
              <a:solidFill>
                <a:srgbClr val="FFFF66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571500" marL="571500">
              <a:buFont charset="2" panose="05000000000000000000" pitchFamily="2" typeface="Wingdings"/>
              <a:buChar char="ü"/>
            </a:pPr>
            <a:endParaRPr altLang="fr-CA" lang="fr-CA" sz="3600">
              <a:solidFill>
                <a:srgbClr val="FFFF66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descr="Une nouvelle étude affaiblit les théories sur les ..." id="16" name="Imag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8000"/>
                    </a14:imgEffect>
                    <a14:imgEffect>
                      <a14:colorTemperature colorTemp="6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930">
            <a:off x="11551562" y="17430276"/>
            <a:ext cx="6689937" cy="6025974"/>
          </a:xfrm>
          <a:prstGeom prst="ellipse">
            <a:avLst/>
          </a:prstGeom>
          <a:ln cap="rnd" w="190500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pic>
        <p:nvPicPr>
          <p:cNvPr descr="Attitude - Free of Charge Creative Commons Post it Note image" id="108" name="Imag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66" y="22966699"/>
            <a:ext cx="5311033" cy="2940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0" name="Rectangle 109"/>
          <p:cNvSpPr/>
          <p:nvPr/>
        </p:nvSpPr>
        <p:spPr>
          <a:xfrm rot="751447">
            <a:off x="23774306" y="26152125"/>
            <a:ext cx="2421942" cy="923330"/>
          </a:xfrm>
          <a:prstGeom prst="rect">
            <a:avLst/>
          </a:prstGeom>
          <a:noFill/>
        </p:spPr>
        <p:txBody>
          <a:bodyPr bIns="45720" lIns="91440" numCol="1" rIns="91440" tIns="45720" wrap="square">
            <a:spAutoFit/>
          </a:bodyPr>
          <a:lstStyle/>
          <a:p>
            <a:pPr algn="ctr"/>
            <a:r>
              <a:rPr altLang="fr-FR" lang="fr-FR" sz="54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altLang="fr-FR" b="0" cap="none" lang="fr-FR" spc="0" sz="54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" name="ZoneTexte 112"/>
          <p:cNvSpPr txBox="1"/>
          <p:nvPr/>
        </p:nvSpPr>
        <p:spPr>
          <a:xfrm rot="804089">
            <a:off x="23436895" y="23916200"/>
            <a:ext cx="2255941" cy="707886"/>
          </a:xfrm>
          <a:prstGeom prst="rect">
            <a:avLst/>
          </a:prstGeom>
          <a:noFill/>
        </p:spPr>
        <p:txBody>
          <a:bodyPr anchor="t" bIns="45720" lIns="91440" numCol="1" rIns="91440" rtlCol="0" tIns="45720" wrap="square">
            <a:spAutoFit/>
          </a:bodyPr>
          <a:lstStyle/>
          <a:p>
            <a:r>
              <a:rPr altLang="fr-CA" b="1" lang="fr-CA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 little sunshine"/>
                <a:ea charset="0" panose="02000603000000000000" pitchFamily="2" typeface="A little sunshine"/>
                <a:cs typeface="Arial"/>
              </a:rPr>
              <a:t>      Action</a:t>
            </a:r>
          </a:p>
        </p:txBody>
      </p:sp>
      <p:sp>
        <p:nvSpPr>
          <p:cNvPr id="114" name="Soleil 113"/>
          <p:cNvSpPr/>
          <p:nvPr/>
        </p:nvSpPr>
        <p:spPr>
          <a:xfrm>
            <a:off x="23700481" y="23965855"/>
            <a:ext cx="468966" cy="470035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fr-CA" lang="fr-CA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" name="ZoneTexte 142"/>
          <p:cNvSpPr txBox="1"/>
          <p:nvPr/>
        </p:nvSpPr>
        <p:spPr>
          <a:xfrm>
            <a:off x="13592618" y="9863352"/>
            <a:ext cx="4449639" cy="2369880"/>
          </a:xfrm>
          <a:prstGeom prst="rect">
            <a:avLst/>
          </a:prstGeom>
          <a:noFill/>
          <a:ln>
            <a:noFill/>
          </a:ln>
        </p:spPr>
        <p:txBody>
          <a:bodyPr numCol="1" rtlCol="0" wrap="square">
            <a:spAutoFit/>
          </a:bodyPr>
          <a:lstStyle/>
          <a:p>
            <a:r>
              <a:rPr altLang="fr-FR" b="1" lang="fr-FR" sz="2400">
                <a:latin charset="0" panose="020B0604020202020204" pitchFamily="34" typeface="Arial"/>
                <a:cs charset="0" panose="020B0604020202020204" pitchFamily="34" typeface="Arial"/>
              </a:rPr>
              <a:t>Première année      </a:t>
            </a:r>
          </a:p>
          <a:p>
            <a:r>
              <a:rPr altLang="fr-FR" b="1" lang="fr-FR" sz="2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1/5</a:t>
            </a:r>
            <a:r>
              <a:rPr altLang="fr-FR" b="1" lang="fr-FR" sz="2400">
                <a:latin charset="0" panose="020B0604020202020204" pitchFamily="34" typeface="Arial"/>
                <a:cs charset="0" panose="020B0604020202020204" pitchFamily="34" typeface="Arial"/>
              </a:rPr>
              <a:t> quitte la profession</a:t>
            </a:r>
          </a:p>
          <a:p>
            <a:r>
              <a:rPr altLang="fr-FR" b="1" lang="fr-FR" sz="24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</a:p>
          <a:p>
            <a:r>
              <a:rPr altLang="fr-FR" b="1" lang="fr-FR" sz="2400">
                <a:latin charset="0" panose="020B0604020202020204" pitchFamily="34" typeface="Arial"/>
                <a:cs charset="0" panose="020B0604020202020204" pitchFamily="34" typeface="Arial"/>
              </a:rPr>
              <a:t>Cinq premières années</a:t>
            </a:r>
          </a:p>
          <a:p>
            <a:r>
              <a:rPr altLang="fr-FR" b="1" lang="fr-FR" sz="2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1/3</a:t>
            </a:r>
            <a:r>
              <a:rPr altLang="fr-FR" b="1" lang="fr-FR" sz="2400">
                <a:latin charset="0" panose="020B0604020202020204" pitchFamily="34" typeface="Arial"/>
                <a:cs charset="0" panose="020B0604020202020204" pitchFamily="34" typeface="Arial"/>
              </a:rPr>
              <a:t> quitte la profession</a:t>
            </a:r>
            <a:endParaRPr altLang="fr-CA" b="1" lang="fr-CA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endParaRPr altLang="fr-CA" b="1" lang="fr-CA" sz="2000"/>
          </a:p>
        </p:txBody>
      </p:sp>
      <p:sp>
        <p:nvSpPr>
          <p:cNvPr id="149" name="ZoneTexte 148"/>
          <p:cNvSpPr txBox="1"/>
          <p:nvPr/>
        </p:nvSpPr>
        <p:spPr>
          <a:xfrm>
            <a:off x="13733252" y="14037251"/>
            <a:ext cx="4457693" cy="1077218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fr-FR" b="1" lang="fr-FR" sz="2400">
                <a:latin charset="0" panose="020B0604020202020204" pitchFamily="34" typeface="Arial"/>
                <a:cs charset="0" panose="020B0604020202020204" pitchFamily="34" typeface="Arial"/>
              </a:rPr>
              <a:t>Trois premières années </a:t>
            </a:r>
          </a:p>
          <a:p>
            <a:r>
              <a:rPr altLang="fr-FR" b="1" lang="fr-FR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¼</a:t>
            </a:r>
            <a:r>
              <a:rPr altLang="fr-FR" b="1" lang="fr-FR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fr-FR" b="1" lang="fr-FR" sz="2400">
                <a:latin charset="0" panose="020B0604020202020204" pitchFamily="34" typeface="Arial"/>
                <a:cs charset="0" panose="020B0604020202020204" pitchFamily="34" typeface="Arial"/>
              </a:rPr>
              <a:t>quitte la profession</a:t>
            </a:r>
            <a:endParaRPr altLang="fr-CA" b="1" lang="fr-CA" sz="24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07" name="Pensées 106"/>
          <p:cNvSpPr/>
          <p:nvPr/>
        </p:nvSpPr>
        <p:spPr>
          <a:xfrm flipH="1" flipV="1" rot="10800000">
            <a:off x="5735843" y="15530952"/>
            <a:ext cx="6191978" cy="3348605"/>
          </a:xfrm>
          <a:prstGeom prst="cloudCallout">
            <a:avLst>
              <a:gd fmla="val -63574" name="adj1"/>
              <a:gd fmla="val 43992" name="adj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bIns="45720" lIns="91440" numCol="1" rIns="91440" rtlCol="0" tIns="45720"/>
          <a:lstStyle/>
          <a:p>
            <a:pPr algn="ctr"/>
            <a:r>
              <a:rPr altLang="fr-CA" b="1" lang="fr-CA" sz="3200">
                <a:latin typeface="Arial"/>
                <a:cs typeface="Arial"/>
              </a:rPr>
              <a:t>Pourtant, certains enseignants ressentent du bienêtre malgré tout...</a:t>
            </a:r>
            <a:endParaRPr altLang="fr-CA" b="1" lang="fr-CA" sz="32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 rot="780000">
            <a:off x="23104730" y="24845945"/>
            <a:ext cx="2449138" cy="646331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fr-CA" lang="fr-CA" sz="3600">
                <a:latin charset="0" panose="020B0604020202020204" pitchFamily="34" typeface="Arial"/>
                <a:cs charset="0" panose="020B0604020202020204" pitchFamily="34" typeface="Arial"/>
              </a:rPr>
              <a:t>+</a:t>
            </a:r>
            <a:r>
              <a:rPr altLang="fr-CA" lang="fr-CA" sz="2800">
                <a:latin charset="0" panose="020B0604020202020204" pitchFamily="34" typeface="Arial"/>
                <a:cs charset="0" panose="020B0604020202020204" pitchFamily="34" typeface="Arial"/>
              </a:rPr>
              <a:t> Stratégie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844" y="669622"/>
            <a:ext cx="4780173" cy="29955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23851" y="3865728"/>
            <a:ext cx="23953291" cy="3416320"/>
          </a:xfrm>
          <a:prstGeom prst="rect">
            <a:avLst/>
          </a:prstGeom>
          <a:noFill/>
        </p:spPr>
        <p:txBody>
          <a:bodyPr anchor="t" bIns="45720" lIns="91440" numCol="1" rIns="91440" tIns="45720" wrap="square">
            <a:spAutoFit/>
          </a:bodyPr>
          <a:lstStyle/>
          <a:p>
            <a:pPr algn="ctr"/>
            <a:r>
              <a:rPr altLang="fr-FR" dirty="0" lang="fr-FR" sz="7200">
                <a:ln w="0"/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Le capital psychologique d'enseignants du Québec et de la Fédération Wallonie-Bruxelles: un concept qui favorise leur bienêtre ? </a:t>
            </a:r>
            <a:endParaRPr altLang="fr-FR" b="0" cap="none" dirty="0" lang="fr-FR" spc="0" sz="7200">
              <a:ln w="0"/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descr="Drapeau belgique Photo stock libre - Public Domain Pictures" id="19" name="Image 18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083" y="8444267"/>
            <a:ext cx="2150627" cy="1497598"/>
          </a:xfrm>
          <a:prstGeom prst="rect">
            <a:avLst/>
          </a:prstGeom>
        </p:spPr>
      </p:pic>
      <p:pic>
        <p:nvPicPr>
          <p:cNvPr descr="Bandera de Quebec - Wikipedia, la enciclopedia libre" id="20" name="Image 19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728" y="12590989"/>
            <a:ext cx="1700571" cy="1133714"/>
          </a:xfrm>
          <a:prstGeom prst="rect">
            <a:avLst/>
          </a:prstGeom>
        </p:spPr>
      </p:pic>
      <p:sp>
        <p:nvSpPr>
          <p:cNvPr id="57" name="Ellipse 56"/>
          <p:cNvSpPr/>
          <p:nvPr/>
        </p:nvSpPr>
        <p:spPr>
          <a:xfrm>
            <a:off x="12598904" y="15934390"/>
            <a:ext cx="4353380" cy="2296669"/>
          </a:xfrm>
          <a:prstGeom prst="ellipse">
            <a:avLst/>
          </a:prstGeom>
          <a:gradFill flip="none" rotWithShape="1">
            <a:gsLst>
              <a:gs pos="32000">
                <a:srgbClr val="AFFFD3"/>
              </a:gs>
              <a:gs pos="47000">
                <a:schemeClr val="accent3">
                  <a:lumMod val="0"/>
                  <a:lumOff val="100000"/>
                </a:schemeClr>
              </a:gs>
              <a:gs pos="84000">
                <a:schemeClr val="accent3">
                  <a:lumMod val="100000"/>
                </a:schemeClr>
              </a:gs>
            </a:gsLst>
            <a:path path="circle">
              <a:fillToRect b="50000" l="50000" r="50000" t="50000"/>
            </a:path>
            <a:tileRect/>
          </a:gradFill>
          <a:ln>
            <a:solidFill>
              <a:schemeClr val="tx1"/>
            </a:solidFill>
          </a:ln>
          <a:effectLst>
            <a:innerShdw blurRad="114300" dir="0" dist="0">
              <a:prstClr val="black"/>
            </a:innerShdw>
          </a:effectLst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h="139700"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altLang="fr-CA" b="1" lang="fr-CA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Cadre conceptuel           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465999" y="40302942"/>
            <a:ext cx="15218569" cy="1633538"/>
          </a:xfrm>
          <a:prstGeom prst="rect">
            <a:avLst/>
          </a:prstGeom>
          <a:noFill/>
        </p:spPr>
        <p:txBody>
          <a:bodyPr anchor="t" bIns="45720" lIns="91440" numCol="1" rIns="91440" rtlCol="0" tIns="45720" wrap="square">
            <a:spAutoFit/>
          </a:bodyPr>
          <a:lstStyle/>
          <a:p>
            <a:r>
              <a:rPr altLang="fr-CA" lang="fr-CA" sz="3600">
                <a:latin typeface="Arial"/>
                <a:cs typeface="Arial"/>
              </a:rPr>
              <a:t>Lefebvre, Josée (UQTR), Denis Bertiaux (UMONS), Goyette Nancy (UQTR), </a:t>
            </a:r>
            <a:r>
              <a:rPr altLang="fr-CA" err="1" lang="fr-CA" sz="3600">
                <a:latin typeface="Arial"/>
                <a:cs typeface="Arial"/>
              </a:rPr>
              <a:t>Duroisin</a:t>
            </a:r>
            <a:r>
              <a:rPr altLang="fr-CA" lang="fr-CA" sz="3600">
                <a:latin typeface="Arial"/>
                <a:cs typeface="Arial"/>
              </a:rPr>
              <a:t>, Natacha (</a:t>
            </a:r>
            <a:r>
              <a:rPr altLang="fr-CA" err="1" lang="fr-CA" sz="3600">
                <a:latin typeface="Arial"/>
                <a:cs typeface="Arial"/>
              </a:rPr>
              <a:t>UMons</a:t>
            </a:r>
            <a:r>
              <a:rPr altLang="fr-CA" lang="fr-CA" sz="3600">
                <a:latin typeface="Arial"/>
                <a:cs typeface="Arial"/>
              </a:rPr>
              <a:t>), </a:t>
            </a:r>
            <a:r>
              <a:rPr altLang="fr-CA" err="1" lang="fr-CA" sz="3600">
                <a:latin typeface="Arial"/>
                <a:cs typeface="Arial"/>
              </a:rPr>
              <a:t>Stoloff</a:t>
            </a:r>
            <a:r>
              <a:rPr altLang="fr-CA" lang="fr-CA" sz="3600">
                <a:latin typeface="Arial"/>
                <a:cs typeface="Arial"/>
              </a:rPr>
              <a:t>, Sacha (UQTR) et Girard, Stéphanie (UQTR).</a:t>
            </a:r>
          </a:p>
        </p:txBody>
      </p:sp>
      <p:sp>
        <p:nvSpPr>
          <p:cNvPr id="2" name="Rectangle à coins arrondis 1"/>
          <p:cNvSpPr/>
          <p:nvPr/>
        </p:nvSpPr>
        <p:spPr>
          <a:xfrm rot="21152038">
            <a:off x="4113576" y="7405203"/>
            <a:ext cx="7148323" cy="49162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numCol="1" rIns="91440" rtlCol="0" tIns="45720"/>
          <a:lstStyle/>
          <a:p>
            <a:pPr algn="ctr"/>
            <a:endParaRPr altLang="fr-CA" b="1" lang="fr-CA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/>
            <a:r>
              <a:rPr altLang="fr-CA" b="1" lang="fr-CA" sz="36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Malêtre </a:t>
            </a:r>
            <a:r>
              <a:rPr altLang="fr-CA" lang="fr-CA" sz="36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 enseignement</a:t>
            </a:r>
            <a:endParaRPr altLang="fr-CA" lang="fr-CA" sz="3600">
              <a:solidFill>
                <a:schemeClr val="tx1"/>
              </a:solidFill>
              <a:latin typeface="Arial"/>
              <a:cs typeface="Arial"/>
            </a:endParaRPr>
          </a:p>
          <a:p>
            <a:pPr indent="-457200" marL="457200">
              <a:lnSpc>
                <a:spcPct val="150000"/>
              </a:lnSpc>
              <a:buFont charset="2" panose="05000000000000000000" pitchFamily="2" typeface="Wingdings"/>
              <a:buChar char="§"/>
            </a:pPr>
            <a:r>
              <a:rPr altLang="fr-CA" lang="fr-CA" sz="28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Conditions de travail difficiles</a:t>
            </a:r>
          </a:p>
          <a:p>
            <a:pPr algn="ctr" indent="-457200" marL="4572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fr-CA" lang="fr-CA" sz="28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Détresse psychologique (trouble anxieux, dépression)</a:t>
            </a:r>
            <a:r>
              <a:rPr altLang="fr-CA" b="1" lang="fr-CA" sz="2800">
                <a:solidFill>
                  <a:schemeClr val="tx1"/>
                </a:solidFill>
                <a:latin charset="0" panose="020B0604020202020204" pitchFamily="34" typeface="Arial"/>
                <a:ea charset="0" panose="02000603000000000000" pitchFamily="2" typeface="A little sunshine"/>
                <a:cs charset="0" panose="020B0604020202020204" pitchFamily="34" typeface="Arial"/>
              </a:rPr>
              <a:t> </a:t>
            </a:r>
            <a:r>
              <a:rPr altLang="fr-CA" b="1" lang="fr-C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ea charset="0" panose="02000603000000000000" pitchFamily="2" typeface="A little sunshine"/>
                <a:cs charset="0" panose="020B0604020202020204" pitchFamily="34" typeface="Arial"/>
              </a:rPr>
              <a:t>Désengagement</a:t>
            </a:r>
            <a:r>
              <a:rPr altLang="fr-CA" b="1" lang="fr-CA" sz="28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altLang="fr-CA" b="1" lang="fr-CA" sz="28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Pénurie d’enseignants généralisée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89" y="310862"/>
            <a:ext cx="7179739" cy="3338906"/>
          </a:xfrm>
          <a:prstGeom prst="rect">
            <a:avLst/>
          </a:prstGeom>
        </p:spPr>
      </p:pic>
      <p:sp>
        <p:nvSpPr>
          <p:cNvPr id="39" name="Ellipse 38"/>
          <p:cNvSpPr/>
          <p:nvPr/>
        </p:nvSpPr>
        <p:spPr>
          <a:xfrm>
            <a:off x="18545310" y="7124209"/>
            <a:ext cx="4295733" cy="2096346"/>
          </a:xfrm>
          <a:prstGeom prst="ellipse">
            <a:avLst/>
          </a:prstGeom>
          <a:gradFill flip="none" rotWithShape="1">
            <a:gsLst>
              <a:gs pos="32000">
                <a:srgbClr val="AFFFD3"/>
              </a:gs>
              <a:gs pos="47000">
                <a:schemeClr val="accent3">
                  <a:lumMod val="0"/>
                  <a:lumOff val="100000"/>
                </a:schemeClr>
              </a:gs>
              <a:gs pos="84000">
                <a:schemeClr val="accent3">
                  <a:lumMod val="100000"/>
                </a:schemeClr>
              </a:gs>
            </a:gsLst>
            <a:path path="circle">
              <a:fillToRect b="50000" l="50000" r="50000" t="50000"/>
            </a:path>
            <a:tileRect/>
          </a:gradFill>
          <a:ln>
            <a:solidFill>
              <a:schemeClr val="tx1"/>
            </a:solidFill>
          </a:ln>
          <a:effectLst>
            <a:innerShdw blurRad="114300" dir="0" dist="0">
              <a:prstClr val="black"/>
            </a:innerShdw>
          </a:effectLst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h="139700"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numCol="1" rIns="91440" rtlCol="0" tIns="45720"/>
          <a:lstStyle/>
          <a:p>
            <a:pPr algn="ctr"/>
            <a:r>
              <a:rPr altLang="fr-CA" b="1" lang="fr-CA" sz="36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Perspectives</a:t>
            </a:r>
            <a:endParaRPr altLang="fr-CA" b="1" lang="fr-CA" sz="36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492510" y="6687932"/>
            <a:ext cx="5146105" cy="1969857"/>
          </a:xfrm>
          <a:prstGeom prst="ellipse">
            <a:avLst/>
          </a:prstGeom>
          <a:gradFill flip="none" rotWithShape="1">
            <a:gsLst>
              <a:gs pos="32000">
                <a:srgbClr val="AFFFD3"/>
              </a:gs>
              <a:gs pos="47000">
                <a:schemeClr val="accent3">
                  <a:lumMod val="0"/>
                  <a:lumOff val="100000"/>
                </a:schemeClr>
              </a:gs>
              <a:gs pos="84000">
                <a:schemeClr val="accent3">
                  <a:lumMod val="100000"/>
                </a:schemeClr>
              </a:gs>
            </a:gsLst>
            <a:path path="circle">
              <a:fillToRect b="50000" l="50000" r="50000" t="50000"/>
            </a:path>
            <a:tileRect/>
          </a:gradFill>
          <a:ln>
            <a:solidFill>
              <a:schemeClr val="tx1"/>
            </a:solidFill>
          </a:ln>
          <a:effectLst>
            <a:innerShdw blurRad="114300" dir="0" dist="0">
              <a:prstClr val="black"/>
            </a:innerShdw>
          </a:effectLst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h="139700"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altLang="fr-CA" b="1" lang="fr-CA" sz="36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Problématique</a:t>
            </a:r>
          </a:p>
        </p:txBody>
      </p:sp>
      <p:pic>
        <p:nvPicPr>
          <p:cNvPr descr="Une image contenant texte, clipart  Description générée automatiquement" id="5" name="Image 5">
            <a:extLst>
              <a:ext uri="{FF2B5EF4-FFF2-40B4-BE49-F238E27FC236}">
                <a16:creationId xmlns:a16="http://schemas.microsoft.com/office/drawing/2014/main" id="{C1BDDF18-F5D4-4E35-FCAF-B6B1D9B6AE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94" y="1055675"/>
            <a:ext cx="4940007" cy="1781737"/>
          </a:xfrm>
          <a:prstGeom prst="rect">
            <a:avLst/>
          </a:prstGeom>
        </p:spPr>
      </p:pic>
      <p:pic>
        <p:nvPicPr>
          <p:cNvPr descr="Une image contenant texte  Description générée automatiquement" id="6" name="Image 6">
            <a:extLst>
              <a:ext uri="{FF2B5EF4-FFF2-40B4-BE49-F238E27FC236}">
                <a16:creationId xmlns:a16="http://schemas.microsoft.com/office/drawing/2014/main" id="{329C5FC8-C7A9-D162-2273-BA94547123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6987" y="40307209"/>
            <a:ext cx="12930553" cy="18856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153A87-8DFB-218E-D514-A93B8C2DB46B}"/>
              </a:ext>
            </a:extLst>
          </p:cNvPr>
          <p:cNvSpPr/>
          <p:nvPr/>
        </p:nvSpPr>
        <p:spPr>
          <a:xfrm>
            <a:off x="1511242" y="38059928"/>
            <a:ext cx="17120376" cy="2157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fr-FR" lang="fr-FR">
              <a:cs panose="020F0502020204030204"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ABBE44-1CE1-3FD7-1AE8-A14C4B53CE63}"/>
              </a:ext>
            </a:extLst>
          </p:cNvPr>
          <p:cNvSpPr txBox="1"/>
          <p:nvPr/>
        </p:nvSpPr>
        <p:spPr>
          <a:xfrm>
            <a:off x="1734878" y="38418025"/>
            <a:ext cx="16814411" cy="1631216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ea typeface="+mn-lt"/>
                <a:cs typeface="+mn-lt"/>
              </a:rPr>
              <a:t>Goyette, N. et Martineau, S. (2018). Les </a:t>
            </a:r>
            <a:r>
              <a:rPr err="1" lang="en-US" sz="2000">
                <a:latin typeface="Arial"/>
                <a:ea typeface="+mn-lt"/>
                <a:cs typeface="+mn-lt"/>
              </a:rPr>
              <a:t>défis</a:t>
            </a:r>
            <a:r>
              <a:rPr lang="en-US" sz="2000">
                <a:latin typeface="Arial"/>
                <a:ea typeface="+mn-lt"/>
                <a:cs typeface="+mn-lt"/>
              </a:rPr>
              <a:t> de la formation </a:t>
            </a:r>
            <a:r>
              <a:rPr err="1" lang="en-US" sz="2000">
                <a:latin typeface="Arial"/>
                <a:ea typeface="+mn-lt"/>
                <a:cs typeface="+mn-lt"/>
              </a:rPr>
              <a:t>initiale</a:t>
            </a:r>
            <a:r>
              <a:rPr lang="en-US" sz="2000">
                <a:latin typeface="Arial"/>
                <a:ea typeface="+mn-lt"/>
                <a:cs typeface="+mn-lt"/>
              </a:rPr>
              <a:t> des </a:t>
            </a:r>
            <a:r>
              <a:rPr err="1" lang="en-US" sz="2000">
                <a:latin typeface="Arial"/>
                <a:ea typeface="+mn-lt"/>
                <a:cs typeface="+mn-lt"/>
              </a:rPr>
              <a:t>enseignants</a:t>
            </a:r>
            <a:r>
              <a:rPr lang="en-US" sz="2000">
                <a:latin typeface="Arial"/>
                <a:ea typeface="+mn-lt"/>
                <a:cs typeface="+mn-lt"/>
              </a:rPr>
              <a:t> et le </a:t>
            </a:r>
            <a:r>
              <a:rPr err="1" lang="en-US" sz="2000">
                <a:latin typeface="Arial"/>
                <a:ea typeface="+mn-lt"/>
                <a:cs typeface="+mn-lt"/>
              </a:rPr>
              <a:t>développement</a:t>
            </a:r>
            <a:r>
              <a:rPr lang="en-US" sz="2000">
                <a:latin typeface="Arial"/>
                <a:ea typeface="+mn-lt"/>
                <a:cs typeface="+mn-lt"/>
              </a:rPr>
              <a:t> </a:t>
            </a:r>
            <a:r>
              <a:rPr err="1" lang="en-US" sz="2000">
                <a:latin typeface="Arial"/>
                <a:ea typeface="+mn-lt"/>
                <a:cs typeface="+mn-lt"/>
              </a:rPr>
              <a:t>d’une</a:t>
            </a:r>
            <a:r>
              <a:rPr lang="en-US" sz="2000">
                <a:latin typeface="Arial"/>
                <a:ea typeface="+mn-lt"/>
                <a:cs typeface="+mn-lt"/>
              </a:rPr>
              <a:t> </a:t>
            </a:r>
            <a:r>
              <a:rPr err="1" lang="en-US" sz="2000">
                <a:latin typeface="Arial"/>
                <a:ea typeface="+mn-lt"/>
                <a:cs typeface="+mn-lt"/>
              </a:rPr>
              <a:t>identité</a:t>
            </a:r>
            <a:r>
              <a:rPr lang="en-US" sz="2000">
                <a:latin typeface="Arial"/>
                <a:ea typeface="+mn-lt"/>
                <a:cs typeface="+mn-lt"/>
              </a:rPr>
              <a:t> </a:t>
            </a:r>
            <a:r>
              <a:rPr err="1" lang="en-US" sz="2000">
                <a:latin typeface="Arial"/>
                <a:ea typeface="+mn-lt"/>
                <a:cs typeface="+mn-lt"/>
              </a:rPr>
              <a:t>professionnelle</a:t>
            </a:r>
            <a:r>
              <a:rPr lang="en-US" sz="2000">
                <a:latin typeface="Arial"/>
                <a:ea typeface="+mn-lt"/>
                <a:cs typeface="+mn-lt"/>
              </a:rPr>
              <a:t> </a:t>
            </a:r>
            <a:r>
              <a:rPr err="1" lang="en-US" sz="2000">
                <a:latin typeface="Arial"/>
                <a:ea typeface="+mn-lt"/>
                <a:cs typeface="+mn-lt"/>
              </a:rPr>
              <a:t>favorisant</a:t>
            </a:r>
            <a:r>
              <a:rPr lang="en-US" sz="2000">
                <a:latin typeface="Arial"/>
                <a:ea typeface="+mn-lt"/>
                <a:cs typeface="+mn-lt"/>
              </a:rPr>
              <a:t> le bien-</a:t>
            </a:r>
            <a:r>
              <a:rPr err="1" lang="en-US" sz="2000">
                <a:latin typeface="Arial"/>
                <a:ea typeface="+mn-lt"/>
                <a:cs typeface="+mn-lt"/>
              </a:rPr>
              <a:t>être</a:t>
            </a:r>
            <a:r>
              <a:rPr lang="en-US" sz="2000">
                <a:latin typeface="Arial"/>
                <a:ea typeface="+mn-lt"/>
                <a:cs typeface="+mn-lt"/>
              </a:rPr>
              <a:t>. </a:t>
            </a:r>
            <a:r>
              <a:rPr i="1" lang="en-US" sz="2000">
                <a:latin typeface="Arial"/>
                <a:ea typeface="+mn-lt"/>
                <a:cs typeface="+mn-lt"/>
              </a:rPr>
              <a:t>Phronesis, 7</a:t>
            </a:r>
            <a:r>
              <a:rPr lang="en-US" sz="2000">
                <a:latin typeface="Arial"/>
                <a:ea typeface="+mn-lt"/>
                <a:cs typeface="+mn-lt"/>
              </a:rPr>
              <a:t>(2), 4-19. </a:t>
            </a:r>
            <a:endParaRPr altLang="fr-FR" lang="fr-FR" sz="2000">
              <a:latin typeface="Arial"/>
              <a:cs typeface="Helvetica"/>
            </a:endParaRPr>
          </a:p>
          <a:p>
            <a:r>
              <a:rPr lang="en-US" sz="2000">
                <a:latin typeface="Arial"/>
                <a:cs typeface="Helvetica"/>
              </a:rPr>
              <a:t>Luthans, F., Avolio, B. J., Avey, J. B. et Norman, S. M. (2007). Positive Psychological Capital: Measurement and Relationship with Performance and Satisfaction. </a:t>
            </a:r>
            <a:r>
              <a:rPr i="1" lang="en-US" sz="2000">
                <a:latin typeface="Arial"/>
                <a:cs typeface="Helvetica"/>
              </a:rPr>
              <a:t>Personnel Psychology, 60</a:t>
            </a:r>
            <a:r>
              <a:rPr lang="en-US" sz="2000">
                <a:latin typeface="Arial"/>
                <a:cs typeface="Helvetica"/>
              </a:rPr>
              <a:t>, 541-572.</a:t>
            </a:r>
          </a:p>
          <a:p>
            <a:r>
              <a:rPr lang="en-US" sz="2000">
                <a:latin typeface="Arial"/>
                <a:ea typeface="+mn-lt"/>
                <a:cs typeface="+mn-lt"/>
              </a:rPr>
              <a:t>Seligman, M. E. P. (2011). </a:t>
            </a:r>
            <a:r>
              <a:rPr i="1" lang="en-US" sz="2000">
                <a:latin typeface="Arial"/>
                <a:ea typeface="+mn-lt"/>
                <a:cs typeface="+mn-lt"/>
              </a:rPr>
              <a:t>Flourish: A Visionary New Understanding of Happiness and Well-being</a:t>
            </a:r>
            <a:r>
              <a:rPr lang="en-US" sz="2000">
                <a:latin typeface="Arial"/>
                <a:ea typeface="+mn-lt"/>
                <a:cs typeface="+mn-lt"/>
              </a:rPr>
              <a:t>. Free Press. </a:t>
            </a:r>
            <a:endParaRPr lang="en-US" sz="2000">
              <a:latin typeface="Arial"/>
              <a:cs typeface="Helvetica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44FF368-2C1D-F92A-CB20-2F3A0F2CD8A0}"/>
              </a:ext>
            </a:extLst>
          </p:cNvPr>
          <p:cNvSpPr/>
          <p:nvPr/>
        </p:nvSpPr>
        <p:spPr>
          <a:xfrm>
            <a:off x="3002177" y="26760621"/>
            <a:ext cx="4555730" cy="2096346"/>
          </a:xfrm>
          <a:prstGeom prst="ellipse">
            <a:avLst/>
          </a:prstGeom>
          <a:gradFill flip="none" rotWithShape="1">
            <a:gsLst>
              <a:gs pos="32000">
                <a:srgbClr val="AFFFD3"/>
              </a:gs>
              <a:gs pos="47000">
                <a:schemeClr val="accent3">
                  <a:lumMod val="0"/>
                  <a:lumOff val="100000"/>
                </a:schemeClr>
              </a:gs>
              <a:gs pos="84000">
                <a:schemeClr val="accent3">
                  <a:lumMod val="100000"/>
                </a:schemeClr>
              </a:gs>
            </a:gsLst>
            <a:path path="circle">
              <a:fillToRect b="50000" l="50000" r="50000" t="50000"/>
            </a:path>
            <a:tileRect/>
          </a:gradFill>
          <a:ln>
            <a:solidFill>
              <a:schemeClr val="tx1"/>
            </a:solidFill>
          </a:ln>
          <a:effectLst>
            <a:innerShdw blurRad="114300" dir="0" dist="0">
              <a:prstClr val="black"/>
            </a:innerShdw>
          </a:effectLst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h="139700"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numCol="1" rIns="91440" rtlCol="0" tIns="45720"/>
          <a:lstStyle/>
          <a:p>
            <a:pPr algn="ctr"/>
            <a:r>
              <a:rPr altLang="fr-CA" b="1" lang="fr-CA" sz="36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Méthodologie</a:t>
            </a:r>
            <a:endParaRPr altLang="fr-CA" b="1" lang="fr-CA" sz="36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0ECB8C-34F1-6176-334E-89656C1D4415}"/>
              </a:ext>
            </a:extLst>
          </p:cNvPr>
          <p:cNvSpPr/>
          <p:nvPr/>
        </p:nvSpPr>
        <p:spPr>
          <a:xfrm>
            <a:off x="18815896" y="38063016"/>
            <a:ext cx="8315707" cy="2131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fr-FR" lang="fr-FR" sz="2400">
              <a:solidFill>
                <a:schemeClr val="tx1"/>
              </a:solidFill>
              <a:cs panose="020F0502020204030204" typeface="Calibri"/>
            </a:endParaRPr>
          </a:p>
          <a:p>
            <a:r>
              <a:rPr altLang="fr-FR" lang="fr-FR" sz="2800">
                <a:solidFill>
                  <a:schemeClr val="tx1"/>
                </a:solidFill>
                <a:cs panose="020F0502020204030204" typeface="Calibri"/>
              </a:rPr>
              <a:t>Nous remercions </a:t>
            </a:r>
            <a:r>
              <a:rPr altLang="fr-FR" err="1" lang="fr-FR" sz="2800">
                <a:solidFill>
                  <a:schemeClr val="tx1"/>
                </a:solidFill>
                <a:cs panose="020F0502020204030204" typeface="Calibri"/>
              </a:rPr>
              <a:t>Taymans</a:t>
            </a:r>
            <a:r>
              <a:rPr altLang="fr-FR" lang="fr-FR" sz="2800">
                <a:solidFill>
                  <a:schemeClr val="tx1"/>
                </a:solidFill>
                <a:cs panose="020F0502020204030204" typeface="Calibri"/>
              </a:rPr>
              <a:t>, Ariane (</a:t>
            </a:r>
            <a:r>
              <a:rPr altLang="fr-FR" err="1" lang="fr-FR" sz="2800">
                <a:solidFill>
                  <a:schemeClr val="tx1"/>
                </a:solidFill>
                <a:cs panose="020F0502020204030204" typeface="Calibri"/>
              </a:rPr>
              <a:t>UMons</a:t>
            </a:r>
            <a:r>
              <a:rPr altLang="fr-FR" lang="fr-FR" sz="2800">
                <a:solidFill>
                  <a:schemeClr val="tx1"/>
                </a:solidFill>
                <a:cs panose="020F0502020204030204" typeface="Calibri"/>
              </a:rPr>
              <a:t>), Leclercq, Manon (</a:t>
            </a:r>
            <a:r>
              <a:rPr altLang="fr-FR" err="1" lang="fr-FR" sz="2800">
                <a:solidFill>
                  <a:schemeClr val="tx1"/>
                </a:solidFill>
                <a:cs panose="020F0502020204030204" typeface="Calibri"/>
              </a:rPr>
              <a:t>UMons</a:t>
            </a:r>
            <a:r>
              <a:rPr altLang="fr-FR" lang="fr-FR" sz="2800">
                <a:solidFill>
                  <a:schemeClr val="tx1"/>
                </a:solidFill>
                <a:cs panose="020F0502020204030204" typeface="Calibri"/>
              </a:rPr>
              <a:t>), Cousineau, Émilie (UQTR) pour leur précieuse collaboration.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7356ADC-DEF0-61A6-6773-3BACA8CD7D6B}"/>
              </a:ext>
            </a:extLst>
          </p:cNvPr>
          <p:cNvSpPr txBox="1"/>
          <p:nvPr/>
        </p:nvSpPr>
        <p:spPr>
          <a:xfrm>
            <a:off x="20174802" y="37102760"/>
            <a:ext cx="4547165" cy="954107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anchor="t" bIns="45720" lIns="91440" numCol="1" rIns="91440" rtlCol="0" tIns="45720" wrap="square">
            <a:spAutoFit/>
          </a:bodyPr>
          <a:lstStyle/>
          <a:p>
            <a:pPr algn="ctr"/>
            <a:endParaRPr altLang="fr-CA" b="1" lang="fr-CA" sz="2400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/>
            <a:r>
              <a:rPr altLang="fr-CA" b="1" lang="fr-CA" sz="3200">
                <a:ln w="0"/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Remerciements</a:t>
            </a:r>
            <a:endParaRPr altLang="fr-CA" b="1" lang="fr-CA" sz="3200">
              <a:ln w="0"/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320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Company>Comission Scolaire des chênes</Company>
  <Words>398</Words>
  <Paragraphs>63</Paragraphs>
  <Slides>1</Slides>
  <Notes>0</Notes>
  <TotalTime>0</TotalTime>
  <HiddenSlides>1</HiddenSlides>
  <MMClips>0</MMClips>
  <ScaleCrop>false</ScaleCrop>
  <HeadingPairs>
    <vt:vector baseType="variant" size="6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baseType="lpstr" size="7">
      <vt:lpstr>A little sunshine</vt:lpstr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lication>Microsoft Office PowerPoint</Application>
  <AppVersion>16.0000</AppVersion>
  <PresentationFormat>Personnalisé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2022-04-19T15:34:59Z</dcterms:created>
  <dc:creator>Josée Lefebvre</dc:creator>
  <cp:lastModifiedBy>Romain MONTERO</cp:lastModifiedBy>
  <dcterms:modified xsi:type="dcterms:W3CDTF">2022-04-23T15:29:10Z</dcterms:modified>
  <cp:revision>4</cp:revision>
  <dc:title>Titre</dc:title>
</cp:coreProperties>
</file>