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6"/>
  </p:notesMasterIdLst>
  <p:sldIdLst>
    <p:sldId id="257" r:id="rId4"/>
    <p:sldId id="275" r:id="rId5"/>
    <p:sldId id="258" r:id="rId6"/>
    <p:sldId id="259" r:id="rId7"/>
    <p:sldId id="261" r:id="rId8"/>
    <p:sldId id="282" r:id="rId9"/>
    <p:sldId id="285" r:id="rId10"/>
    <p:sldId id="286" r:id="rId11"/>
    <p:sldId id="279" r:id="rId12"/>
    <p:sldId id="273" r:id="rId13"/>
    <p:sldId id="270" r:id="rId14"/>
    <p:sldId id="284"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0F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8D422-F9E0-4880-BFDC-5366077B3F9B}" v="72" dt="2024-05-20T17:30:15.857"/>
    <p1510:client id="{D2C1ED14-65F5-4CFE-888F-18EF646F2063}" v="1" dt="2024-05-21T04:19:03.49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5" autoAdjust="0"/>
    <p:restoredTop sz="74704"/>
  </p:normalViewPr>
  <p:slideViewPr>
    <p:cSldViewPr snapToGrid="0">
      <p:cViewPr varScale="1">
        <p:scale>
          <a:sx n="63" d="100"/>
          <a:sy n="63" d="100"/>
        </p:scale>
        <p:origin x="1334" y="53"/>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in MONTERO" userId="c6d2874d-ec45-4356-9e19-3758e62e1939" providerId="ADAL" clId="{D2C1ED14-65F5-4CFE-888F-18EF646F2063}"/>
    <pc:docChg chg="delSld">
      <pc:chgData name="Romain MONTERO" userId="c6d2874d-ec45-4356-9e19-3758e62e1939" providerId="ADAL" clId="{D2C1ED14-65F5-4CFE-888F-18EF646F2063}" dt="2024-05-21T04:19:06.331" v="0" actId="2696"/>
      <pc:docMkLst>
        <pc:docMk/>
      </pc:docMkLst>
      <pc:sldChg chg="del">
        <pc:chgData name="Romain MONTERO" userId="c6d2874d-ec45-4356-9e19-3758e62e1939" providerId="ADAL" clId="{D2C1ED14-65F5-4CFE-888F-18EF646F2063}" dt="2024-05-21T04:19:06.331" v="0" actId="2696"/>
        <pc:sldMkLst>
          <pc:docMk/>
          <pc:sldMk cId="4255375328" sldId="256"/>
        </pc:sldMkLst>
      </pc:sldChg>
    </pc:docChg>
  </pc:docChgLst>
  <pc:docChgLst>
    <pc:chgData name="Antoine DEROBERTMASURE" userId="244ac7b0-c79d-4a0d-b7d5-a3fc43e0c146" providerId="ADAL" clId="{5268D422-F9E0-4880-BFDC-5366077B3F9B}"/>
    <pc:docChg chg="modSld">
      <pc:chgData name="Antoine DEROBERTMASURE" userId="244ac7b0-c79d-4a0d-b7d5-a3fc43e0c146" providerId="ADAL" clId="{5268D422-F9E0-4880-BFDC-5366077B3F9B}" dt="2024-05-20T17:30:15.857" v="71"/>
      <pc:docMkLst>
        <pc:docMk/>
      </pc:docMkLst>
      <pc:sldChg chg="modAnim">
        <pc:chgData name="Antoine DEROBERTMASURE" userId="244ac7b0-c79d-4a0d-b7d5-a3fc43e0c146" providerId="ADAL" clId="{5268D422-F9E0-4880-BFDC-5366077B3F9B}" dt="2024-05-20T17:28:27.505" v="29"/>
        <pc:sldMkLst>
          <pc:docMk/>
          <pc:sldMk cId="2685238655" sldId="259"/>
        </pc:sldMkLst>
      </pc:sldChg>
      <pc:sldChg chg="modSp modAnim">
        <pc:chgData name="Antoine DEROBERTMASURE" userId="244ac7b0-c79d-4a0d-b7d5-a3fc43e0c146" providerId="ADAL" clId="{5268D422-F9E0-4880-BFDC-5366077B3F9B}" dt="2024-05-20T17:30:15.857" v="71"/>
        <pc:sldMkLst>
          <pc:docMk/>
          <pc:sldMk cId="486157300" sldId="270"/>
        </pc:sldMkLst>
        <pc:spChg chg="mod">
          <ac:chgData name="Antoine DEROBERTMASURE" userId="244ac7b0-c79d-4a0d-b7d5-a3fc43e0c146" providerId="ADAL" clId="{5268D422-F9E0-4880-BFDC-5366077B3F9B}" dt="2024-05-20T17:29:59.563" v="69" actId="313"/>
          <ac:spMkLst>
            <pc:docMk/>
            <pc:sldMk cId="486157300" sldId="270"/>
            <ac:spMk id="3" creationId="{99532E2D-C38A-93BE-186E-03F94AD10A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69E93-0221-4861-8988-39DA433FC2BE}" type="datetimeFigureOut">
              <a:rPr lang="fr-BE" smtClean="0"/>
              <a:t>21-05-24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6A219-DF53-4FA3-8C9F-4AF362729DA5}" type="slidenum">
              <a:rPr lang="fr-BE" smtClean="0"/>
              <a:t>‹N°›</a:t>
            </a:fld>
            <a:endParaRPr lang="fr-BE"/>
          </a:p>
        </p:txBody>
      </p:sp>
    </p:spTree>
    <p:extLst>
      <p:ext uri="{BB962C8B-B14F-4D97-AF65-F5344CB8AC3E}">
        <p14:creationId xmlns:p14="http://schemas.microsoft.com/office/powerpoint/2010/main" val="1186705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76A219-DF53-4FA3-8C9F-4AF362729DA5}" type="slidenum">
              <a:rPr lang="fr-BE" smtClean="0"/>
              <a:t>1</a:t>
            </a:fld>
            <a:endParaRPr lang="fr-BE"/>
          </a:p>
        </p:txBody>
      </p:sp>
    </p:spTree>
    <p:extLst>
      <p:ext uri="{BB962C8B-B14F-4D97-AF65-F5344CB8AC3E}">
        <p14:creationId xmlns:p14="http://schemas.microsoft.com/office/powerpoint/2010/main" val="72661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76A219-DF53-4FA3-8C9F-4AF362729DA5}" type="slidenum">
              <a:rPr lang="fr-BE" smtClean="0"/>
              <a:t>2</a:t>
            </a:fld>
            <a:endParaRPr lang="fr-BE"/>
          </a:p>
        </p:txBody>
      </p:sp>
    </p:spTree>
    <p:extLst>
      <p:ext uri="{BB962C8B-B14F-4D97-AF65-F5344CB8AC3E}">
        <p14:creationId xmlns:p14="http://schemas.microsoft.com/office/powerpoint/2010/main" val="265636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76A219-DF53-4FA3-8C9F-4AF362729DA5}" type="slidenum">
              <a:rPr lang="fr-BE" smtClean="0"/>
              <a:t>6</a:t>
            </a:fld>
            <a:endParaRPr lang="fr-BE"/>
          </a:p>
        </p:txBody>
      </p:sp>
    </p:spTree>
    <p:extLst>
      <p:ext uri="{BB962C8B-B14F-4D97-AF65-F5344CB8AC3E}">
        <p14:creationId xmlns:p14="http://schemas.microsoft.com/office/powerpoint/2010/main" val="400333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76A219-DF53-4FA3-8C9F-4AF362729DA5}" type="slidenum">
              <a:rPr lang="fr-BE" smtClean="0"/>
              <a:t>7</a:t>
            </a:fld>
            <a:endParaRPr lang="fr-BE"/>
          </a:p>
        </p:txBody>
      </p:sp>
    </p:spTree>
    <p:extLst>
      <p:ext uri="{BB962C8B-B14F-4D97-AF65-F5344CB8AC3E}">
        <p14:creationId xmlns:p14="http://schemas.microsoft.com/office/powerpoint/2010/main" val="147014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E76A219-DF53-4FA3-8C9F-4AF362729DA5}" type="slidenum">
              <a:rPr lang="fr-BE" smtClean="0"/>
              <a:t>8</a:t>
            </a:fld>
            <a:endParaRPr lang="fr-BE"/>
          </a:p>
        </p:txBody>
      </p:sp>
    </p:spTree>
    <p:extLst>
      <p:ext uri="{BB962C8B-B14F-4D97-AF65-F5344CB8AC3E}">
        <p14:creationId xmlns:p14="http://schemas.microsoft.com/office/powerpoint/2010/main" val="341796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Article 50. - Il est créé, au sein de chaque Haute Ecole ayant un</a:t>
            </a:r>
          </a:p>
          <a:p>
            <a:r>
              <a:rPr lang="fr-FR" dirty="0"/>
              <a:t>département pédagogique, un Service de recherche et développement en</a:t>
            </a:r>
          </a:p>
          <a:p>
            <a:r>
              <a:rPr lang="fr-FR" dirty="0"/>
              <a:t>Enseignement coordonné par un membre du personnel chargé des matières</a:t>
            </a:r>
          </a:p>
          <a:p>
            <a:r>
              <a:rPr lang="fr-FR" dirty="0"/>
              <a:t>associées à la didactique de la discipline ou de la formation à et par la pratique,</a:t>
            </a:r>
          </a:p>
          <a:p>
            <a:r>
              <a:rPr lang="fr-FR" dirty="0"/>
              <a:t>titulaire d'un grade de docteur en sciences psychologiques et de l'éducation, de</a:t>
            </a:r>
          </a:p>
          <a:p>
            <a:r>
              <a:rPr lang="fr-FR" dirty="0"/>
              <a:t>Docu 50119 p.26</a:t>
            </a:r>
          </a:p>
          <a:p>
            <a:r>
              <a:rPr lang="fr-FR" dirty="0"/>
              <a:t>Centre de documentation administrative D. 02-12-2021</a:t>
            </a:r>
          </a:p>
          <a:p>
            <a:r>
              <a:rPr lang="fr-FR" dirty="0"/>
              <a:t>Secrétariat général Imprimé le 02/02/2022</a:t>
            </a:r>
          </a:p>
          <a:p>
            <a:r>
              <a:rPr lang="fr-FR" dirty="0"/>
              <a:t>docteur dans le domaine «Sciences de l'éducation et Enseignement» ou de</a:t>
            </a:r>
          </a:p>
          <a:p>
            <a:r>
              <a:rPr lang="fr-FR" dirty="0"/>
              <a:t>docteur à visée didactique dans un autre domaine d'études.</a:t>
            </a:r>
          </a:p>
          <a:p>
            <a:r>
              <a:rPr lang="fr-FR" dirty="0"/>
              <a:t>A titre transitoire jusqu'en septembre 2027, cette fonction pourra être</a:t>
            </a:r>
          </a:p>
          <a:p>
            <a:r>
              <a:rPr lang="fr-FR" dirty="0"/>
              <a:t>occupée par un membre du personnel reconnu par le pouvoir organisateur pour</a:t>
            </a:r>
          </a:p>
          <a:p>
            <a:r>
              <a:rPr lang="fr-FR" dirty="0"/>
              <a:t>sa notoriété scientifique.</a:t>
            </a:r>
          </a:p>
          <a:p>
            <a:r>
              <a:rPr lang="fr-FR" dirty="0"/>
              <a:t>Par dérogation à l'alinéa 1er, deux Hautes Ecoles ayant une catégorie</a:t>
            </a:r>
          </a:p>
          <a:p>
            <a:r>
              <a:rPr lang="fr-FR" dirty="0"/>
              <a:t>pédagogique et situées dans le même pôle géographique, peuvent mutualiser</a:t>
            </a:r>
          </a:p>
          <a:p>
            <a:r>
              <a:rPr lang="fr-FR" dirty="0"/>
              <a:t>leurs ressources pour créer un seul Service de recherche et développement.</a:t>
            </a:r>
          </a:p>
          <a:p>
            <a:r>
              <a:rPr lang="fr-FR" dirty="0"/>
              <a:t>Ce service a, notamment, pour missions de collaborer avec le ou les</a:t>
            </a:r>
          </a:p>
          <a:p>
            <a:r>
              <a:rPr lang="fr-FR" dirty="0"/>
              <a:t>établissement(s) d'enseignement supérieur </a:t>
            </a:r>
            <a:r>
              <a:rPr lang="fr-FR" dirty="0" err="1"/>
              <a:t>codiplômant</a:t>
            </a:r>
            <a:r>
              <a:rPr lang="fr-FR" dirty="0"/>
              <a:t>(s) notamment en ce</a:t>
            </a:r>
          </a:p>
          <a:p>
            <a:r>
              <a:rPr lang="fr-FR" dirty="0"/>
              <a:t>qui concerne le développement de la recherche en sciences psychologiques et</a:t>
            </a:r>
          </a:p>
          <a:p>
            <a:r>
              <a:rPr lang="fr-FR" dirty="0"/>
              <a:t>de l'éducation et en didactique.</a:t>
            </a:r>
          </a:p>
        </p:txBody>
      </p:sp>
      <p:sp>
        <p:nvSpPr>
          <p:cNvPr id="4" name="Espace réservé du numéro de diapositive 3"/>
          <p:cNvSpPr>
            <a:spLocks noGrp="1"/>
          </p:cNvSpPr>
          <p:nvPr>
            <p:ph type="sldNum" sz="quarter" idx="5"/>
          </p:nvPr>
        </p:nvSpPr>
        <p:spPr/>
        <p:txBody>
          <a:bodyPr/>
          <a:lstStyle/>
          <a:p>
            <a:fld id="{6E76A219-DF53-4FA3-8C9F-4AF362729DA5}" type="slidenum">
              <a:rPr lang="fr-BE" smtClean="0"/>
              <a:t>10</a:t>
            </a:fld>
            <a:endParaRPr lang="fr-BE"/>
          </a:p>
        </p:txBody>
      </p:sp>
    </p:spTree>
    <p:extLst>
      <p:ext uri="{BB962C8B-B14F-4D97-AF65-F5344CB8AC3E}">
        <p14:creationId xmlns:p14="http://schemas.microsoft.com/office/powerpoint/2010/main" val="412325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E76A219-DF53-4FA3-8C9F-4AF362729DA5}" type="slidenum">
              <a:rPr lang="fr-BE" smtClean="0"/>
              <a:t>11</a:t>
            </a:fld>
            <a:endParaRPr lang="fr-BE"/>
          </a:p>
        </p:txBody>
      </p:sp>
    </p:spTree>
    <p:extLst>
      <p:ext uri="{BB962C8B-B14F-4D97-AF65-F5344CB8AC3E}">
        <p14:creationId xmlns:p14="http://schemas.microsoft.com/office/powerpoint/2010/main" val="6115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9A39BF-EA12-C075-687F-6D5BFE6A23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809A0F9B-B472-8962-17B3-F4CBB59587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F8CEDA77-9B80-A185-4CBA-B9D6A8E4F695}"/>
              </a:ext>
            </a:extLst>
          </p:cNvPr>
          <p:cNvSpPr>
            <a:spLocks noGrp="1"/>
          </p:cNvSpPr>
          <p:nvPr>
            <p:ph type="dt" sz="half" idx="10"/>
          </p:nvPr>
        </p:nvSpPr>
        <p:spPr/>
        <p:txBody>
          <a:bodyPr/>
          <a:lstStyle/>
          <a:p>
            <a:fld id="{0F65EEC3-A2E2-442A-B22B-1B2F07522301}" type="datetimeFigureOut">
              <a:rPr lang="fr-BE" smtClean="0"/>
              <a:t>21-05-24</a:t>
            </a:fld>
            <a:endParaRPr lang="fr-BE"/>
          </a:p>
        </p:txBody>
      </p:sp>
      <p:sp>
        <p:nvSpPr>
          <p:cNvPr id="5" name="Espace réservé du pied de page 4">
            <a:extLst>
              <a:ext uri="{FF2B5EF4-FFF2-40B4-BE49-F238E27FC236}">
                <a16:creationId xmlns:a16="http://schemas.microsoft.com/office/drawing/2014/main" id="{542EE78D-8665-E729-08B3-A8B0FD2EDF0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C6ACB26-E8B7-3E0D-4E6E-3A1626329EF7}"/>
              </a:ext>
            </a:extLst>
          </p:cNvPr>
          <p:cNvSpPr>
            <a:spLocks noGrp="1"/>
          </p:cNvSpPr>
          <p:nvPr>
            <p:ph type="sldNum" sz="quarter" idx="12"/>
          </p:nvPr>
        </p:nvSpPr>
        <p:spPr/>
        <p:txBody>
          <a:bodyPr/>
          <a:lstStyle/>
          <a:p>
            <a:fld id="{772020AA-7C4F-4381-A6FA-9FBF3FFC4ACB}" type="slidenum">
              <a:rPr lang="fr-BE" smtClean="0"/>
              <a:t>‹N°›</a:t>
            </a:fld>
            <a:endParaRPr lang="fr-BE"/>
          </a:p>
        </p:txBody>
      </p:sp>
    </p:spTree>
    <p:extLst>
      <p:ext uri="{BB962C8B-B14F-4D97-AF65-F5344CB8AC3E}">
        <p14:creationId xmlns:p14="http://schemas.microsoft.com/office/powerpoint/2010/main" val="65929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6DA525-E3E3-E229-D770-285A90D666C8}"/>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565A37CC-6B22-2161-7A21-66CAF0144C1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FC55856F-E0FC-0C21-AB3F-238C6F5332F2}"/>
              </a:ext>
            </a:extLst>
          </p:cNvPr>
          <p:cNvSpPr>
            <a:spLocks noGrp="1"/>
          </p:cNvSpPr>
          <p:nvPr>
            <p:ph type="dt" sz="half" idx="10"/>
          </p:nvPr>
        </p:nvSpPr>
        <p:spPr/>
        <p:txBody>
          <a:bodyPr/>
          <a:lstStyle/>
          <a:p>
            <a:fld id="{0F65EEC3-A2E2-442A-B22B-1B2F07522301}" type="datetimeFigureOut">
              <a:rPr lang="fr-BE" smtClean="0"/>
              <a:t>21-05-24</a:t>
            </a:fld>
            <a:endParaRPr lang="fr-BE"/>
          </a:p>
        </p:txBody>
      </p:sp>
      <p:sp>
        <p:nvSpPr>
          <p:cNvPr id="5" name="Espace réservé du pied de page 4">
            <a:extLst>
              <a:ext uri="{FF2B5EF4-FFF2-40B4-BE49-F238E27FC236}">
                <a16:creationId xmlns:a16="http://schemas.microsoft.com/office/drawing/2014/main" id="{7A8BB47D-93E4-AEC5-D7A0-09FD6DA405A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4C7505F-51AC-6B1D-EEE2-E416CEA34D4A}"/>
              </a:ext>
            </a:extLst>
          </p:cNvPr>
          <p:cNvSpPr>
            <a:spLocks noGrp="1"/>
          </p:cNvSpPr>
          <p:nvPr>
            <p:ph type="sldNum" sz="quarter" idx="12"/>
          </p:nvPr>
        </p:nvSpPr>
        <p:spPr/>
        <p:txBody>
          <a:bodyPr/>
          <a:lstStyle/>
          <a:p>
            <a:fld id="{772020AA-7C4F-4381-A6FA-9FBF3FFC4ACB}" type="slidenum">
              <a:rPr lang="fr-BE" smtClean="0"/>
              <a:t>‹N°›</a:t>
            </a:fld>
            <a:endParaRPr lang="fr-BE"/>
          </a:p>
        </p:txBody>
      </p:sp>
    </p:spTree>
    <p:extLst>
      <p:ext uri="{BB962C8B-B14F-4D97-AF65-F5344CB8AC3E}">
        <p14:creationId xmlns:p14="http://schemas.microsoft.com/office/powerpoint/2010/main" val="318397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491C6D3-C14E-FF5C-86A3-E2BF381CE2CC}"/>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CD3C3958-8AB7-11D4-4564-0DDE929962F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805479F-6E45-CF33-689A-E901B6D010C5}"/>
              </a:ext>
            </a:extLst>
          </p:cNvPr>
          <p:cNvSpPr>
            <a:spLocks noGrp="1"/>
          </p:cNvSpPr>
          <p:nvPr>
            <p:ph type="dt" sz="half" idx="10"/>
          </p:nvPr>
        </p:nvSpPr>
        <p:spPr/>
        <p:txBody>
          <a:bodyPr/>
          <a:lstStyle/>
          <a:p>
            <a:fld id="{0F65EEC3-A2E2-442A-B22B-1B2F07522301}" type="datetimeFigureOut">
              <a:rPr lang="fr-BE" smtClean="0"/>
              <a:t>21-05-24</a:t>
            </a:fld>
            <a:endParaRPr lang="fr-BE"/>
          </a:p>
        </p:txBody>
      </p:sp>
      <p:sp>
        <p:nvSpPr>
          <p:cNvPr id="5" name="Espace réservé du pied de page 4">
            <a:extLst>
              <a:ext uri="{FF2B5EF4-FFF2-40B4-BE49-F238E27FC236}">
                <a16:creationId xmlns:a16="http://schemas.microsoft.com/office/drawing/2014/main" id="{C82E883A-3475-D758-0083-71144572643C}"/>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68691C3-9BE9-CB59-1241-2C30E7CCBCE3}"/>
              </a:ext>
            </a:extLst>
          </p:cNvPr>
          <p:cNvSpPr>
            <a:spLocks noGrp="1"/>
          </p:cNvSpPr>
          <p:nvPr>
            <p:ph type="sldNum" sz="quarter" idx="12"/>
          </p:nvPr>
        </p:nvSpPr>
        <p:spPr/>
        <p:txBody>
          <a:bodyPr/>
          <a:lstStyle/>
          <a:p>
            <a:fld id="{772020AA-7C4F-4381-A6FA-9FBF3FFC4ACB}" type="slidenum">
              <a:rPr lang="fr-BE" smtClean="0"/>
              <a:t>‹N°›</a:t>
            </a:fld>
            <a:endParaRPr lang="fr-BE"/>
          </a:p>
        </p:txBody>
      </p:sp>
    </p:spTree>
    <p:extLst>
      <p:ext uri="{BB962C8B-B14F-4D97-AF65-F5344CB8AC3E}">
        <p14:creationId xmlns:p14="http://schemas.microsoft.com/office/powerpoint/2010/main" val="3550576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16D4C-15F7-4836-EC77-E1B3BE9781CC}"/>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4888F750-048B-B8C6-C50D-61041382802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1C27F54-096E-88C5-9DD9-19B953CB7948}"/>
              </a:ext>
            </a:extLst>
          </p:cNvPr>
          <p:cNvSpPr>
            <a:spLocks noGrp="1"/>
          </p:cNvSpPr>
          <p:nvPr>
            <p:ph type="dt" sz="half" idx="10"/>
          </p:nvPr>
        </p:nvSpPr>
        <p:spPr/>
        <p:txBody>
          <a:bodyPr/>
          <a:lstStyle/>
          <a:p>
            <a:fld id="{0F65EEC3-A2E2-442A-B22B-1B2F07522301}" type="datetimeFigureOut">
              <a:rPr lang="fr-BE" smtClean="0"/>
              <a:t>21-05-24</a:t>
            </a:fld>
            <a:endParaRPr lang="fr-BE"/>
          </a:p>
        </p:txBody>
      </p:sp>
      <p:sp>
        <p:nvSpPr>
          <p:cNvPr id="5" name="Espace réservé du pied de page 4">
            <a:extLst>
              <a:ext uri="{FF2B5EF4-FFF2-40B4-BE49-F238E27FC236}">
                <a16:creationId xmlns:a16="http://schemas.microsoft.com/office/drawing/2014/main" id="{6D2A71EB-9F19-D549-6EE2-02BAF412250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F6B176C-6DF7-4879-6974-5243035A097B}"/>
              </a:ext>
            </a:extLst>
          </p:cNvPr>
          <p:cNvSpPr>
            <a:spLocks noGrp="1"/>
          </p:cNvSpPr>
          <p:nvPr>
            <p:ph type="sldNum" sz="quarter" idx="12"/>
          </p:nvPr>
        </p:nvSpPr>
        <p:spPr/>
        <p:txBody>
          <a:bodyPr/>
          <a:lstStyle/>
          <a:p>
            <a:fld id="{772020AA-7C4F-4381-A6FA-9FBF3FFC4ACB}" type="slidenum">
              <a:rPr lang="fr-BE" smtClean="0"/>
              <a:t>‹N°›</a:t>
            </a:fld>
            <a:endParaRPr lang="fr-BE"/>
          </a:p>
        </p:txBody>
      </p:sp>
    </p:spTree>
    <p:extLst>
      <p:ext uri="{BB962C8B-B14F-4D97-AF65-F5344CB8AC3E}">
        <p14:creationId xmlns:p14="http://schemas.microsoft.com/office/powerpoint/2010/main" val="103750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C9EA8-B588-8392-3A87-6A105C01EC9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9E103225-17AC-0D25-0841-80725BDF6F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897A2CA-45BA-9778-D4B1-A754A26B8EBF}"/>
              </a:ext>
            </a:extLst>
          </p:cNvPr>
          <p:cNvSpPr>
            <a:spLocks noGrp="1"/>
          </p:cNvSpPr>
          <p:nvPr>
            <p:ph type="dt" sz="half" idx="10"/>
          </p:nvPr>
        </p:nvSpPr>
        <p:spPr/>
        <p:txBody>
          <a:bodyPr/>
          <a:lstStyle/>
          <a:p>
            <a:fld id="{0F65EEC3-A2E2-442A-B22B-1B2F07522301}" type="datetimeFigureOut">
              <a:rPr lang="fr-BE" smtClean="0"/>
              <a:t>21-05-24</a:t>
            </a:fld>
            <a:endParaRPr lang="fr-BE"/>
          </a:p>
        </p:txBody>
      </p:sp>
      <p:sp>
        <p:nvSpPr>
          <p:cNvPr id="5" name="Espace réservé du pied de page 4">
            <a:extLst>
              <a:ext uri="{FF2B5EF4-FFF2-40B4-BE49-F238E27FC236}">
                <a16:creationId xmlns:a16="http://schemas.microsoft.com/office/drawing/2014/main" id="{D0A8886F-5FF2-451C-9BCD-34F5EE604F7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361209D-8312-DBA4-2379-1CA8EE9ED1AA}"/>
              </a:ext>
            </a:extLst>
          </p:cNvPr>
          <p:cNvSpPr>
            <a:spLocks noGrp="1"/>
          </p:cNvSpPr>
          <p:nvPr>
            <p:ph type="sldNum" sz="quarter" idx="12"/>
          </p:nvPr>
        </p:nvSpPr>
        <p:spPr/>
        <p:txBody>
          <a:bodyPr/>
          <a:lstStyle/>
          <a:p>
            <a:fld id="{772020AA-7C4F-4381-A6FA-9FBF3FFC4ACB}" type="slidenum">
              <a:rPr lang="fr-BE" smtClean="0"/>
              <a:t>‹N°›</a:t>
            </a:fld>
            <a:endParaRPr lang="fr-BE"/>
          </a:p>
        </p:txBody>
      </p:sp>
    </p:spTree>
    <p:extLst>
      <p:ext uri="{BB962C8B-B14F-4D97-AF65-F5344CB8AC3E}">
        <p14:creationId xmlns:p14="http://schemas.microsoft.com/office/powerpoint/2010/main" val="345010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715908-9E4C-B1BB-C74B-3F8BE1FD0509}"/>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9B278D59-AAAC-FB19-2082-2BC782F877C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778EB7FD-873D-AE00-194A-5EBEE814708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BB9D51AF-B855-C48A-9392-45715299BD28}"/>
              </a:ext>
            </a:extLst>
          </p:cNvPr>
          <p:cNvSpPr>
            <a:spLocks noGrp="1"/>
          </p:cNvSpPr>
          <p:nvPr>
            <p:ph type="dt" sz="half" idx="10"/>
          </p:nvPr>
        </p:nvSpPr>
        <p:spPr/>
        <p:txBody>
          <a:bodyPr/>
          <a:lstStyle/>
          <a:p>
            <a:fld id="{0F65EEC3-A2E2-442A-B22B-1B2F07522301}" type="datetimeFigureOut">
              <a:rPr lang="fr-BE" smtClean="0"/>
              <a:t>21-05-24</a:t>
            </a:fld>
            <a:endParaRPr lang="fr-BE"/>
          </a:p>
        </p:txBody>
      </p:sp>
      <p:sp>
        <p:nvSpPr>
          <p:cNvPr id="6" name="Espace réservé du pied de page 5">
            <a:extLst>
              <a:ext uri="{FF2B5EF4-FFF2-40B4-BE49-F238E27FC236}">
                <a16:creationId xmlns:a16="http://schemas.microsoft.com/office/drawing/2014/main" id="{9909849A-E0BA-82D0-FC1B-65FB42BBBA4B}"/>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6D442C59-9E46-BE29-735A-35C28ADA668B}"/>
              </a:ext>
            </a:extLst>
          </p:cNvPr>
          <p:cNvSpPr>
            <a:spLocks noGrp="1"/>
          </p:cNvSpPr>
          <p:nvPr>
            <p:ph type="sldNum" sz="quarter" idx="12"/>
          </p:nvPr>
        </p:nvSpPr>
        <p:spPr/>
        <p:txBody>
          <a:bodyPr/>
          <a:lstStyle/>
          <a:p>
            <a:fld id="{772020AA-7C4F-4381-A6FA-9FBF3FFC4ACB}" type="slidenum">
              <a:rPr lang="fr-BE" smtClean="0"/>
              <a:t>‹N°›</a:t>
            </a:fld>
            <a:endParaRPr lang="fr-BE"/>
          </a:p>
        </p:txBody>
      </p:sp>
    </p:spTree>
    <p:extLst>
      <p:ext uri="{BB962C8B-B14F-4D97-AF65-F5344CB8AC3E}">
        <p14:creationId xmlns:p14="http://schemas.microsoft.com/office/powerpoint/2010/main" val="41085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470EF4-AD83-17CE-AEBF-A95CC0DD814A}"/>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4935329C-96FB-9293-ADE8-F671BAF44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7AB75E7-B157-EC96-A251-92AA9BBE4DA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016C8134-6B34-5D3A-9C68-890970DA43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F0EAE31-7590-4C96-8944-1CD9F85919F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91457FEB-1845-13C4-DC9F-09473D819A6B}"/>
              </a:ext>
            </a:extLst>
          </p:cNvPr>
          <p:cNvSpPr>
            <a:spLocks noGrp="1"/>
          </p:cNvSpPr>
          <p:nvPr>
            <p:ph type="dt" sz="half" idx="10"/>
          </p:nvPr>
        </p:nvSpPr>
        <p:spPr/>
        <p:txBody>
          <a:bodyPr/>
          <a:lstStyle/>
          <a:p>
            <a:fld id="{0F65EEC3-A2E2-442A-B22B-1B2F07522301}" type="datetimeFigureOut">
              <a:rPr lang="fr-BE" smtClean="0"/>
              <a:t>21-05-24</a:t>
            </a:fld>
            <a:endParaRPr lang="fr-BE"/>
          </a:p>
        </p:txBody>
      </p:sp>
      <p:sp>
        <p:nvSpPr>
          <p:cNvPr id="8" name="Espace réservé du pied de page 7">
            <a:extLst>
              <a:ext uri="{FF2B5EF4-FFF2-40B4-BE49-F238E27FC236}">
                <a16:creationId xmlns:a16="http://schemas.microsoft.com/office/drawing/2014/main" id="{78C65F49-7A87-FA43-E780-54D716885627}"/>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FAACFD96-A46B-BC5D-0F02-3DE7BE91E1FE}"/>
              </a:ext>
            </a:extLst>
          </p:cNvPr>
          <p:cNvSpPr>
            <a:spLocks noGrp="1"/>
          </p:cNvSpPr>
          <p:nvPr>
            <p:ph type="sldNum" sz="quarter" idx="12"/>
          </p:nvPr>
        </p:nvSpPr>
        <p:spPr/>
        <p:txBody>
          <a:bodyPr/>
          <a:lstStyle/>
          <a:p>
            <a:fld id="{772020AA-7C4F-4381-A6FA-9FBF3FFC4ACB}" type="slidenum">
              <a:rPr lang="fr-BE" smtClean="0"/>
              <a:t>‹N°›</a:t>
            </a:fld>
            <a:endParaRPr lang="fr-BE"/>
          </a:p>
        </p:txBody>
      </p:sp>
    </p:spTree>
    <p:extLst>
      <p:ext uri="{BB962C8B-B14F-4D97-AF65-F5344CB8AC3E}">
        <p14:creationId xmlns:p14="http://schemas.microsoft.com/office/powerpoint/2010/main" val="151122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C6BEA-4290-9D03-DA6B-7C5A29034D48}"/>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3752A7DD-49DB-4FFB-AE57-4DDB1270FA11}"/>
              </a:ext>
            </a:extLst>
          </p:cNvPr>
          <p:cNvSpPr>
            <a:spLocks noGrp="1"/>
          </p:cNvSpPr>
          <p:nvPr>
            <p:ph type="dt" sz="half" idx="10"/>
          </p:nvPr>
        </p:nvSpPr>
        <p:spPr/>
        <p:txBody>
          <a:bodyPr/>
          <a:lstStyle/>
          <a:p>
            <a:fld id="{0F65EEC3-A2E2-442A-B22B-1B2F07522301}" type="datetimeFigureOut">
              <a:rPr lang="fr-BE" smtClean="0"/>
              <a:t>21-05-24</a:t>
            </a:fld>
            <a:endParaRPr lang="fr-BE"/>
          </a:p>
        </p:txBody>
      </p:sp>
      <p:sp>
        <p:nvSpPr>
          <p:cNvPr id="4" name="Espace réservé du pied de page 3">
            <a:extLst>
              <a:ext uri="{FF2B5EF4-FFF2-40B4-BE49-F238E27FC236}">
                <a16:creationId xmlns:a16="http://schemas.microsoft.com/office/drawing/2014/main" id="{AD151DEA-8550-5704-A957-2D99E07E289A}"/>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E822EA6E-F6A6-A9CA-B6CC-A5B72831BD88}"/>
              </a:ext>
            </a:extLst>
          </p:cNvPr>
          <p:cNvSpPr>
            <a:spLocks noGrp="1"/>
          </p:cNvSpPr>
          <p:nvPr>
            <p:ph type="sldNum" sz="quarter" idx="12"/>
          </p:nvPr>
        </p:nvSpPr>
        <p:spPr/>
        <p:txBody>
          <a:bodyPr/>
          <a:lstStyle/>
          <a:p>
            <a:fld id="{772020AA-7C4F-4381-A6FA-9FBF3FFC4ACB}" type="slidenum">
              <a:rPr lang="fr-BE" smtClean="0"/>
              <a:t>‹N°›</a:t>
            </a:fld>
            <a:endParaRPr lang="fr-BE"/>
          </a:p>
        </p:txBody>
      </p:sp>
    </p:spTree>
    <p:extLst>
      <p:ext uri="{BB962C8B-B14F-4D97-AF65-F5344CB8AC3E}">
        <p14:creationId xmlns:p14="http://schemas.microsoft.com/office/powerpoint/2010/main" val="229408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4E64B0-77BE-672E-ED4D-73E664581941}"/>
              </a:ext>
            </a:extLst>
          </p:cNvPr>
          <p:cNvSpPr>
            <a:spLocks noGrp="1"/>
          </p:cNvSpPr>
          <p:nvPr>
            <p:ph type="dt" sz="half" idx="10"/>
          </p:nvPr>
        </p:nvSpPr>
        <p:spPr/>
        <p:txBody>
          <a:bodyPr/>
          <a:lstStyle/>
          <a:p>
            <a:fld id="{0F65EEC3-A2E2-442A-B22B-1B2F07522301}" type="datetimeFigureOut">
              <a:rPr lang="fr-BE" smtClean="0"/>
              <a:t>21-05-24</a:t>
            </a:fld>
            <a:endParaRPr lang="fr-BE"/>
          </a:p>
        </p:txBody>
      </p:sp>
      <p:sp>
        <p:nvSpPr>
          <p:cNvPr id="3" name="Espace réservé du pied de page 2">
            <a:extLst>
              <a:ext uri="{FF2B5EF4-FFF2-40B4-BE49-F238E27FC236}">
                <a16:creationId xmlns:a16="http://schemas.microsoft.com/office/drawing/2014/main" id="{2D32E91D-9CCD-34CE-A9B4-3B46A0071E70}"/>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AF5C1D55-35DE-A88F-8ABF-F1F49BA51A3C}"/>
              </a:ext>
            </a:extLst>
          </p:cNvPr>
          <p:cNvSpPr>
            <a:spLocks noGrp="1"/>
          </p:cNvSpPr>
          <p:nvPr>
            <p:ph type="sldNum" sz="quarter" idx="12"/>
          </p:nvPr>
        </p:nvSpPr>
        <p:spPr/>
        <p:txBody>
          <a:bodyPr/>
          <a:lstStyle/>
          <a:p>
            <a:fld id="{772020AA-7C4F-4381-A6FA-9FBF3FFC4ACB}" type="slidenum">
              <a:rPr lang="fr-BE" smtClean="0"/>
              <a:t>‹N°›</a:t>
            </a:fld>
            <a:endParaRPr lang="fr-BE"/>
          </a:p>
        </p:txBody>
      </p:sp>
    </p:spTree>
    <p:extLst>
      <p:ext uri="{BB962C8B-B14F-4D97-AF65-F5344CB8AC3E}">
        <p14:creationId xmlns:p14="http://schemas.microsoft.com/office/powerpoint/2010/main" val="2600648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DF83F-FDFF-DCD2-FA09-781496495F7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7E281F08-9CD2-A9F4-26BE-1F769B120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EEABCA59-36DB-67AE-9335-6FDE3E950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3835264-FD36-4CEA-782D-FE3EC2115B8D}"/>
              </a:ext>
            </a:extLst>
          </p:cNvPr>
          <p:cNvSpPr>
            <a:spLocks noGrp="1"/>
          </p:cNvSpPr>
          <p:nvPr>
            <p:ph type="dt" sz="half" idx="10"/>
          </p:nvPr>
        </p:nvSpPr>
        <p:spPr/>
        <p:txBody>
          <a:bodyPr/>
          <a:lstStyle/>
          <a:p>
            <a:fld id="{0F65EEC3-A2E2-442A-B22B-1B2F07522301}" type="datetimeFigureOut">
              <a:rPr lang="fr-BE" smtClean="0"/>
              <a:t>21-05-24</a:t>
            </a:fld>
            <a:endParaRPr lang="fr-BE"/>
          </a:p>
        </p:txBody>
      </p:sp>
      <p:sp>
        <p:nvSpPr>
          <p:cNvPr id="6" name="Espace réservé du pied de page 5">
            <a:extLst>
              <a:ext uri="{FF2B5EF4-FFF2-40B4-BE49-F238E27FC236}">
                <a16:creationId xmlns:a16="http://schemas.microsoft.com/office/drawing/2014/main" id="{37DE117F-4FB2-F038-96E5-D045F340360A}"/>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A2892C10-476E-EAE8-AB67-AA7C57A5D77A}"/>
              </a:ext>
            </a:extLst>
          </p:cNvPr>
          <p:cNvSpPr>
            <a:spLocks noGrp="1"/>
          </p:cNvSpPr>
          <p:nvPr>
            <p:ph type="sldNum" sz="quarter" idx="12"/>
          </p:nvPr>
        </p:nvSpPr>
        <p:spPr/>
        <p:txBody>
          <a:bodyPr/>
          <a:lstStyle/>
          <a:p>
            <a:fld id="{772020AA-7C4F-4381-A6FA-9FBF3FFC4ACB}" type="slidenum">
              <a:rPr lang="fr-BE" smtClean="0"/>
              <a:t>‹N°›</a:t>
            </a:fld>
            <a:endParaRPr lang="fr-BE"/>
          </a:p>
        </p:txBody>
      </p:sp>
    </p:spTree>
    <p:extLst>
      <p:ext uri="{BB962C8B-B14F-4D97-AF65-F5344CB8AC3E}">
        <p14:creationId xmlns:p14="http://schemas.microsoft.com/office/powerpoint/2010/main" val="118802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2475A2-FC17-F519-03C0-269C617C16B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461ACA86-E965-7B9E-3FB3-95B6FA6D28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A79E29E8-63B1-61F9-92FF-F236EFC8D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0CE9708-8A65-0EF2-F2B8-AB2CB1F1BE87}"/>
              </a:ext>
            </a:extLst>
          </p:cNvPr>
          <p:cNvSpPr>
            <a:spLocks noGrp="1"/>
          </p:cNvSpPr>
          <p:nvPr>
            <p:ph type="dt" sz="half" idx="10"/>
          </p:nvPr>
        </p:nvSpPr>
        <p:spPr/>
        <p:txBody>
          <a:bodyPr/>
          <a:lstStyle/>
          <a:p>
            <a:fld id="{0F65EEC3-A2E2-442A-B22B-1B2F07522301}" type="datetimeFigureOut">
              <a:rPr lang="fr-BE" smtClean="0"/>
              <a:t>21-05-24</a:t>
            </a:fld>
            <a:endParaRPr lang="fr-BE"/>
          </a:p>
        </p:txBody>
      </p:sp>
      <p:sp>
        <p:nvSpPr>
          <p:cNvPr id="6" name="Espace réservé du pied de page 5">
            <a:extLst>
              <a:ext uri="{FF2B5EF4-FFF2-40B4-BE49-F238E27FC236}">
                <a16:creationId xmlns:a16="http://schemas.microsoft.com/office/drawing/2014/main" id="{C45D6872-4D14-D288-DDEA-DED3C9A3E0B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A6D16E54-3844-B543-B0ED-0CAB5C8EF18D}"/>
              </a:ext>
            </a:extLst>
          </p:cNvPr>
          <p:cNvSpPr>
            <a:spLocks noGrp="1"/>
          </p:cNvSpPr>
          <p:nvPr>
            <p:ph type="sldNum" sz="quarter" idx="12"/>
          </p:nvPr>
        </p:nvSpPr>
        <p:spPr/>
        <p:txBody>
          <a:bodyPr/>
          <a:lstStyle/>
          <a:p>
            <a:fld id="{772020AA-7C4F-4381-A6FA-9FBF3FFC4ACB}" type="slidenum">
              <a:rPr lang="fr-BE" smtClean="0"/>
              <a:t>‹N°›</a:t>
            </a:fld>
            <a:endParaRPr lang="fr-BE"/>
          </a:p>
        </p:txBody>
      </p:sp>
    </p:spTree>
    <p:extLst>
      <p:ext uri="{BB962C8B-B14F-4D97-AF65-F5344CB8AC3E}">
        <p14:creationId xmlns:p14="http://schemas.microsoft.com/office/powerpoint/2010/main" val="37061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E591469-43CF-EE63-FBF4-596E82D772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45003B93-CD29-18CD-C595-D0E15E79C1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32EC02F-3708-DF48-4226-CE3D1D641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65EEC3-A2E2-442A-B22B-1B2F07522301}" type="datetimeFigureOut">
              <a:rPr lang="fr-BE" smtClean="0"/>
              <a:t>21-05-24</a:t>
            </a:fld>
            <a:endParaRPr lang="fr-BE"/>
          </a:p>
        </p:txBody>
      </p:sp>
      <p:sp>
        <p:nvSpPr>
          <p:cNvPr id="5" name="Espace réservé du pied de page 4">
            <a:extLst>
              <a:ext uri="{FF2B5EF4-FFF2-40B4-BE49-F238E27FC236}">
                <a16:creationId xmlns:a16="http://schemas.microsoft.com/office/drawing/2014/main" id="{510D5550-3B6B-B228-A6C2-BC09F3AF5B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6D94462E-46CF-F60A-B72B-99C8B59D9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2020AA-7C4F-4381-A6FA-9FBF3FFC4ACB}" type="slidenum">
              <a:rPr lang="fr-BE" smtClean="0"/>
              <a:t>‹N°›</a:t>
            </a:fld>
            <a:endParaRPr lang="fr-BE"/>
          </a:p>
        </p:txBody>
      </p:sp>
    </p:spTree>
    <p:extLst>
      <p:ext uri="{BB962C8B-B14F-4D97-AF65-F5344CB8AC3E}">
        <p14:creationId xmlns:p14="http://schemas.microsoft.com/office/powerpoint/2010/main" val="25482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7527A-09F3-1C3A-9B8B-ABF46A88E415}"/>
              </a:ext>
            </a:extLst>
          </p:cNvPr>
          <p:cNvSpPr>
            <a:spLocks noGrp="1"/>
          </p:cNvSpPr>
          <p:nvPr>
            <p:ph type="ctrTitle"/>
          </p:nvPr>
        </p:nvSpPr>
        <p:spPr>
          <a:xfrm>
            <a:off x="865141" y="5023038"/>
            <a:ext cx="10109199" cy="598032"/>
          </a:xfrm>
        </p:spPr>
        <p:txBody>
          <a:bodyPr anchor="ctr">
            <a:noAutofit/>
          </a:bodyPr>
          <a:lstStyle/>
          <a:p>
            <a:pPr algn="l"/>
            <a:r>
              <a:rPr lang="fr-FR" sz="4400" dirty="0"/>
              <a:t>La FIE, </a:t>
            </a:r>
            <a:r>
              <a:rPr lang="fr-FR" sz="4400" dirty="0" err="1"/>
              <a:t>Goprof</a:t>
            </a:r>
            <a:r>
              <a:rPr lang="fr-FR" sz="4400" dirty="0"/>
              <a:t> et la recherche</a:t>
            </a:r>
            <a:endParaRPr lang="fr-BE" sz="4400" dirty="0"/>
          </a:p>
        </p:txBody>
      </p:sp>
      <p:pic>
        <p:nvPicPr>
          <p:cNvPr id="6" name="Image 5" descr="Une image contenant Visage humain, personne, habits, sourire&#10;&#10;Description générée automatiquement">
            <a:extLst>
              <a:ext uri="{FF2B5EF4-FFF2-40B4-BE49-F238E27FC236}">
                <a16:creationId xmlns:a16="http://schemas.microsoft.com/office/drawing/2014/main" id="{45F99827-5535-CA0A-5571-72860B5A9394}"/>
              </a:ext>
            </a:extLst>
          </p:cNvPr>
          <p:cNvPicPr>
            <a:picLocks noChangeAspect="1"/>
          </p:cNvPicPr>
          <p:nvPr/>
        </p:nvPicPr>
        <p:blipFill rotWithShape="1">
          <a:blip r:embed="rId3"/>
          <a:srcRect b="25191"/>
          <a:stretch/>
        </p:blipFill>
        <p:spPr>
          <a:xfrm>
            <a:off x="20" y="-39"/>
            <a:ext cx="12191980" cy="4172740"/>
          </a:xfrm>
          <a:prstGeom prst="rect">
            <a:avLst/>
          </a:prstGeom>
        </p:spPr>
      </p:pic>
      <p:pic>
        <p:nvPicPr>
          <p:cNvPr id="2050" name="Picture 2" descr="Le Pôle Hainuyer ASBL - BE 0563.970.767 | Aperçu | Bizzy">
            <a:extLst>
              <a:ext uri="{FF2B5EF4-FFF2-40B4-BE49-F238E27FC236}">
                <a16:creationId xmlns:a16="http://schemas.microsoft.com/office/drawing/2014/main" id="{9BCA662D-D4A3-232F-1220-8224E9DE10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1602" y="4202543"/>
            <a:ext cx="2268864" cy="226886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CAE58F13-411F-105E-626D-6B95B26FDF62}"/>
              </a:ext>
            </a:extLst>
          </p:cNvPr>
          <p:cNvSpPr txBox="1"/>
          <p:nvPr/>
        </p:nvSpPr>
        <p:spPr>
          <a:xfrm>
            <a:off x="865141" y="6256899"/>
            <a:ext cx="10749738" cy="369332"/>
          </a:xfrm>
          <a:prstGeom prst="rect">
            <a:avLst/>
          </a:prstGeom>
          <a:noFill/>
        </p:spPr>
        <p:txBody>
          <a:bodyPr wrap="none" rtlCol="0">
            <a:spAutoFit/>
          </a:bodyPr>
          <a:lstStyle/>
          <a:p>
            <a:r>
              <a:rPr lang="fr-FR" b="1" dirty="0"/>
              <a:t>Gérard </a:t>
            </a:r>
            <a:r>
              <a:rPr lang="fr-FR" b="1" dirty="0" err="1"/>
              <a:t>Godfraind</a:t>
            </a:r>
            <a:r>
              <a:rPr lang="fr-FR" b="1" dirty="0"/>
              <a:t> - HEPH-CONDORCET / Antoine </a:t>
            </a:r>
            <a:r>
              <a:rPr lang="fr-FR" b="1" dirty="0" err="1"/>
              <a:t>Derobertmasure</a:t>
            </a:r>
            <a:r>
              <a:rPr lang="fr-FR" b="1" dirty="0"/>
              <a:t> - UMONS / Christophe Brion - HEH</a:t>
            </a:r>
          </a:p>
        </p:txBody>
      </p:sp>
    </p:spTree>
    <p:extLst>
      <p:ext uri="{BB962C8B-B14F-4D97-AF65-F5344CB8AC3E}">
        <p14:creationId xmlns:p14="http://schemas.microsoft.com/office/powerpoint/2010/main" val="317186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 coins arrondis 15">
            <a:extLst>
              <a:ext uri="{FF2B5EF4-FFF2-40B4-BE49-F238E27FC236}">
                <a16:creationId xmlns:a16="http://schemas.microsoft.com/office/drawing/2014/main" id="{5EA129BB-BEAA-0ACC-4504-2ADE7EF13A03}"/>
              </a:ext>
            </a:extLst>
          </p:cNvPr>
          <p:cNvSpPr/>
          <p:nvPr/>
        </p:nvSpPr>
        <p:spPr>
          <a:xfrm>
            <a:off x="499044" y="999460"/>
            <a:ext cx="11496044" cy="55911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4E5F4F9F-21C3-6005-E503-21D45F81F7B2}"/>
              </a:ext>
            </a:extLst>
          </p:cNvPr>
          <p:cNvSpPr>
            <a:spLocks noGrp="1"/>
          </p:cNvSpPr>
          <p:nvPr>
            <p:ph type="title"/>
          </p:nvPr>
        </p:nvSpPr>
        <p:spPr>
          <a:xfrm>
            <a:off x="595066" y="-103481"/>
            <a:ext cx="10515600" cy="1325563"/>
          </a:xfrm>
        </p:spPr>
        <p:txBody>
          <a:bodyPr/>
          <a:lstStyle/>
          <a:p>
            <a:r>
              <a:rPr lang="fr-FR" b="1" dirty="0">
                <a:solidFill>
                  <a:schemeClr val="accent5">
                    <a:lumMod val="50000"/>
                  </a:schemeClr>
                </a:solidFill>
              </a:rPr>
              <a:t>Structuration de la recherche</a:t>
            </a:r>
          </a:p>
        </p:txBody>
      </p:sp>
      <p:sp>
        <p:nvSpPr>
          <p:cNvPr id="18" name="Rectangle : coins arrondis 17">
            <a:extLst>
              <a:ext uri="{FF2B5EF4-FFF2-40B4-BE49-F238E27FC236}">
                <a16:creationId xmlns:a16="http://schemas.microsoft.com/office/drawing/2014/main" id="{092AF610-5F3A-BF36-6750-FF7BBE50F307}"/>
              </a:ext>
            </a:extLst>
          </p:cNvPr>
          <p:cNvSpPr/>
          <p:nvPr/>
        </p:nvSpPr>
        <p:spPr>
          <a:xfrm>
            <a:off x="697126" y="1222082"/>
            <a:ext cx="10014307" cy="510111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A</a:t>
            </a:r>
          </a:p>
        </p:txBody>
      </p:sp>
      <p:pic>
        <p:nvPicPr>
          <p:cNvPr id="10" name="Image 9">
            <a:extLst>
              <a:ext uri="{FF2B5EF4-FFF2-40B4-BE49-F238E27FC236}">
                <a16:creationId xmlns:a16="http://schemas.microsoft.com/office/drawing/2014/main" id="{D8E9F17B-B89F-2599-D742-EEE48BFAE3E6}"/>
              </a:ext>
            </a:extLst>
          </p:cNvPr>
          <p:cNvPicPr>
            <a:picLocks noChangeAspect="1"/>
          </p:cNvPicPr>
          <p:nvPr/>
        </p:nvPicPr>
        <p:blipFill>
          <a:blip r:embed="rId3"/>
          <a:stretch>
            <a:fillRect/>
          </a:stretch>
        </p:blipFill>
        <p:spPr>
          <a:xfrm>
            <a:off x="1165819" y="1603296"/>
            <a:ext cx="2606073" cy="1112074"/>
          </a:xfrm>
          <a:prstGeom prst="rect">
            <a:avLst/>
          </a:prstGeom>
        </p:spPr>
      </p:pic>
      <p:pic>
        <p:nvPicPr>
          <p:cNvPr id="12" name="Image 11">
            <a:extLst>
              <a:ext uri="{FF2B5EF4-FFF2-40B4-BE49-F238E27FC236}">
                <a16:creationId xmlns:a16="http://schemas.microsoft.com/office/drawing/2014/main" id="{C6D34487-85EF-8CFC-8D33-8778DCE89477}"/>
              </a:ext>
            </a:extLst>
          </p:cNvPr>
          <p:cNvPicPr>
            <a:picLocks noChangeAspect="1"/>
          </p:cNvPicPr>
          <p:nvPr/>
        </p:nvPicPr>
        <p:blipFill>
          <a:blip r:embed="rId4"/>
          <a:stretch>
            <a:fillRect/>
          </a:stretch>
        </p:blipFill>
        <p:spPr>
          <a:xfrm>
            <a:off x="7607923" y="2382037"/>
            <a:ext cx="2502434" cy="1066255"/>
          </a:xfrm>
          <a:prstGeom prst="rect">
            <a:avLst/>
          </a:prstGeom>
        </p:spPr>
      </p:pic>
      <p:pic>
        <p:nvPicPr>
          <p:cNvPr id="13" name="Image 12">
            <a:extLst>
              <a:ext uri="{FF2B5EF4-FFF2-40B4-BE49-F238E27FC236}">
                <a16:creationId xmlns:a16="http://schemas.microsoft.com/office/drawing/2014/main" id="{B77789E7-9C02-F6DC-9A00-7046680D7E33}"/>
              </a:ext>
            </a:extLst>
          </p:cNvPr>
          <p:cNvPicPr>
            <a:picLocks noChangeAspect="1"/>
          </p:cNvPicPr>
          <p:nvPr/>
        </p:nvPicPr>
        <p:blipFill>
          <a:blip r:embed="rId5"/>
          <a:stretch>
            <a:fillRect/>
          </a:stretch>
        </p:blipFill>
        <p:spPr>
          <a:xfrm>
            <a:off x="4211023" y="3248568"/>
            <a:ext cx="2578673" cy="1112074"/>
          </a:xfrm>
          <a:prstGeom prst="rect">
            <a:avLst/>
          </a:prstGeom>
        </p:spPr>
      </p:pic>
      <p:pic>
        <p:nvPicPr>
          <p:cNvPr id="14" name="Image 13">
            <a:extLst>
              <a:ext uri="{FF2B5EF4-FFF2-40B4-BE49-F238E27FC236}">
                <a16:creationId xmlns:a16="http://schemas.microsoft.com/office/drawing/2014/main" id="{0A19CB3D-4B8E-365D-224C-585B2ED98B82}"/>
              </a:ext>
            </a:extLst>
          </p:cNvPr>
          <p:cNvPicPr>
            <a:picLocks noChangeAspect="1"/>
          </p:cNvPicPr>
          <p:nvPr/>
        </p:nvPicPr>
        <p:blipFill>
          <a:blip r:embed="rId6"/>
          <a:stretch>
            <a:fillRect/>
          </a:stretch>
        </p:blipFill>
        <p:spPr>
          <a:xfrm>
            <a:off x="4198565" y="1637160"/>
            <a:ext cx="2591131" cy="1112073"/>
          </a:xfrm>
          <a:prstGeom prst="rect">
            <a:avLst/>
          </a:prstGeom>
        </p:spPr>
      </p:pic>
      <p:pic>
        <p:nvPicPr>
          <p:cNvPr id="15" name="Image 14">
            <a:extLst>
              <a:ext uri="{FF2B5EF4-FFF2-40B4-BE49-F238E27FC236}">
                <a16:creationId xmlns:a16="http://schemas.microsoft.com/office/drawing/2014/main" id="{F10BCA95-DCF5-1E48-7D5B-6022D4A7A908}"/>
              </a:ext>
            </a:extLst>
          </p:cNvPr>
          <p:cNvPicPr>
            <a:picLocks noChangeAspect="1"/>
          </p:cNvPicPr>
          <p:nvPr/>
        </p:nvPicPr>
        <p:blipFill>
          <a:blip r:embed="rId7"/>
          <a:stretch>
            <a:fillRect/>
          </a:stretch>
        </p:blipFill>
        <p:spPr>
          <a:xfrm>
            <a:off x="1209750" y="3232045"/>
            <a:ext cx="2518206" cy="1098739"/>
          </a:xfrm>
          <a:prstGeom prst="rect">
            <a:avLst/>
          </a:prstGeom>
        </p:spPr>
      </p:pic>
      <p:pic>
        <p:nvPicPr>
          <p:cNvPr id="8" name="Image 7">
            <a:extLst>
              <a:ext uri="{FF2B5EF4-FFF2-40B4-BE49-F238E27FC236}">
                <a16:creationId xmlns:a16="http://schemas.microsoft.com/office/drawing/2014/main" id="{251E9B7A-E121-5BA6-19D3-4C9538EC5F38}"/>
              </a:ext>
            </a:extLst>
          </p:cNvPr>
          <p:cNvPicPr>
            <a:picLocks noChangeAspect="1"/>
          </p:cNvPicPr>
          <p:nvPr/>
        </p:nvPicPr>
        <p:blipFill>
          <a:blip r:embed="rId8"/>
          <a:stretch>
            <a:fillRect/>
          </a:stretch>
        </p:blipFill>
        <p:spPr>
          <a:xfrm>
            <a:off x="8907130" y="5706308"/>
            <a:ext cx="2587744" cy="472684"/>
          </a:xfrm>
          <a:prstGeom prst="rect">
            <a:avLst/>
          </a:prstGeom>
        </p:spPr>
      </p:pic>
      <p:sp>
        <p:nvSpPr>
          <p:cNvPr id="5" name="Bouton d'action : Accueil 4">
            <a:hlinkClick r:id="" action="ppaction://hlinkshowjump?jump=firstslide" highlightClick="1"/>
            <a:extLst>
              <a:ext uri="{FF2B5EF4-FFF2-40B4-BE49-F238E27FC236}">
                <a16:creationId xmlns:a16="http://schemas.microsoft.com/office/drawing/2014/main" id="{C5400E92-F9F9-131E-61B0-FAD2C05573AE}"/>
              </a:ext>
            </a:extLst>
          </p:cNvPr>
          <p:cNvSpPr/>
          <p:nvPr/>
        </p:nvSpPr>
        <p:spPr>
          <a:xfrm>
            <a:off x="3391349" y="2460187"/>
            <a:ext cx="549099" cy="446567"/>
          </a:xfrm>
          <a:prstGeom prst="actionButtonHom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Bouton d'action : Accueil 5">
            <a:hlinkClick r:id="" action="ppaction://hlinkshowjump?jump=firstslide" highlightClick="1"/>
            <a:extLst>
              <a:ext uri="{FF2B5EF4-FFF2-40B4-BE49-F238E27FC236}">
                <a16:creationId xmlns:a16="http://schemas.microsoft.com/office/drawing/2014/main" id="{1291F3DF-9C4E-FEE4-D057-B0985D86464A}"/>
              </a:ext>
            </a:extLst>
          </p:cNvPr>
          <p:cNvSpPr/>
          <p:nvPr/>
        </p:nvSpPr>
        <p:spPr>
          <a:xfrm>
            <a:off x="6345789" y="2468598"/>
            <a:ext cx="549099" cy="446567"/>
          </a:xfrm>
          <a:prstGeom prst="actionButtonHom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Bouton d'action : Accueil 6">
            <a:hlinkClick r:id="" action="ppaction://hlinkshowjump?jump=firstslide" highlightClick="1"/>
            <a:extLst>
              <a:ext uri="{FF2B5EF4-FFF2-40B4-BE49-F238E27FC236}">
                <a16:creationId xmlns:a16="http://schemas.microsoft.com/office/drawing/2014/main" id="{83DE3A6C-0999-E5DF-1F06-B332387E04E9}"/>
              </a:ext>
            </a:extLst>
          </p:cNvPr>
          <p:cNvSpPr/>
          <p:nvPr/>
        </p:nvSpPr>
        <p:spPr>
          <a:xfrm>
            <a:off x="3418959" y="4122149"/>
            <a:ext cx="549099" cy="446567"/>
          </a:xfrm>
          <a:prstGeom prst="actionButtonHom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Accueil 8">
            <a:hlinkClick r:id="" action="ppaction://hlinkshowjump?jump=firstslide" highlightClick="1"/>
            <a:extLst>
              <a:ext uri="{FF2B5EF4-FFF2-40B4-BE49-F238E27FC236}">
                <a16:creationId xmlns:a16="http://schemas.microsoft.com/office/drawing/2014/main" id="{4296BB16-CD4E-5472-6352-2D8537AA02C6}"/>
              </a:ext>
            </a:extLst>
          </p:cNvPr>
          <p:cNvSpPr/>
          <p:nvPr/>
        </p:nvSpPr>
        <p:spPr>
          <a:xfrm>
            <a:off x="6332822" y="4122149"/>
            <a:ext cx="549099" cy="446567"/>
          </a:xfrm>
          <a:prstGeom prst="actionButtonHom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Bouton d'action : Accueil 10">
            <a:hlinkClick r:id="" action="ppaction://hlinkshowjump?jump=firstslide" highlightClick="1"/>
            <a:extLst>
              <a:ext uri="{FF2B5EF4-FFF2-40B4-BE49-F238E27FC236}">
                <a16:creationId xmlns:a16="http://schemas.microsoft.com/office/drawing/2014/main" id="{3150723A-0880-7584-F1C9-1E3FFCFFBC3B}"/>
              </a:ext>
            </a:extLst>
          </p:cNvPr>
          <p:cNvSpPr/>
          <p:nvPr/>
        </p:nvSpPr>
        <p:spPr>
          <a:xfrm>
            <a:off x="9801360" y="3236492"/>
            <a:ext cx="549099" cy="446567"/>
          </a:xfrm>
          <a:prstGeom prst="actionButtonHom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a:extLst>
              <a:ext uri="{FF2B5EF4-FFF2-40B4-BE49-F238E27FC236}">
                <a16:creationId xmlns:a16="http://schemas.microsoft.com/office/drawing/2014/main" id="{7BA3D107-9A03-7C9C-21C2-C4F1D149B91E}"/>
              </a:ext>
            </a:extLst>
          </p:cNvPr>
          <p:cNvCxnSpPr>
            <a:cxnSpLocks/>
          </p:cNvCxnSpPr>
          <p:nvPr/>
        </p:nvCxnSpPr>
        <p:spPr>
          <a:xfrm>
            <a:off x="7251405" y="1637160"/>
            <a:ext cx="0" cy="2931556"/>
          </a:xfrm>
          <a:prstGeom prst="line">
            <a:avLst/>
          </a:prstGeom>
        </p:spPr>
        <p:style>
          <a:lnRef idx="2">
            <a:schemeClr val="accent1"/>
          </a:lnRef>
          <a:fillRef idx="0">
            <a:schemeClr val="accent1"/>
          </a:fillRef>
          <a:effectRef idx="1">
            <a:schemeClr val="accent1"/>
          </a:effectRef>
          <a:fontRef idx="minor">
            <a:schemeClr val="tx1"/>
          </a:fontRef>
        </p:style>
      </p:cxnSp>
      <p:sp>
        <p:nvSpPr>
          <p:cNvPr id="22" name="ZoneTexte 21">
            <a:extLst>
              <a:ext uri="{FF2B5EF4-FFF2-40B4-BE49-F238E27FC236}">
                <a16:creationId xmlns:a16="http://schemas.microsoft.com/office/drawing/2014/main" id="{9FAEF96B-B6FE-B361-FBEB-A312C6C2CD7B}"/>
              </a:ext>
            </a:extLst>
          </p:cNvPr>
          <p:cNvSpPr txBox="1"/>
          <p:nvPr/>
        </p:nvSpPr>
        <p:spPr>
          <a:xfrm>
            <a:off x="1165819" y="4917723"/>
            <a:ext cx="7124154" cy="1200329"/>
          </a:xfrm>
          <a:prstGeom prst="rect">
            <a:avLst/>
          </a:prstGeom>
          <a:noFill/>
        </p:spPr>
        <p:txBody>
          <a:bodyPr wrap="square" rtlCol="0">
            <a:spAutoFit/>
          </a:bodyPr>
          <a:lstStyle/>
          <a:p>
            <a:r>
              <a:rPr lang="fr-FR" b="1" dirty="0"/>
              <a:t>Article 50 décret RFIE : création d’un service de recherche et développement en enseignement : </a:t>
            </a:r>
          </a:p>
          <a:p>
            <a:pPr marL="285750" indent="-285750">
              <a:buFont typeface="Arial" panose="020B0604020202020204" pitchFamily="34" charset="0"/>
              <a:buChar char="•"/>
            </a:pPr>
            <a:r>
              <a:rPr lang="fr-FR" b="1" dirty="0"/>
              <a:t>Didactique de la discipline</a:t>
            </a:r>
          </a:p>
          <a:p>
            <a:pPr marL="285750" indent="-285750">
              <a:buFont typeface="Arial" panose="020B0604020202020204" pitchFamily="34" charset="0"/>
              <a:buChar char="•"/>
            </a:pPr>
            <a:r>
              <a:rPr lang="fr-FR" b="1" dirty="0"/>
              <a:t>Formation à et par la pratique</a:t>
            </a:r>
          </a:p>
        </p:txBody>
      </p:sp>
    </p:spTree>
    <p:extLst>
      <p:ext uri="{BB962C8B-B14F-4D97-AF65-F5344CB8AC3E}">
        <p14:creationId xmlns:p14="http://schemas.microsoft.com/office/powerpoint/2010/main" val="404145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1C2A3-F53D-6B01-707B-B71A04CE2CF5}"/>
              </a:ext>
            </a:extLst>
          </p:cNvPr>
          <p:cNvSpPr>
            <a:spLocks noGrp="1"/>
          </p:cNvSpPr>
          <p:nvPr>
            <p:ph type="title"/>
          </p:nvPr>
        </p:nvSpPr>
        <p:spPr>
          <a:xfrm>
            <a:off x="200891" y="85391"/>
            <a:ext cx="10515600" cy="1325563"/>
          </a:xfrm>
        </p:spPr>
        <p:txBody>
          <a:bodyPr/>
          <a:lstStyle/>
          <a:p>
            <a:r>
              <a:rPr lang="fr-BE" b="1" dirty="0">
                <a:solidFill>
                  <a:schemeClr val="accent5">
                    <a:lumMod val="50000"/>
                  </a:schemeClr>
                </a:solidFill>
              </a:rPr>
              <a:t>Comment ? </a:t>
            </a:r>
          </a:p>
        </p:txBody>
      </p:sp>
      <p:sp>
        <p:nvSpPr>
          <p:cNvPr id="3" name="Espace réservé du contenu 2">
            <a:extLst>
              <a:ext uri="{FF2B5EF4-FFF2-40B4-BE49-F238E27FC236}">
                <a16:creationId xmlns:a16="http://schemas.microsoft.com/office/drawing/2014/main" id="{99532E2D-C38A-93BE-186E-03F94AD10A0E}"/>
              </a:ext>
            </a:extLst>
          </p:cNvPr>
          <p:cNvSpPr>
            <a:spLocks noGrp="1"/>
          </p:cNvSpPr>
          <p:nvPr>
            <p:ph idx="1"/>
          </p:nvPr>
        </p:nvSpPr>
        <p:spPr>
          <a:xfrm>
            <a:off x="215836" y="1162655"/>
            <a:ext cx="6882203" cy="5472009"/>
          </a:xfrm>
          <a:ln w="28575">
            <a:solidFill>
              <a:srgbClr val="7030A0"/>
            </a:solidFill>
          </a:ln>
        </p:spPr>
        <p:txBody>
          <a:bodyPr>
            <a:noAutofit/>
          </a:bodyPr>
          <a:lstStyle/>
          <a:p>
            <a:pPr marL="0" lvl="1">
              <a:spcBef>
                <a:spcPct val="0"/>
              </a:spcBef>
              <a:buNone/>
            </a:pPr>
            <a:r>
              <a:rPr lang="fr-BE" sz="3200" b="1" dirty="0">
                <a:solidFill>
                  <a:schemeClr val="accent5">
                    <a:lumMod val="50000"/>
                  </a:schemeClr>
                </a:solidFill>
                <a:latin typeface="+mj-lt"/>
                <a:ea typeface="+mj-ea"/>
                <a:cs typeface="+mj-cs"/>
              </a:rPr>
              <a:t>Comment « mieux » former les futurs enseignants ? </a:t>
            </a:r>
          </a:p>
          <a:p>
            <a:pPr marL="0" lvl="1">
              <a:spcBef>
                <a:spcPct val="0"/>
              </a:spcBef>
              <a:buNone/>
            </a:pPr>
            <a:r>
              <a:rPr lang="fr-BE" sz="2200" b="1" dirty="0">
                <a:ea typeface="Aptos" panose="020B0004020202020204" pitchFamily="34" charset="0"/>
                <a:cs typeface="Aptos" panose="020B0004020202020204" pitchFamily="34" charset="0"/>
              </a:rPr>
              <a:t>Ex. Thèse/bourse « partagée » HE/U  sur le parcours Parcours d'Education Culturelle et Artistique</a:t>
            </a:r>
          </a:p>
          <a:p>
            <a:pPr marL="457200" lvl="1" indent="-236537">
              <a:buNone/>
            </a:pPr>
            <a:endParaRPr lang="fr-BE" b="1" dirty="0">
              <a:solidFill>
                <a:schemeClr val="accent5">
                  <a:lumMod val="50000"/>
                </a:schemeClr>
              </a:solidFill>
              <a:latin typeface="+mj-lt"/>
              <a:ea typeface="+mj-ea"/>
              <a:cs typeface="+mj-cs"/>
            </a:endParaRPr>
          </a:p>
          <a:p>
            <a:pPr marL="0" indent="-236537">
              <a:buNone/>
            </a:pPr>
            <a:r>
              <a:rPr lang="fr-BE" b="1" dirty="0">
                <a:solidFill>
                  <a:schemeClr val="accent5">
                    <a:lumMod val="50000"/>
                  </a:schemeClr>
                </a:solidFill>
                <a:latin typeface="+mj-lt"/>
                <a:ea typeface="+mj-ea"/>
                <a:cs typeface="+mj-cs"/>
              </a:rPr>
              <a:t>Comment « mieux » accompagner les futurs enseignants ? </a:t>
            </a:r>
          </a:p>
          <a:p>
            <a:pPr marL="0" indent="-236537">
              <a:buNone/>
            </a:pPr>
            <a:r>
              <a:rPr lang="fr-BE" sz="2200" b="1" dirty="0">
                <a:ea typeface="Aptos" panose="020B0004020202020204" pitchFamily="34" charset="0"/>
                <a:cs typeface="Aptos" panose="020B0004020202020204" pitchFamily="34" charset="0"/>
              </a:rPr>
              <a:t>Ex. Thèses/bourses « partagées » HE/U  sur le rôle du maitre de stage + rôle de la triade</a:t>
            </a:r>
          </a:p>
          <a:p>
            <a:pPr marL="0" lvl="1">
              <a:buNone/>
            </a:pPr>
            <a:endParaRPr lang="fr-BE" sz="2800" b="1" dirty="0">
              <a:solidFill>
                <a:schemeClr val="accent5">
                  <a:lumMod val="50000"/>
                </a:schemeClr>
              </a:solidFill>
              <a:latin typeface="+mj-lt"/>
              <a:ea typeface="+mj-ea"/>
              <a:cs typeface="+mj-cs"/>
            </a:endParaRPr>
          </a:p>
          <a:p>
            <a:pPr marL="0" lvl="1">
              <a:buNone/>
            </a:pPr>
            <a:r>
              <a:rPr lang="fr-BE" sz="2800" b="1" dirty="0">
                <a:solidFill>
                  <a:schemeClr val="accent5">
                    <a:lumMod val="50000"/>
                  </a:schemeClr>
                </a:solidFill>
                <a:latin typeface="+mj-lt"/>
                <a:ea typeface="+mj-ea"/>
                <a:cs typeface="+mj-cs"/>
              </a:rPr>
              <a:t>Comment « mieux » enseigner aux élèves à l’aide de la recherche ? </a:t>
            </a:r>
          </a:p>
          <a:p>
            <a:pPr marL="0" lvl="1">
              <a:buNone/>
            </a:pPr>
            <a:r>
              <a:rPr lang="fr-BE" sz="2200" b="1" dirty="0">
                <a:ea typeface="Aptos" panose="020B0004020202020204" pitchFamily="34" charset="0"/>
                <a:cs typeface="Aptos" panose="020B0004020202020204" pitchFamily="34" charset="0"/>
              </a:rPr>
              <a:t>Formation </a:t>
            </a:r>
            <a:r>
              <a:rPr lang="fr-BE" sz="2200" b="1" dirty="0" err="1">
                <a:ea typeface="Aptos" panose="020B0004020202020204" pitchFamily="34" charset="0"/>
                <a:cs typeface="Aptos" panose="020B0004020202020204" pitchFamily="34" charset="0"/>
              </a:rPr>
              <a:t>Goprof</a:t>
            </a:r>
            <a:r>
              <a:rPr lang="fr-BE" sz="2200" b="1" dirty="0">
                <a:ea typeface="Aptos" panose="020B0004020202020204" pitchFamily="34" charset="0"/>
                <a:cs typeface="Aptos" panose="020B0004020202020204" pitchFamily="34" charset="0"/>
              </a:rPr>
              <a:t> =&gt;  enseignant  « consommateur réflexif de la recherche »</a:t>
            </a:r>
          </a:p>
          <a:p>
            <a:pPr marL="0" lvl="1">
              <a:buNone/>
            </a:pPr>
            <a:endParaRPr lang="fr-BE" b="1" dirty="0">
              <a:ea typeface="Aptos" panose="020B0004020202020204" pitchFamily="34" charset="0"/>
              <a:cs typeface="Aptos" panose="020B0004020202020204" pitchFamily="34" charset="0"/>
            </a:endParaRPr>
          </a:p>
          <a:p>
            <a:pPr marL="0" lvl="1">
              <a:buNone/>
            </a:pPr>
            <a:endParaRPr lang="fr-BE" sz="2800" b="1" dirty="0">
              <a:ea typeface="Aptos" panose="020B0004020202020204" pitchFamily="34" charset="0"/>
              <a:cs typeface="Aptos" panose="020B0004020202020204" pitchFamily="34" charset="0"/>
            </a:endParaRPr>
          </a:p>
          <a:p>
            <a:pPr marL="228600" lvl="2" indent="449263">
              <a:buNone/>
            </a:pPr>
            <a:endParaRPr lang="fr-BE" sz="1900" b="1" dirty="0">
              <a:effectLst/>
              <a:latin typeface="Aptos" panose="020B0004020202020204" pitchFamily="34" charset="0"/>
              <a:ea typeface="Aptos" panose="020B0004020202020204" pitchFamily="34" charset="0"/>
              <a:cs typeface="Aptos" panose="020B0004020202020204" pitchFamily="34" charset="0"/>
            </a:endParaRPr>
          </a:p>
        </p:txBody>
      </p:sp>
      <p:pic>
        <p:nvPicPr>
          <p:cNvPr id="5" name="Image 4">
            <a:extLst>
              <a:ext uri="{FF2B5EF4-FFF2-40B4-BE49-F238E27FC236}">
                <a16:creationId xmlns:a16="http://schemas.microsoft.com/office/drawing/2014/main" id="{144F91AC-2B12-9B70-508A-CA1DC2FAA7DC}"/>
              </a:ext>
            </a:extLst>
          </p:cNvPr>
          <p:cNvPicPr>
            <a:picLocks noChangeAspect="1"/>
          </p:cNvPicPr>
          <p:nvPr/>
        </p:nvPicPr>
        <p:blipFill>
          <a:blip r:embed="rId3"/>
          <a:stretch>
            <a:fillRect/>
          </a:stretch>
        </p:blipFill>
        <p:spPr>
          <a:xfrm>
            <a:off x="8535063" y="6042298"/>
            <a:ext cx="3242954" cy="592366"/>
          </a:xfrm>
          <a:prstGeom prst="rect">
            <a:avLst/>
          </a:prstGeom>
        </p:spPr>
      </p:pic>
      <p:sp>
        <p:nvSpPr>
          <p:cNvPr id="4" name="ZoneTexte 3">
            <a:extLst>
              <a:ext uri="{FF2B5EF4-FFF2-40B4-BE49-F238E27FC236}">
                <a16:creationId xmlns:a16="http://schemas.microsoft.com/office/drawing/2014/main" id="{3C3ACA5D-8860-D5B7-5E08-05BA78FAD1E9}"/>
              </a:ext>
            </a:extLst>
          </p:cNvPr>
          <p:cNvSpPr txBox="1"/>
          <p:nvPr/>
        </p:nvSpPr>
        <p:spPr>
          <a:xfrm>
            <a:off x="7450258" y="1752675"/>
            <a:ext cx="4525906" cy="3352649"/>
          </a:xfrm>
          <a:prstGeom prst="rect">
            <a:avLst/>
          </a:prstGeom>
          <a:noFill/>
          <a:ln w="28575">
            <a:solidFill>
              <a:srgbClr val="7030A0"/>
            </a:solidFill>
          </a:ln>
        </p:spPr>
        <p:txBody>
          <a:bodyPr wrap="square" rtlCol="0">
            <a:spAutoFit/>
          </a:bodyPr>
          <a:lstStyle/>
          <a:p>
            <a:pPr marL="0" indent="0">
              <a:lnSpc>
                <a:spcPct val="150000"/>
              </a:lnSpc>
              <a:buNone/>
            </a:pPr>
            <a:r>
              <a:rPr lang="fr-BE" sz="2800" b="1" dirty="0">
                <a:ea typeface="Aptos" panose="020B0004020202020204" pitchFamily="34" charset="0"/>
                <a:cs typeface="Aptos" panose="020B0004020202020204" pitchFamily="34" charset="0"/>
              </a:rPr>
              <a:t>  + </a:t>
            </a:r>
            <a:r>
              <a:rPr lang="fr-FR" sz="3200" b="1" dirty="0">
                <a:solidFill>
                  <a:schemeClr val="accent5">
                    <a:lumMod val="50000"/>
                  </a:schemeClr>
                </a:solidFill>
                <a:latin typeface="+mj-lt"/>
                <a:ea typeface="+mj-ea"/>
                <a:cs typeface="+mj-cs"/>
              </a:rPr>
              <a:t>Thèse « longitudinale » centrée sur les futurs enseignants </a:t>
            </a:r>
          </a:p>
          <a:p>
            <a:pPr indent="-236537">
              <a:lnSpc>
                <a:spcPct val="90000"/>
              </a:lnSpc>
              <a:spcBef>
                <a:spcPts val="1000"/>
              </a:spcBef>
            </a:pPr>
            <a:r>
              <a:rPr lang="fr-FR" sz="2200" b="1" dirty="0"/>
              <a:t>Quelle « représentation » de la recherche par les futurs enseignants »  ?</a:t>
            </a:r>
            <a:endParaRPr lang="fr-BE" sz="2200" b="1" dirty="0"/>
          </a:p>
        </p:txBody>
      </p:sp>
    </p:spTree>
    <p:extLst>
      <p:ext uri="{BB962C8B-B14F-4D97-AF65-F5344CB8AC3E}">
        <p14:creationId xmlns:p14="http://schemas.microsoft.com/office/powerpoint/2010/main" val="48615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0E0A74F-52D9-2BB3-49BA-9BB25CCD9472}"/>
              </a:ext>
            </a:extLst>
          </p:cNvPr>
          <p:cNvSpPr txBox="1">
            <a:spLocks/>
          </p:cNvSpPr>
          <p:nvPr/>
        </p:nvSpPr>
        <p:spPr>
          <a:xfrm>
            <a:off x="838200" y="1953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5">
                    <a:lumMod val="50000"/>
                  </a:schemeClr>
                </a:solidFill>
              </a:rPr>
              <a:t>Travail collaboratif de recherche au sein du consortium</a:t>
            </a:r>
          </a:p>
        </p:txBody>
      </p:sp>
      <p:pic>
        <p:nvPicPr>
          <p:cNvPr id="12" name="Image 11">
            <a:extLst>
              <a:ext uri="{FF2B5EF4-FFF2-40B4-BE49-F238E27FC236}">
                <a16:creationId xmlns:a16="http://schemas.microsoft.com/office/drawing/2014/main" id="{3DBDEF57-2A7D-1F67-C345-62BE08125940}"/>
              </a:ext>
            </a:extLst>
          </p:cNvPr>
          <p:cNvPicPr>
            <a:picLocks noChangeAspect="1"/>
          </p:cNvPicPr>
          <p:nvPr/>
        </p:nvPicPr>
        <p:blipFill>
          <a:blip r:embed="rId2"/>
          <a:stretch>
            <a:fillRect/>
          </a:stretch>
        </p:blipFill>
        <p:spPr>
          <a:xfrm>
            <a:off x="8535063" y="6042298"/>
            <a:ext cx="3242954" cy="592366"/>
          </a:xfrm>
          <a:prstGeom prst="rect">
            <a:avLst/>
          </a:prstGeom>
        </p:spPr>
      </p:pic>
      <p:pic>
        <p:nvPicPr>
          <p:cNvPr id="22" name="Image 21">
            <a:extLst>
              <a:ext uri="{FF2B5EF4-FFF2-40B4-BE49-F238E27FC236}">
                <a16:creationId xmlns:a16="http://schemas.microsoft.com/office/drawing/2014/main" id="{D6BD9FE5-641A-7FDC-39A5-8BA916F8E60D}"/>
              </a:ext>
            </a:extLst>
          </p:cNvPr>
          <p:cNvPicPr>
            <a:picLocks noChangeAspect="1"/>
          </p:cNvPicPr>
          <p:nvPr/>
        </p:nvPicPr>
        <p:blipFill>
          <a:blip r:embed="rId3"/>
          <a:stretch>
            <a:fillRect/>
          </a:stretch>
        </p:blipFill>
        <p:spPr>
          <a:xfrm>
            <a:off x="1319011" y="3942849"/>
            <a:ext cx="2297647" cy="980461"/>
          </a:xfrm>
          <a:prstGeom prst="rect">
            <a:avLst/>
          </a:prstGeom>
        </p:spPr>
      </p:pic>
      <p:pic>
        <p:nvPicPr>
          <p:cNvPr id="23" name="Image 22">
            <a:extLst>
              <a:ext uri="{FF2B5EF4-FFF2-40B4-BE49-F238E27FC236}">
                <a16:creationId xmlns:a16="http://schemas.microsoft.com/office/drawing/2014/main" id="{02ECB5A9-96ED-135D-40C3-8450B32AAD71}"/>
              </a:ext>
            </a:extLst>
          </p:cNvPr>
          <p:cNvPicPr>
            <a:picLocks noChangeAspect="1"/>
          </p:cNvPicPr>
          <p:nvPr/>
        </p:nvPicPr>
        <p:blipFill>
          <a:blip r:embed="rId4"/>
          <a:stretch>
            <a:fillRect/>
          </a:stretch>
        </p:blipFill>
        <p:spPr>
          <a:xfrm>
            <a:off x="1332181" y="2797176"/>
            <a:ext cx="2284477" cy="980462"/>
          </a:xfrm>
          <a:prstGeom prst="rect">
            <a:avLst/>
          </a:prstGeom>
        </p:spPr>
      </p:pic>
      <p:pic>
        <p:nvPicPr>
          <p:cNvPr id="24" name="Image 23">
            <a:extLst>
              <a:ext uri="{FF2B5EF4-FFF2-40B4-BE49-F238E27FC236}">
                <a16:creationId xmlns:a16="http://schemas.microsoft.com/office/drawing/2014/main" id="{445656AC-F4B3-3171-7ACE-A8AAE3028183}"/>
              </a:ext>
            </a:extLst>
          </p:cNvPr>
          <p:cNvPicPr>
            <a:picLocks noChangeAspect="1"/>
          </p:cNvPicPr>
          <p:nvPr/>
        </p:nvPicPr>
        <p:blipFill>
          <a:blip r:embed="rId5"/>
          <a:stretch>
            <a:fillRect/>
          </a:stretch>
        </p:blipFill>
        <p:spPr>
          <a:xfrm>
            <a:off x="1343168" y="1651504"/>
            <a:ext cx="2273490" cy="980461"/>
          </a:xfrm>
          <a:prstGeom prst="rect">
            <a:avLst/>
          </a:prstGeom>
        </p:spPr>
      </p:pic>
      <p:pic>
        <p:nvPicPr>
          <p:cNvPr id="2" name="Image 1">
            <a:extLst>
              <a:ext uri="{FF2B5EF4-FFF2-40B4-BE49-F238E27FC236}">
                <a16:creationId xmlns:a16="http://schemas.microsoft.com/office/drawing/2014/main" id="{AC26E861-1195-7D98-09BB-4264CF775CD8}"/>
              </a:ext>
            </a:extLst>
          </p:cNvPr>
          <p:cNvPicPr>
            <a:picLocks noChangeAspect="1"/>
          </p:cNvPicPr>
          <p:nvPr/>
        </p:nvPicPr>
        <p:blipFill>
          <a:blip r:embed="rId6"/>
          <a:stretch>
            <a:fillRect/>
          </a:stretch>
        </p:blipFill>
        <p:spPr>
          <a:xfrm>
            <a:off x="4917726" y="1134325"/>
            <a:ext cx="6842658" cy="3478618"/>
          </a:xfrm>
          <a:prstGeom prst="rect">
            <a:avLst/>
          </a:prstGeom>
        </p:spPr>
      </p:pic>
      <p:sp>
        <p:nvSpPr>
          <p:cNvPr id="3" name="ZoneTexte 2">
            <a:extLst>
              <a:ext uri="{FF2B5EF4-FFF2-40B4-BE49-F238E27FC236}">
                <a16:creationId xmlns:a16="http://schemas.microsoft.com/office/drawing/2014/main" id="{AA3C47B6-E797-6871-A778-289F8CB032EC}"/>
              </a:ext>
            </a:extLst>
          </p:cNvPr>
          <p:cNvSpPr txBox="1"/>
          <p:nvPr/>
        </p:nvSpPr>
        <p:spPr>
          <a:xfrm>
            <a:off x="830729" y="5065004"/>
            <a:ext cx="7057677" cy="1569660"/>
          </a:xfrm>
          <a:prstGeom prst="rect">
            <a:avLst/>
          </a:prstGeom>
          <a:solidFill>
            <a:srgbClr val="5E0F39"/>
          </a:solidFill>
        </p:spPr>
        <p:txBody>
          <a:bodyPr wrap="square" rtlCol="0">
            <a:spAutoFit/>
          </a:bodyPr>
          <a:lstStyle/>
          <a:p>
            <a:pPr marL="342900" indent="-342900">
              <a:buFont typeface="Arial" panose="020B0604020202020204" pitchFamily="34" charset="0"/>
              <a:buChar char="•"/>
            </a:pPr>
            <a:r>
              <a:rPr lang="fr-FR" sz="2400" b="1" dirty="0">
                <a:solidFill>
                  <a:schemeClr val="bg1"/>
                </a:solidFill>
              </a:rPr>
              <a:t>Développement de la réflexivité des acteurs</a:t>
            </a:r>
          </a:p>
          <a:p>
            <a:pPr marL="342900" indent="-342900">
              <a:buFont typeface="Arial" panose="020B0604020202020204" pitchFamily="34" charset="0"/>
              <a:buChar char="•"/>
            </a:pPr>
            <a:r>
              <a:rPr lang="fr-FR" sz="2400" b="1" dirty="0">
                <a:solidFill>
                  <a:schemeClr val="bg1"/>
                </a:solidFill>
              </a:rPr>
              <a:t>Collaborations à différents niveaux</a:t>
            </a:r>
          </a:p>
          <a:p>
            <a:pPr marL="342900" indent="-342900">
              <a:buFont typeface="Arial" panose="020B0604020202020204" pitchFamily="34" charset="0"/>
              <a:buChar char="•"/>
            </a:pPr>
            <a:r>
              <a:rPr lang="fr-FR" sz="2400" b="1" dirty="0">
                <a:solidFill>
                  <a:schemeClr val="bg1"/>
                </a:solidFill>
              </a:rPr>
              <a:t>Développement de perspectives :</a:t>
            </a:r>
          </a:p>
          <a:p>
            <a:r>
              <a:rPr lang="fr-FR" sz="2400" b="1" dirty="0">
                <a:solidFill>
                  <a:schemeClr val="bg1"/>
                </a:solidFill>
              </a:rPr>
              <a:t>     (formation des MDS &amp; SUPERVISEURS)…</a:t>
            </a:r>
          </a:p>
        </p:txBody>
      </p:sp>
    </p:spTree>
    <p:extLst>
      <p:ext uri="{BB962C8B-B14F-4D97-AF65-F5344CB8AC3E}">
        <p14:creationId xmlns:p14="http://schemas.microsoft.com/office/powerpoint/2010/main" val="1962062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082E7E6-716E-9ED2-3214-153ABCBEF8B3}"/>
              </a:ext>
            </a:extLst>
          </p:cNvPr>
          <p:cNvPicPr>
            <a:picLocks noChangeAspect="1"/>
          </p:cNvPicPr>
          <p:nvPr/>
        </p:nvPicPr>
        <p:blipFill rotWithShape="1">
          <a:blip r:embed="rId3"/>
          <a:srcRect r="35393"/>
          <a:stretch/>
        </p:blipFill>
        <p:spPr>
          <a:xfrm>
            <a:off x="756698" y="1135976"/>
            <a:ext cx="5339302" cy="5405440"/>
          </a:xfrm>
          <a:prstGeom prst="rect">
            <a:avLst/>
          </a:prstGeom>
          <a:solidFill>
            <a:srgbClr val="5E0F39"/>
          </a:solidFill>
          <a:ln w="38100">
            <a:solidFill>
              <a:srgbClr val="5E0F39"/>
            </a:solidFill>
          </a:ln>
        </p:spPr>
      </p:pic>
      <p:sp>
        <p:nvSpPr>
          <p:cNvPr id="6" name="Titre 1">
            <a:extLst>
              <a:ext uri="{FF2B5EF4-FFF2-40B4-BE49-F238E27FC236}">
                <a16:creationId xmlns:a16="http://schemas.microsoft.com/office/drawing/2014/main" id="{57D7CCBE-5004-4F02-F121-B1CCED00D224}"/>
              </a:ext>
            </a:extLst>
          </p:cNvPr>
          <p:cNvSpPr>
            <a:spLocks noGrp="1"/>
          </p:cNvSpPr>
          <p:nvPr>
            <p:ph type="title"/>
          </p:nvPr>
        </p:nvSpPr>
        <p:spPr>
          <a:xfrm>
            <a:off x="596549" y="252342"/>
            <a:ext cx="3706504" cy="726696"/>
          </a:xfrm>
        </p:spPr>
        <p:txBody>
          <a:bodyPr/>
          <a:lstStyle/>
          <a:p>
            <a:r>
              <a:rPr lang="fr-FR" b="1" dirty="0">
                <a:solidFill>
                  <a:srgbClr val="5E0F39"/>
                </a:solidFill>
              </a:rPr>
              <a:t>Le consortium</a:t>
            </a:r>
          </a:p>
        </p:txBody>
      </p:sp>
      <p:sp>
        <p:nvSpPr>
          <p:cNvPr id="2" name="Rectangle 1">
            <a:extLst>
              <a:ext uri="{FF2B5EF4-FFF2-40B4-BE49-F238E27FC236}">
                <a16:creationId xmlns:a16="http://schemas.microsoft.com/office/drawing/2014/main" id="{F93E60AC-BAF7-1002-7AAF-AE5835AA667D}"/>
              </a:ext>
            </a:extLst>
          </p:cNvPr>
          <p:cNvSpPr/>
          <p:nvPr/>
        </p:nvSpPr>
        <p:spPr>
          <a:xfrm>
            <a:off x="3951888" y="1355200"/>
            <a:ext cx="1441524" cy="3806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0E7F92E6-B7F0-DF42-405E-816A61C738AD}"/>
              </a:ext>
            </a:extLst>
          </p:cNvPr>
          <p:cNvSpPr txBox="1"/>
          <p:nvPr/>
        </p:nvSpPr>
        <p:spPr>
          <a:xfrm>
            <a:off x="7781307" y="4475302"/>
            <a:ext cx="3153107" cy="646331"/>
          </a:xfrm>
          <a:prstGeom prst="rect">
            <a:avLst/>
          </a:prstGeom>
          <a:noFill/>
        </p:spPr>
        <p:txBody>
          <a:bodyPr wrap="none" rtlCol="0">
            <a:spAutoFit/>
          </a:bodyPr>
          <a:lstStyle/>
          <a:p>
            <a:r>
              <a:rPr lang="fr-FR" sz="3600" b="1" dirty="0">
                <a:solidFill>
                  <a:srgbClr val="5E0F39"/>
                </a:solidFill>
              </a:rPr>
              <a:t>CONSORTIUM</a:t>
            </a:r>
          </a:p>
        </p:txBody>
      </p:sp>
      <p:pic>
        <p:nvPicPr>
          <p:cNvPr id="4" name="Image 3">
            <a:extLst>
              <a:ext uri="{FF2B5EF4-FFF2-40B4-BE49-F238E27FC236}">
                <a16:creationId xmlns:a16="http://schemas.microsoft.com/office/drawing/2014/main" id="{0028338B-5F73-D407-143C-F9CD6D99FBCE}"/>
              </a:ext>
            </a:extLst>
          </p:cNvPr>
          <p:cNvPicPr>
            <a:picLocks noChangeAspect="1"/>
          </p:cNvPicPr>
          <p:nvPr/>
        </p:nvPicPr>
        <p:blipFill>
          <a:blip r:embed="rId4"/>
          <a:stretch>
            <a:fillRect/>
          </a:stretch>
        </p:blipFill>
        <p:spPr>
          <a:xfrm>
            <a:off x="7781307" y="5259997"/>
            <a:ext cx="3242954" cy="592366"/>
          </a:xfrm>
          <a:prstGeom prst="rect">
            <a:avLst/>
          </a:prstGeom>
        </p:spPr>
      </p:pic>
      <p:sp>
        <p:nvSpPr>
          <p:cNvPr id="7" name="ZoneTexte 6">
            <a:extLst>
              <a:ext uri="{FF2B5EF4-FFF2-40B4-BE49-F238E27FC236}">
                <a16:creationId xmlns:a16="http://schemas.microsoft.com/office/drawing/2014/main" id="{4DD56251-9F02-17B7-090A-B0C48F1C3C6C}"/>
              </a:ext>
            </a:extLst>
          </p:cNvPr>
          <p:cNvSpPr txBox="1"/>
          <p:nvPr/>
        </p:nvSpPr>
        <p:spPr>
          <a:xfrm>
            <a:off x="6800084" y="2638367"/>
            <a:ext cx="5205400" cy="1200329"/>
          </a:xfrm>
          <a:prstGeom prst="rect">
            <a:avLst/>
          </a:prstGeom>
          <a:noFill/>
        </p:spPr>
        <p:txBody>
          <a:bodyPr wrap="none" rtlCol="0">
            <a:spAutoFit/>
          </a:bodyPr>
          <a:lstStyle/>
          <a:p>
            <a:pPr algn="ctr"/>
            <a:r>
              <a:rPr lang="fr-FR" sz="3600" b="1" dirty="0">
                <a:solidFill>
                  <a:srgbClr val="5E0F39"/>
                </a:solidFill>
              </a:rPr>
              <a:t>CODIPLOMATION HE - U</a:t>
            </a:r>
          </a:p>
          <a:p>
            <a:pPr algn="ctr"/>
            <a:r>
              <a:rPr lang="fr-FR" sz="3600" b="1" dirty="0">
                <a:solidFill>
                  <a:srgbClr val="5E0F39"/>
                </a:solidFill>
              </a:rPr>
              <a:t>SECTION 1 &gt; 5</a:t>
            </a:r>
          </a:p>
        </p:txBody>
      </p:sp>
      <p:sp>
        <p:nvSpPr>
          <p:cNvPr id="8" name="ZoneTexte 7">
            <a:extLst>
              <a:ext uri="{FF2B5EF4-FFF2-40B4-BE49-F238E27FC236}">
                <a16:creationId xmlns:a16="http://schemas.microsoft.com/office/drawing/2014/main" id="{119DF111-D3F2-FC84-9C7B-378FF2868634}"/>
              </a:ext>
            </a:extLst>
          </p:cNvPr>
          <p:cNvSpPr txBox="1"/>
          <p:nvPr/>
        </p:nvSpPr>
        <p:spPr>
          <a:xfrm>
            <a:off x="7894799" y="1355200"/>
            <a:ext cx="2926122" cy="646331"/>
          </a:xfrm>
          <a:prstGeom prst="rect">
            <a:avLst/>
          </a:prstGeom>
          <a:noFill/>
        </p:spPr>
        <p:txBody>
          <a:bodyPr wrap="none" rtlCol="0">
            <a:spAutoFit/>
          </a:bodyPr>
          <a:lstStyle/>
          <a:p>
            <a:r>
              <a:rPr lang="fr-FR" sz="3600" b="1" dirty="0">
                <a:solidFill>
                  <a:srgbClr val="5E0F39"/>
                </a:solidFill>
              </a:rPr>
              <a:t>DECRET RFIE</a:t>
            </a:r>
          </a:p>
        </p:txBody>
      </p:sp>
      <p:sp>
        <p:nvSpPr>
          <p:cNvPr id="9" name="Flèche vers le bas 8">
            <a:extLst>
              <a:ext uri="{FF2B5EF4-FFF2-40B4-BE49-F238E27FC236}">
                <a16:creationId xmlns:a16="http://schemas.microsoft.com/office/drawing/2014/main" id="{11B65A06-E210-4A08-8B54-EC695BB93BA5}"/>
              </a:ext>
            </a:extLst>
          </p:cNvPr>
          <p:cNvSpPr/>
          <p:nvPr/>
        </p:nvSpPr>
        <p:spPr>
          <a:xfrm>
            <a:off x="9148637" y="2045880"/>
            <a:ext cx="409433" cy="5233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a:extLst>
              <a:ext uri="{FF2B5EF4-FFF2-40B4-BE49-F238E27FC236}">
                <a16:creationId xmlns:a16="http://schemas.microsoft.com/office/drawing/2014/main" id="{2E143EEE-3E0C-505B-5C8C-C53E0D8E08E3}"/>
              </a:ext>
            </a:extLst>
          </p:cNvPr>
          <p:cNvSpPr/>
          <p:nvPr/>
        </p:nvSpPr>
        <p:spPr>
          <a:xfrm>
            <a:off x="9148638" y="3838696"/>
            <a:ext cx="409433" cy="5233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15171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B1A5ECE-FD90-5A28-FC40-2219F4CEF7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733" r="7603"/>
          <a:stretch>
            <a:fillRect/>
          </a:stretch>
        </p:blipFill>
        <p:spPr bwMode="auto">
          <a:xfrm>
            <a:off x="4638085" y="3064489"/>
            <a:ext cx="2915830" cy="348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5943F8C5-C08A-7C8B-8F86-F72AB96A01C9}"/>
              </a:ext>
            </a:extLst>
          </p:cNvPr>
          <p:cNvPicPr>
            <a:picLocks noChangeAspect="1"/>
          </p:cNvPicPr>
          <p:nvPr/>
        </p:nvPicPr>
        <p:blipFill>
          <a:blip r:embed="rId3"/>
          <a:stretch>
            <a:fillRect/>
          </a:stretch>
        </p:blipFill>
        <p:spPr>
          <a:xfrm>
            <a:off x="8535063" y="6042298"/>
            <a:ext cx="3242954" cy="592366"/>
          </a:xfrm>
          <a:prstGeom prst="rect">
            <a:avLst/>
          </a:prstGeom>
        </p:spPr>
      </p:pic>
      <p:grpSp>
        <p:nvGrpSpPr>
          <p:cNvPr id="6" name="Groupe 5">
            <a:extLst>
              <a:ext uri="{FF2B5EF4-FFF2-40B4-BE49-F238E27FC236}">
                <a16:creationId xmlns:a16="http://schemas.microsoft.com/office/drawing/2014/main" id="{FCDCDB10-F90E-5E23-6845-287063F2D284}"/>
              </a:ext>
            </a:extLst>
          </p:cNvPr>
          <p:cNvGrpSpPr/>
          <p:nvPr/>
        </p:nvGrpSpPr>
        <p:grpSpPr>
          <a:xfrm>
            <a:off x="369247" y="670944"/>
            <a:ext cx="11453506" cy="2483722"/>
            <a:chOff x="369247" y="670944"/>
            <a:chExt cx="11453506" cy="2483722"/>
          </a:xfrm>
        </p:grpSpPr>
        <p:pic>
          <p:nvPicPr>
            <p:cNvPr id="5" name="Image 4">
              <a:extLst>
                <a:ext uri="{FF2B5EF4-FFF2-40B4-BE49-F238E27FC236}">
                  <a16:creationId xmlns:a16="http://schemas.microsoft.com/office/drawing/2014/main" id="{551869D1-13C6-3D9E-C6C4-A85EC029289D}"/>
                </a:ext>
              </a:extLst>
            </p:cNvPr>
            <p:cNvPicPr>
              <a:picLocks noChangeAspect="1"/>
            </p:cNvPicPr>
            <p:nvPr/>
          </p:nvPicPr>
          <p:blipFill>
            <a:blip r:embed="rId4"/>
            <a:stretch>
              <a:fillRect/>
            </a:stretch>
          </p:blipFill>
          <p:spPr>
            <a:xfrm>
              <a:off x="369247" y="670944"/>
              <a:ext cx="11453506" cy="2483722"/>
            </a:xfrm>
            <a:prstGeom prst="rect">
              <a:avLst/>
            </a:prstGeom>
          </p:spPr>
        </p:pic>
        <p:sp>
          <p:nvSpPr>
            <p:cNvPr id="2" name="Rectangle 1">
              <a:extLst>
                <a:ext uri="{FF2B5EF4-FFF2-40B4-BE49-F238E27FC236}">
                  <a16:creationId xmlns:a16="http://schemas.microsoft.com/office/drawing/2014/main" id="{E09C8FC2-42F9-CA2B-D885-BB578EE744B1}"/>
                </a:ext>
              </a:extLst>
            </p:cNvPr>
            <p:cNvSpPr/>
            <p:nvPr/>
          </p:nvSpPr>
          <p:spPr>
            <a:xfrm>
              <a:off x="3468805" y="1306773"/>
              <a:ext cx="5361295" cy="43672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DEVIENS L’ENSEIGNANT QUI FAIT LA DIFFÉRENCE !</a:t>
              </a:r>
            </a:p>
          </p:txBody>
        </p:sp>
      </p:grpSp>
    </p:spTree>
    <p:extLst>
      <p:ext uri="{BB962C8B-B14F-4D97-AF65-F5344CB8AC3E}">
        <p14:creationId xmlns:p14="http://schemas.microsoft.com/office/powerpoint/2010/main" val="15076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670924A-576F-FF9B-79B2-4A3998243EC6}"/>
              </a:ext>
            </a:extLst>
          </p:cNvPr>
          <p:cNvSpPr>
            <a:spLocks noGrp="1"/>
          </p:cNvSpPr>
          <p:nvPr>
            <p:ph idx="1"/>
          </p:nvPr>
        </p:nvSpPr>
        <p:spPr>
          <a:xfrm>
            <a:off x="838199" y="4581987"/>
            <a:ext cx="10515600" cy="1460311"/>
          </a:xfrm>
        </p:spPr>
        <p:txBody>
          <a:bodyPr>
            <a:normAutofit/>
          </a:bodyPr>
          <a:lstStyle/>
          <a:p>
            <a:pPr marL="0" indent="0" algn="ctr">
              <a:buNone/>
            </a:pPr>
            <a:r>
              <a:rPr lang="fr-FR" sz="4400" b="1" dirty="0">
                <a:solidFill>
                  <a:srgbClr val="5E0F39"/>
                </a:solidFill>
              </a:rPr>
              <a:t>« Un grand pouvoir implique </a:t>
            </a:r>
          </a:p>
          <a:p>
            <a:pPr marL="0" indent="0" algn="ctr">
              <a:buNone/>
            </a:pPr>
            <a:r>
              <a:rPr lang="fr-FR" sz="4400" b="1" dirty="0">
                <a:solidFill>
                  <a:srgbClr val="5E0F39"/>
                </a:solidFill>
              </a:rPr>
              <a:t>de grandes responsabilités »</a:t>
            </a:r>
          </a:p>
          <a:p>
            <a:endParaRPr lang="fr-BE" sz="3600" dirty="0"/>
          </a:p>
        </p:txBody>
      </p:sp>
      <p:pic>
        <p:nvPicPr>
          <p:cNvPr id="2" name="Image 1" descr="Une image contenant personne, bâtiment, assis, jeune&#10;&#10;Description générée automatiquement">
            <a:extLst>
              <a:ext uri="{FF2B5EF4-FFF2-40B4-BE49-F238E27FC236}">
                <a16:creationId xmlns:a16="http://schemas.microsoft.com/office/drawing/2014/main" id="{FF0C6B8B-CED2-7AA6-FA2B-51BF5D16A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392" y="704803"/>
            <a:ext cx="8281215" cy="3489942"/>
          </a:xfrm>
          <a:prstGeom prst="rect">
            <a:avLst/>
          </a:prstGeom>
        </p:spPr>
      </p:pic>
      <p:pic>
        <p:nvPicPr>
          <p:cNvPr id="4" name="Image 3">
            <a:extLst>
              <a:ext uri="{FF2B5EF4-FFF2-40B4-BE49-F238E27FC236}">
                <a16:creationId xmlns:a16="http://schemas.microsoft.com/office/drawing/2014/main" id="{C981FCD9-8647-BEB2-0736-8452893C37AA}"/>
              </a:ext>
            </a:extLst>
          </p:cNvPr>
          <p:cNvPicPr>
            <a:picLocks noChangeAspect="1"/>
          </p:cNvPicPr>
          <p:nvPr/>
        </p:nvPicPr>
        <p:blipFill>
          <a:blip r:embed="rId3"/>
          <a:stretch>
            <a:fillRect/>
          </a:stretch>
        </p:blipFill>
        <p:spPr>
          <a:xfrm>
            <a:off x="8535063" y="6042298"/>
            <a:ext cx="3242954" cy="592366"/>
          </a:xfrm>
          <a:prstGeom prst="rect">
            <a:avLst/>
          </a:prstGeom>
        </p:spPr>
      </p:pic>
    </p:spTree>
    <p:extLst>
      <p:ext uri="{BB962C8B-B14F-4D97-AF65-F5344CB8AC3E}">
        <p14:creationId xmlns:p14="http://schemas.microsoft.com/office/powerpoint/2010/main" val="268523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BEA6F4-02AE-AF83-8D33-AA7B79AF146A}"/>
              </a:ext>
            </a:extLst>
          </p:cNvPr>
          <p:cNvSpPr>
            <a:spLocks noGrp="1"/>
          </p:cNvSpPr>
          <p:nvPr>
            <p:ph idx="1"/>
          </p:nvPr>
        </p:nvSpPr>
        <p:spPr>
          <a:xfrm>
            <a:off x="838200" y="862733"/>
            <a:ext cx="10462146" cy="4842031"/>
          </a:xfrm>
        </p:spPr>
        <p:txBody>
          <a:bodyPr>
            <a:normAutofit/>
          </a:bodyPr>
          <a:lstStyle/>
          <a:p>
            <a:pPr marL="0" indent="0" algn="just">
              <a:buNone/>
            </a:pPr>
            <a:r>
              <a:rPr lang="fr-FR" sz="4400" b="1" dirty="0">
                <a:solidFill>
                  <a:srgbClr val="5E0F39"/>
                </a:solidFill>
                <a:latin typeface="+mj-lt"/>
                <a:ea typeface="+mj-ea"/>
                <a:cs typeface="+mj-cs"/>
              </a:rPr>
              <a:t>L’enseignant a… </a:t>
            </a:r>
          </a:p>
          <a:p>
            <a:pPr marL="0" indent="0" algn="just">
              <a:buNone/>
            </a:pPr>
            <a:endParaRPr lang="fr-FR" dirty="0"/>
          </a:p>
          <a:p>
            <a:pPr algn="just"/>
            <a:r>
              <a:rPr lang="fr-FR" sz="3600" dirty="0">
                <a:solidFill>
                  <a:schemeClr val="tx1">
                    <a:lumMod val="85000"/>
                    <a:lumOff val="15000"/>
                  </a:schemeClr>
                </a:solidFill>
              </a:rPr>
              <a:t>un grand </a:t>
            </a:r>
            <a:r>
              <a:rPr lang="fr-FR" sz="3600" b="1" dirty="0">
                <a:solidFill>
                  <a:schemeClr val="tx1">
                    <a:lumMod val="85000"/>
                    <a:lumOff val="15000"/>
                  </a:schemeClr>
                </a:solidFill>
              </a:rPr>
              <a:t>pouvoir</a:t>
            </a:r>
            <a:r>
              <a:rPr lang="fr-FR" sz="3600" dirty="0">
                <a:solidFill>
                  <a:schemeClr val="tx1">
                    <a:lumMod val="85000"/>
                    <a:lumOff val="15000"/>
                  </a:schemeClr>
                </a:solidFill>
              </a:rPr>
              <a:t> </a:t>
            </a:r>
            <a:r>
              <a:rPr lang="fr-FR" sz="3600" dirty="0">
                <a:solidFill>
                  <a:schemeClr val="tx1">
                    <a:lumMod val="85000"/>
                    <a:lumOff val="15000"/>
                  </a:schemeClr>
                </a:solidFill>
                <a:sym typeface="Wingdings" panose="05000000000000000000" pitchFamily="2" charset="2"/>
              </a:rPr>
              <a:t>= </a:t>
            </a:r>
            <a:r>
              <a:rPr lang="fr-FR" sz="3600" dirty="0">
                <a:solidFill>
                  <a:schemeClr val="tx1">
                    <a:lumMod val="85000"/>
                    <a:lumOff val="15000"/>
                  </a:schemeClr>
                </a:solidFill>
              </a:rPr>
              <a:t>celui de former la société de demain = 	celui de « rebattre les cartes »</a:t>
            </a:r>
          </a:p>
          <a:p>
            <a:pPr algn="just"/>
            <a:r>
              <a:rPr lang="fr-FR" sz="3600" dirty="0">
                <a:solidFill>
                  <a:schemeClr val="tx1">
                    <a:lumMod val="85000"/>
                    <a:lumOff val="15000"/>
                  </a:schemeClr>
                </a:solidFill>
              </a:rPr>
              <a:t>une grande </a:t>
            </a:r>
            <a:r>
              <a:rPr lang="fr-FR" sz="3600" b="1" dirty="0">
                <a:solidFill>
                  <a:schemeClr val="tx1">
                    <a:lumMod val="85000"/>
                    <a:lumOff val="15000"/>
                  </a:schemeClr>
                </a:solidFill>
              </a:rPr>
              <a:t>responsabilité</a:t>
            </a:r>
            <a:r>
              <a:rPr lang="fr-FR" sz="3600" dirty="0">
                <a:solidFill>
                  <a:schemeClr val="tx1">
                    <a:lumMod val="85000"/>
                    <a:lumOff val="15000"/>
                  </a:schemeClr>
                </a:solidFill>
              </a:rPr>
              <a:t> = une obligation de moyens </a:t>
            </a:r>
            <a:r>
              <a:rPr lang="fr-FR" sz="3600" dirty="0">
                <a:solidFill>
                  <a:schemeClr val="tx1">
                    <a:lumMod val="85000"/>
                    <a:lumOff val="15000"/>
                  </a:schemeClr>
                </a:solidFill>
                <a:sym typeface="Wingdings" panose="05000000000000000000" pitchFamily="2" charset="2"/>
              </a:rPr>
              <a:t> 	choisir les méthodes/outils/dispositifs les plus 	appropriées/les plus efficaces…pour faire réussir l’élève</a:t>
            </a:r>
          </a:p>
          <a:p>
            <a:pPr algn="just"/>
            <a:endParaRPr lang="fr-BE" dirty="0"/>
          </a:p>
        </p:txBody>
      </p:sp>
      <p:pic>
        <p:nvPicPr>
          <p:cNvPr id="2" name="Image 1">
            <a:extLst>
              <a:ext uri="{FF2B5EF4-FFF2-40B4-BE49-F238E27FC236}">
                <a16:creationId xmlns:a16="http://schemas.microsoft.com/office/drawing/2014/main" id="{ADF0F2E4-0A20-13E1-C91E-A00F7AEC5828}"/>
              </a:ext>
            </a:extLst>
          </p:cNvPr>
          <p:cNvPicPr>
            <a:picLocks noChangeAspect="1"/>
          </p:cNvPicPr>
          <p:nvPr/>
        </p:nvPicPr>
        <p:blipFill>
          <a:blip r:embed="rId2"/>
          <a:stretch>
            <a:fillRect/>
          </a:stretch>
        </p:blipFill>
        <p:spPr>
          <a:xfrm>
            <a:off x="8535063" y="6042298"/>
            <a:ext cx="3242954" cy="592366"/>
          </a:xfrm>
          <a:prstGeom prst="rect">
            <a:avLst/>
          </a:prstGeom>
        </p:spPr>
      </p:pic>
    </p:spTree>
    <p:extLst>
      <p:ext uri="{BB962C8B-B14F-4D97-AF65-F5344CB8AC3E}">
        <p14:creationId xmlns:p14="http://schemas.microsoft.com/office/powerpoint/2010/main" val="2076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BEA6F4-02AE-AF83-8D33-AA7B79AF146A}"/>
              </a:ext>
            </a:extLst>
          </p:cNvPr>
          <p:cNvSpPr>
            <a:spLocks noGrp="1"/>
          </p:cNvSpPr>
          <p:nvPr>
            <p:ph idx="1"/>
          </p:nvPr>
        </p:nvSpPr>
        <p:spPr>
          <a:xfrm>
            <a:off x="729711" y="459777"/>
            <a:ext cx="10515600" cy="749091"/>
          </a:xfrm>
        </p:spPr>
        <p:txBody>
          <a:bodyPr>
            <a:normAutofit/>
          </a:bodyPr>
          <a:lstStyle/>
          <a:p>
            <a:pPr marL="0" indent="0" algn="just">
              <a:buNone/>
            </a:pPr>
            <a:r>
              <a:rPr lang="fr-FR" sz="4400" b="1" dirty="0">
                <a:solidFill>
                  <a:srgbClr val="5E0F39"/>
                </a:solidFill>
                <a:latin typeface="+mj-lt"/>
                <a:ea typeface="+mj-ea"/>
                <a:cs typeface="+mj-cs"/>
              </a:rPr>
              <a:t>Modalités de travail en consortium</a:t>
            </a:r>
            <a:endParaRPr lang="fr-FR" sz="3600" dirty="0">
              <a:solidFill>
                <a:srgbClr val="5E0F39"/>
              </a:solidFill>
              <a:sym typeface="Wingdings" panose="05000000000000000000" pitchFamily="2" charset="2"/>
            </a:endParaRPr>
          </a:p>
          <a:p>
            <a:pPr algn="just"/>
            <a:endParaRPr lang="fr-BE" dirty="0"/>
          </a:p>
        </p:txBody>
      </p:sp>
      <p:pic>
        <p:nvPicPr>
          <p:cNvPr id="2" name="Image 1">
            <a:extLst>
              <a:ext uri="{FF2B5EF4-FFF2-40B4-BE49-F238E27FC236}">
                <a16:creationId xmlns:a16="http://schemas.microsoft.com/office/drawing/2014/main" id="{ADF0F2E4-0A20-13E1-C91E-A00F7AEC5828}"/>
              </a:ext>
            </a:extLst>
          </p:cNvPr>
          <p:cNvPicPr>
            <a:picLocks noChangeAspect="1"/>
          </p:cNvPicPr>
          <p:nvPr/>
        </p:nvPicPr>
        <p:blipFill>
          <a:blip r:embed="rId3"/>
          <a:stretch>
            <a:fillRect/>
          </a:stretch>
        </p:blipFill>
        <p:spPr>
          <a:xfrm>
            <a:off x="8535063" y="6042298"/>
            <a:ext cx="3242954" cy="592366"/>
          </a:xfrm>
          <a:prstGeom prst="rect">
            <a:avLst/>
          </a:prstGeom>
        </p:spPr>
      </p:pic>
      <p:sp>
        <p:nvSpPr>
          <p:cNvPr id="7" name="Rectangle : coins arrondis 6">
            <a:extLst>
              <a:ext uri="{FF2B5EF4-FFF2-40B4-BE49-F238E27FC236}">
                <a16:creationId xmlns:a16="http://schemas.microsoft.com/office/drawing/2014/main" id="{BCC9B4DA-5752-FA05-DD68-E8DEA05D1EB9}"/>
              </a:ext>
            </a:extLst>
          </p:cNvPr>
          <p:cNvSpPr/>
          <p:nvPr/>
        </p:nvSpPr>
        <p:spPr>
          <a:xfrm>
            <a:off x="729707" y="1290391"/>
            <a:ext cx="5038801" cy="8871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t>GT CADRAGE</a:t>
            </a:r>
          </a:p>
        </p:txBody>
      </p:sp>
      <p:sp>
        <p:nvSpPr>
          <p:cNvPr id="9" name="Rectangle : coins arrondis 8">
            <a:extLst>
              <a:ext uri="{FF2B5EF4-FFF2-40B4-BE49-F238E27FC236}">
                <a16:creationId xmlns:a16="http://schemas.microsoft.com/office/drawing/2014/main" id="{36A4A4AC-3AF5-CDB4-D954-091BD009DE2D}"/>
              </a:ext>
            </a:extLst>
          </p:cNvPr>
          <p:cNvSpPr/>
          <p:nvPr/>
        </p:nvSpPr>
        <p:spPr>
          <a:xfrm>
            <a:off x="729711" y="4530143"/>
            <a:ext cx="1651883" cy="8871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GT « AXES » (7)</a:t>
            </a:r>
          </a:p>
        </p:txBody>
      </p:sp>
      <p:sp>
        <p:nvSpPr>
          <p:cNvPr id="11" name="Rectangle : coins arrondis 10">
            <a:extLst>
              <a:ext uri="{FF2B5EF4-FFF2-40B4-BE49-F238E27FC236}">
                <a16:creationId xmlns:a16="http://schemas.microsoft.com/office/drawing/2014/main" id="{1960B768-CFB8-1CCF-3C66-01F3ACF15912}"/>
              </a:ext>
            </a:extLst>
          </p:cNvPr>
          <p:cNvSpPr/>
          <p:nvPr/>
        </p:nvSpPr>
        <p:spPr>
          <a:xfrm>
            <a:off x="729711" y="2985448"/>
            <a:ext cx="1651883" cy="8871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GT PILOTAGE</a:t>
            </a:r>
          </a:p>
        </p:txBody>
      </p:sp>
      <p:sp>
        <p:nvSpPr>
          <p:cNvPr id="12" name="Rectangle : coins arrondis 11">
            <a:extLst>
              <a:ext uri="{FF2B5EF4-FFF2-40B4-BE49-F238E27FC236}">
                <a16:creationId xmlns:a16="http://schemas.microsoft.com/office/drawing/2014/main" id="{D6AD8FEF-06C7-0A25-456B-C865FBDBB950}"/>
              </a:ext>
            </a:extLst>
          </p:cNvPr>
          <p:cNvSpPr/>
          <p:nvPr/>
        </p:nvSpPr>
        <p:spPr>
          <a:xfrm>
            <a:off x="2735695" y="2828575"/>
            <a:ext cx="3032813" cy="30498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dirty="0" err="1"/>
              <a:t>GTs</a:t>
            </a:r>
            <a:r>
              <a:rPr lang="fr-FR" dirty="0"/>
              <a:t> CODIPLOMATION</a:t>
            </a:r>
          </a:p>
          <a:p>
            <a:endParaRPr lang="fr-FR" dirty="0"/>
          </a:p>
          <a:p>
            <a:pPr marL="285750" indent="-285750">
              <a:buFont typeface="Arial" panose="020B0604020202020204" pitchFamily="34" charset="0"/>
              <a:buChar char="•"/>
            </a:pPr>
            <a:r>
              <a:rPr lang="fr-FR" dirty="0"/>
              <a:t>Personnel, cadre et statuts</a:t>
            </a:r>
          </a:p>
          <a:p>
            <a:pPr marL="285750" indent="-285750">
              <a:buFont typeface="Arial" panose="020B0604020202020204" pitchFamily="34" charset="0"/>
              <a:buChar char="•"/>
            </a:pPr>
            <a:r>
              <a:rPr lang="fr-FR" dirty="0"/>
              <a:t> Inscriptions…</a:t>
            </a:r>
          </a:p>
          <a:p>
            <a:pPr marL="285750" indent="-285750">
              <a:buFont typeface="Arial" panose="020B0604020202020204" pitchFamily="34" charset="0"/>
              <a:buChar char="•"/>
            </a:pPr>
            <a:r>
              <a:rPr lang="fr-FR" dirty="0"/>
              <a:t>Mobilité / locaux / horaires</a:t>
            </a:r>
          </a:p>
          <a:p>
            <a:pPr marL="285750" indent="-285750">
              <a:buFont typeface="Arial" panose="020B0604020202020204" pitchFamily="34" charset="0"/>
              <a:buChar char="•"/>
            </a:pPr>
            <a:r>
              <a:rPr lang="fr-FR" dirty="0"/>
              <a:t>Communication</a:t>
            </a:r>
          </a:p>
          <a:p>
            <a:pPr marL="285750" indent="-285750">
              <a:buFont typeface="Arial" panose="020B0604020202020204" pitchFamily="34" charset="0"/>
              <a:buChar char="•"/>
            </a:pPr>
            <a:r>
              <a:rPr lang="fr-FR" dirty="0"/>
              <a:t>Numérique / EAD</a:t>
            </a:r>
          </a:p>
          <a:p>
            <a:pPr marL="285750" indent="-285750">
              <a:buFont typeface="Arial" panose="020B0604020202020204" pitchFamily="34" charset="0"/>
              <a:buChar char="•"/>
            </a:pPr>
            <a:r>
              <a:rPr lang="fr-FR" dirty="0"/>
              <a:t>Conventions…</a:t>
            </a:r>
          </a:p>
          <a:p>
            <a:endParaRPr lang="fr-FR" dirty="0"/>
          </a:p>
          <a:p>
            <a:endParaRPr lang="fr-FR" dirty="0"/>
          </a:p>
          <a:p>
            <a:pPr algn="ctr"/>
            <a:endParaRPr lang="fr-FR" dirty="0"/>
          </a:p>
          <a:p>
            <a:pPr algn="ctr"/>
            <a:endParaRPr lang="fr-FR" dirty="0"/>
          </a:p>
        </p:txBody>
      </p:sp>
      <p:sp>
        <p:nvSpPr>
          <p:cNvPr id="13" name="Rectangle : coins arrondis 12">
            <a:extLst>
              <a:ext uri="{FF2B5EF4-FFF2-40B4-BE49-F238E27FC236}">
                <a16:creationId xmlns:a16="http://schemas.microsoft.com/office/drawing/2014/main" id="{B42A1C14-F063-E6CE-802B-0C36D916BA8A}"/>
              </a:ext>
            </a:extLst>
          </p:cNvPr>
          <p:cNvSpPr/>
          <p:nvPr/>
        </p:nvSpPr>
        <p:spPr>
          <a:xfrm>
            <a:off x="729711" y="5718397"/>
            <a:ext cx="1767829" cy="887104"/>
          </a:xfrm>
          <a:prstGeom prst="roundRect">
            <a:avLst/>
          </a:prstGeom>
          <a:solidFill>
            <a:srgbClr val="5E0F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Aspects pédagogiques</a:t>
            </a:r>
          </a:p>
        </p:txBody>
      </p:sp>
      <p:sp>
        <p:nvSpPr>
          <p:cNvPr id="14" name="Rectangle : coins arrondis 13">
            <a:extLst>
              <a:ext uri="{FF2B5EF4-FFF2-40B4-BE49-F238E27FC236}">
                <a16:creationId xmlns:a16="http://schemas.microsoft.com/office/drawing/2014/main" id="{AFF32079-CE4F-6A41-1FFD-21333EC687B5}"/>
              </a:ext>
            </a:extLst>
          </p:cNvPr>
          <p:cNvSpPr/>
          <p:nvPr/>
        </p:nvSpPr>
        <p:spPr>
          <a:xfrm>
            <a:off x="2735697" y="6013135"/>
            <a:ext cx="3032813" cy="592366"/>
          </a:xfrm>
          <a:prstGeom prst="roundRect">
            <a:avLst/>
          </a:prstGeom>
          <a:solidFill>
            <a:srgbClr val="5E0F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Aspects organisationnels</a:t>
            </a:r>
          </a:p>
        </p:txBody>
      </p:sp>
      <p:sp>
        <p:nvSpPr>
          <p:cNvPr id="15" name="Double flèche verticale 14">
            <a:extLst>
              <a:ext uri="{FF2B5EF4-FFF2-40B4-BE49-F238E27FC236}">
                <a16:creationId xmlns:a16="http://schemas.microsoft.com/office/drawing/2014/main" id="{10540558-D72F-7193-5EF9-9B9D437D8AAD}"/>
              </a:ext>
            </a:extLst>
          </p:cNvPr>
          <p:cNvSpPr/>
          <p:nvPr/>
        </p:nvSpPr>
        <p:spPr>
          <a:xfrm>
            <a:off x="1419174" y="2333864"/>
            <a:ext cx="286796" cy="50145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Double flèche verticale 15">
            <a:extLst>
              <a:ext uri="{FF2B5EF4-FFF2-40B4-BE49-F238E27FC236}">
                <a16:creationId xmlns:a16="http://schemas.microsoft.com/office/drawing/2014/main" id="{2B06AC89-9161-13AB-A3DC-24AB7E5D7D7D}"/>
              </a:ext>
            </a:extLst>
          </p:cNvPr>
          <p:cNvSpPr/>
          <p:nvPr/>
        </p:nvSpPr>
        <p:spPr>
          <a:xfrm>
            <a:off x="1412254" y="3950619"/>
            <a:ext cx="286796" cy="50145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Double flèche verticale 16">
            <a:extLst>
              <a:ext uri="{FF2B5EF4-FFF2-40B4-BE49-F238E27FC236}">
                <a16:creationId xmlns:a16="http://schemas.microsoft.com/office/drawing/2014/main" id="{273590F7-A8F2-B794-98FE-1CC703881E61}"/>
              </a:ext>
            </a:extLst>
          </p:cNvPr>
          <p:cNvSpPr/>
          <p:nvPr/>
        </p:nvSpPr>
        <p:spPr>
          <a:xfrm>
            <a:off x="4108704" y="2277630"/>
            <a:ext cx="286796" cy="482705"/>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6311184E-18BF-76EB-1FE9-6F1FBAE044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2609" y="1884910"/>
            <a:ext cx="5768506" cy="3833487"/>
          </a:xfrm>
          <a:prstGeom prst="rect">
            <a:avLst/>
          </a:prstGeom>
          <a:noFill/>
        </p:spPr>
      </p:pic>
    </p:spTree>
    <p:extLst>
      <p:ext uri="{BB962C8B-B14F-4D97-AF65-F5344CB8AC3E}">
        <p14:creationId xmlns:p14="http://schemas.microsoft.com/office/powerpoint/2010/main" val="39868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BEA6F4-02AE-AF83-8D33-AA7B79AF146A}"/>
              </a:ext>
            </a:extLst>
          </p:cNvPr>
          <p:cNvSpPr>
            <a:spLocks noGrp="1"/>
          </p:cNvSpPr>
          <p:nvPr>
            <p:ph idx="1"/>
          </p:nvPr>
        </p:nvSpPr>
        <p:spPr>
          <a:xfrm>
            <a:off x="731796" y="223336"/>
            <a:ext cx="10515600" cy="749091"/>
          </a:xfrm>
        </p:spPr>
        <p:txBody>
          <a:bodyPr>
            <a:normAutofit/>
          </a:bodyPr>
          <a:lstStyle/>
          <a:p>
            <a:pPr marL="0" indent="0" algn="just">
              <a:buNone/>
            </a:pPr>
            <a:r>
              <a:rPr lang="fr-FR" sz="4400" b="1" dirty="0">
                <a:solidFill>
                  <a:srgbClr val="5E0F39"/>
                </a:solidFill>
                <a:latin typeface="+mj-lt"/>
                <a:ea typeface="+mj-ea"/>
                <a:cs typeface="+mj-cs"/>
              </a:rPr>
              <a:t>Modalités de travail en consortium</a:t>
            </a:r>
            <a:endParaRPr lang="fr-FR" sz="3600" dirty="0">
              <a:solidFill>
                <a:srgbClr val="5E0F39"/>
              </a:solidFill>
              <a:sym typeface="Wingdings" panose="05000000000000000000" pitchFamily="2" charset="2"/>
            </a:endParaRPr>
          </a:p>
          <a:p>
            <a:pPr algn="just"/>
            <a:endParaRPr lang="fr-BE" dirty="0"/>
          </a:p>
        </p:txBody>
      </p:sp>
      <p:pic>
        <p:nvPicPr>
          <p:cNvPr id="2" name="Image 1">
            <a:extLst>
              <a:ext uri="{FF2B5EF4-FFF2-40B4-BE49-F238E27FC236}">
                <a16:creationId xmlns:a16="http://schemas.microsoft.com/office/drawing/2014/main" id="{ADF0F2E4-0A20-13E1-C91E-A00F7AEC5828}"/>
              </a:ext>
            </a:extLst>
          </p:cNvPr>
          <p:cNvPicPr>
            <a:picLocks noChangeAspect="1"/>
          </p:cNvPicPr>
          <p:nvPr/>
        </p:nvPicPr>
        <p:blipFill>
          <a:blip r:embed="rId3"/>
          <a:stretch>
            <a:fillRect/>
          </a:stretch>
        </p:blipFill>
        <p:spPr>
          <a:xfrm>
            <a:off x="8535063" y="6042298"/>
            <a:ext cx="3242954" cy="592366"/>
          </a:xfrm>
          <a:prstGeom prst="rect">
            <a:avLst/>
          </a:prstGeom>
        </p:spPr>
      </p:pic>
      <p:sp>
        <p:nvSpPr>
          <p:cNvPr id="9" name="Rectangle : coins arrondis 8">
            <a:extLst>
              <a:ext uri="{FF2B5EF4-FFF2-40B4-BE49-F238E27FC236}">
                <a16:creationId xmlns:a16="http://schemas.microsoft.com/office/drawing/2014/main" id="{36A4A4AC-3AF5-CDB4-D954-091BD009DE2D}"/>
              </a:ext>
            </a:extLst>
          </p:cNvPr>
          <p:cNvSpPr/>
          <p:nvPr/>
        </p:nvSpPr>
        <p:spPr>
          <a:xfrm>
            <a:off x="744716" y="3145662"/>
            <a:ext cx="5023794" cy="14444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 « développer la recherche </a:t>
            </a:r>
            <a:r>
              <a:rPr lang="fr-BE" sz="1800" b="1" dirty="0">
                <a:effectLst/>
                <a:latin typeface="Calibri" panose="020F0502020204030204" pitchFamily="34" charset="0"/>
                <a:ea typeface="Calibri" panose="020F0502020204030204" pitchFamily="34" charset="0"/>
                <a:cs typeface="Times New Roman" panose="02020603050405020304" pitchFamily="18" charset="0"/>
              </a:rPr>
              <a:t>en sciences de l’éducation et enseignement » </a:t>
            </a:r>
            <a:r>
              <a:rPr lang="fr-BE" sz="1800" dirty="0">
                <a:effectLst/>
                <a:latin typeface="Calibri" panose="020F0502020204030204" pitchFamily="34" charset="0"/>
                <a:ea typeface="Calibri" panose="020F0502020204030204" pitchFamily="34" charset="0"/>
                <a:cs typeface="Times New Roman" panose="02020603050405020304" pitchFamily="18" charset="0"/>
              </a:rPr>
              <a:t>pour renforcer les compétences des enseignants » (exposé des motifs) </a:t>
            </a:r>
          </a:p>
        </p:txBody>
      </p:sp>
      <p:sp>
        <p:nvSpPr>
          <p:cNvPr id="17" name="Double flèche verticale 16">
            <a:extLst>
              <a:ext uri="{FF2B5EF4-FFF2-40B4-BE49-F238E27FC236}">
                <a16:creationId xmlns:a16="http://schemas.microsoft.com/office/drawing/2014/main" id="{273590F7-A8F2-B794-98FE-1CC703881E61}"/>
              </a:ext>
            </a:extLst>
          </p:cNvPr>
          <p:cNvSpPr/>
          <p:nvPr/>
        </p:nvSpPr>
        <p:spPr>
          <a:xfrm>
            <a:off x="4508165" y="3427589"/>
            <a:ext cx="126900" cy="9007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26" name="Picture 2">
            <a:extLst>
              <a:ext uri="{FF2B5EF4-FFF2-40B4-BE49-F238E27FC236}">
                <a16:creationId xmlns:a16="http://schemas.microsoft.com/office/drawing/2014/main" id="{E2FD2BC0-9825-6CB2-3C90-72F1A97B8A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796" y="1240725"/>
            <a:ext cx="5023794" cy="1691457"/>
          </a:xfrm>
          <a:prstGeom prst="rect">
            <a:avLst/>
          </a:prstGeom>
          <a:noFill/>
          <a:ln>
            <a:solidFill>
              <a:schemeClr val="tx2">
                <a:lumMod val="75000"/>
                <a:lumOff val="25000"/>
              </a:schemeClr>
            </a:solidFill>
          </a:ln>
          <a:extLst>
            <a:ext uri="{909E8E84-426E-40DD-AFC4-6F175D3DCCD1}">
              <a14:hiddenFill xmlns:a14="http://schemas.microsoft.com/office/drawing/2010/main">
                <a:solidFill>
                  <a:srgbClr val="FFFFFF"/>
                </a:solidFill>
              </a14:hiddenFill>
            </a:ext>
          </a:extLst>
        </p:spPr>
      </p:pic>
      <p:sp>
        <p:nvSpPr>
          <p:cNvPr id="10" name="Rectangle : coins arrondis 9">
            <a:extLst>
              <a:ext uri="{FF2B5EF4-FFF2-40B4-BE49-F238E27FC236}">
                <a16:creationId xmlns:a16="http://schemas.microsoft.com/office/drawing/2014/main" id="{CD9BFB6E-A301-E824-5426-BF61EF2C0942}"/>
              </a:ext>
            </a:extLst>
          </p:cNvPr>
          <p:cNvSpPr/>
          <p:nvPr/>
        </p:nvSpPr>
        <p:spPr>
          <a:xfrm>
            <a:off x="731796" y="5182511"/>
            <a:ext cx="5023794" cy="14444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BE" sz="1800" dirty="0">
                <a:effectLst/>
                <a:ea typeface="Calibri" panose="020F0502020204030204" pitchFamily="34" charset="0"/>
                <a:cs typeface="Times New Roman" panose="02020603050405020304" pitchFamily="18" charset="0"/>
              </a:rPr>
              <a:t>Dans le cadre du stage long, l’étudiant pourrait « participer à une </a:t>
            </a:r>
            <a:r>
              <a:rPr lang="fr-BE" sz="1800" b="1" dirty="0">
                <a:effectLst/>
                <a:ea typeface="Calibri" panose="020F0502020204030204" pitchFamily="34" charset="0"/>
                <a:cs typeface="Times New Roman" panose="02020603050405020304" pitchFamily="18" charset="0"/>
              </a:rPr>
              <a:t>recherche-action</a:t>
            </a:r>
            <a:r>
              <a:rPr lang="fr-BE" sz="1800" dirty="0">
                <a:effectLst/>
                <a:ea typeface="Calibri" panose="020F0502020204030204" pitchFamily="34" charset="0"/>
                <a:cs typeface="Times New Roman" panose="02020603050405020304" pitchFamily="18" charset="0"/>
              </a:rPr>
              <a:t> </a:t>
            </a:r>
            <a:r>
              <a:rPr lang="fr-BE" sz="1800" b="1" dirty="0">
                <a:effectLst/>
                <a:ea typeface="Calibri" panose="020F0502020204030204" pitchFamily="34" charset="0"/>
                <a:cs typeface="Times New Roman" panose="02020603050405020304" pitchFamily="18" charset="0"/>
              </a:rPr>
              <a:t>ou recherche collaborative </a:t>
            </a:r>
            <a:r>
              <a:rPr lang="fr-BE" sz="1800" dirty="0">
                <a:effectLst/>
                <a:ea typeface="Calibri" panose="020F0502020204030204" pitchFamily="34" charset="0"/>
                <a:cs typeface="Times New Roman" panose="02020603050405020304" pitchFamily="18" charset="0"/>
              </a:rPr>
              <a:t>au sein de l’école et s’appuie sur celle-ci pour rédiger son travail de fin d’études » (article 23 du décret FIE)</a:t>
            </a:r>
          </a:p>
        </p:txBody>
      </p:sp>
      <p:sp>
        <p:nvSpPr>
          <p:cNvPr id="21" name="Rectangle : coins arrondis 20">
            <a:extLst>
              <a:ext uri="{FF2B5EF4-FFF2-40B4-BE49-F238E27FC236}">
                <a16:creationId xmlns:a16="http://schemas.microsoft.com/office/drawing/2014/main" id="{A6E8F9E0-2C14-7175-E3F5-1A06C3BFE4E9}"/>
              </a:ext>
            </a:extLst>
          </p:cNvPr>
          <p:cNvSpPr/>
          <p:nvPr/>
        </p:nvSpPr>
        <p:spPr>
          <a:xfrm>
            <a:off x="744716" y="4773027"/>
            <a:ext cx="5023794" cy="2265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Niveau 7 du CFC</a:t>
            </a:r>
          </a:p>
        </p:txBody>
      </p:sp>
      <p:sp>
        <p:nvSpPr>
          <p:cNvPr id="22" name="Rectangle : coins arrondis 21">
            <a:extLst>
              <a:ext uri="{FF2B5EF4-FFF2-40B4-BE49-F238E27FC236}">
                <a16:creationId xmlns:a16="http://schemas.microsoft.com/office/drawing/2014/main" id="{4340564E-89D4-86C5-9AB4-F342E10D46C2}"/>
              </a:ext>
            </a:extLst>
          </p:cNvPr>
          <p:cNvSpPr/>
          <p:nvPr/>
        </p:nvSpPr>
        <p:spPr>
          <a:xfrm>
            <a:off x="6247038" y="1190540"/>
            <a:ext cx="5549838" cy="2386743"/>
          </a:xfrm>
          <a:prstGeom prst="roundRect">
            <a:avLst/>
          </a:prstGeom>
          <a:solidFill>
            <a:srgbClr val="5E0F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Lire de manière critique </a:t>
            </a:r>
            <a:r>
              <a:rPr lang="fr-FR" sz="1800" dirty="0">
                <a:effectLst/>
                <a:latin typeface="Calibri" panose="020F0502020204030204" pitchFamily="34" charset="0"/>
                <a:ea typeface="Calibri" panose="020F0502020204030204" pitchFamily="34" charset="0"/>
                <a:cs typeface="Times New Roman" panose="02020603050405020304" pitchFamily="18" charset="0"/>
              </a:rPr>
              <a:t>les résultats de recherche scie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err="1">
                <a:effectLst/>
                <a:latin typeface="Calibri" panose="020F0502020204030204" pitchFamily="34" charset="0"/>
                <a:ea typeface="Calibri" panose="020F0502020204030204" pitchFamily="34" charset="0"/>
                <a:cs typeface="Times New Roman" panose="02020603050405020304" pitchFamily="18" charset="0"/>
              </a:rPr>
              <a:t>ntifiques</a:t>
            </a:r>
            <a:r>
              <a:rPr lang="fr-FR" sz="1800" dirty="0">
                <a:effectLst/>
                <a:latin typeface="Calibri" panose="020F0502020204030204" pitchFamily="34" charset="0"/>
                <a:ea typeface="Calibri" panose="020F0502020204030204" pitchFamily="34" charset="0"/>
                <a:cs typeface="Times New Roman" panose="02020603050405020304" pitchFamily="18" charset="0"/>
              </a:rPr>
              <a:t> en éducation et en didactique et s’en inspirer pour son action d’enseignement ainsi que s’appuyer sur diverses disciplines des sciences humaines pour analyser et agir en situation professionnelle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 coins arrondis 22">
            <a:extLst>
              <a:ext uri="{FF2B5EF4-FFF2-40B4-BE49-F238E27FC236}">
                <a16:creationId xmlns:a16="http://schemas.microsoft.com/office/drawing/2014/main" id="{4BC96309-B211-9A56-BE57-1045F171ED3A}"/>
              </a:ext>
            </a:extLst>
          </p:cNvPr>
          <p:cNvSpPr/>
          <p:nvPr/>
        </p:nvSpPr>
        <p:spPr>
          <a:xfrm>
            <a:off x="6283556" y="3823016"/>
            <a:ext cx="5549837" cy="1831371"/>
          </a:xfrm>
          <a:prstGeom prst="roundRect">
            <a:avLst/>
          </a:prstGeom>
          <a:solidFill>
            <a:srgbClr val="5E0F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Mener, individuellement et avec ses pairs, une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observation </a:t>
            </a:r>
            <a:r>
              <a:rPr lang="fr-FR" sz="1800" dirty="0">
                <a:effectLst/>
                <a:latin typeface="Calibri" panose="020F0502020204030204" pitchFamily="34" charset="0"/>
                <a:ea typeface="Calibri" panose="020F0502020204030204" pitchFamily="34" charset="0"/>
                <a:cs typeface="Times New Roman" panose="02020603050405020304" pitchFamily="18" charset="0"/>
              </a:rPr>
              <a:t>et une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analyse critique et rigoureuse </a:t>
            </a:r>
            <a:r>
              <a:rPr lang="fr-FR" sz="1800" dirty="0">
                <a:effectLst/>
                <a:latin typeface="Calibri" panose="020F0502020204030204" pitchFamily="34" charset="0"/>
                <a:ea typeface="Calibri" panose="020F0502020204030204" pitchFamily="34" charset="0"/>
                <a:cs typeface="Times New Roman" panose="02020603050405020304" pitchFamily="18" charset="0"/>
              </a:rPr>
              <a:t>de ses propres pratiques et de leur impact sur les élèves, afin de réguler son enseignement et d’en faire évoluer les stratégies et conditions de mise en œuvre dans une perspective d’efficacité et d’équité</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876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1C2A3-F53D-6B01-707B-B71A04CE2CF5}"/>
              </a:ext>
            </a:extLst>
          </p:cNvPr>
          <p:cNvSpPr>
            <a:spLocks noGrp="1"/>
          </p:cNvSpPr>
          <p:nvPr>
            <p:ph type="title"/>
          </p:nvPr>
        </p:nvSpPr>
        <p:spPr>
          <a:xfrm>
            <a:off x="200891" y="85391"/>
            <a:ext cx="10515600" cy="1325563"/>
          </a:xfrm>
        </p:spPr>
        <p:txBody>
          <a:bodyPr/>
          <a:lstStyle/>
          <a:p>
            <a:r>
              <a:rPr lang="fr-BE" b="1" dirty="0">
                <a:solidFill>
                  <a:schemeClr val="accent5">
                    <a:lumMod val="50000"/>
                  </a:schemeClr>
                </a:solidFill>
              </a:rPr>
              <a:t>De la recherche, à tous les étages…</a:t>
            </a:r>
          </a:p>
        </p:txBody>
      </p:sp>
      <p:pic>
        <p:nvPicPr>
          <p:cNvPr id="5" name="Image 4">
            <a:extLst>
              <a:ext uri="{FF2B5EF4-FFF2-40B4-BE49-F238E27FC236}">
                <a16:creationId xmlns:a16="http://schemas.microsoft.com/office/drawing/2014/main" id="{144F91AC-2B12-9B70-508A-CA1DC2FAA7DC}"/>
              </a:ext>
            </a:extLst>
          </p:cNvPr>
          <p:cNvPicPr>
            <a:picLocks noChangeAspect="1"/>
          </p:cNvPicPr>
          <p:nvPr/>
        </p:nvPicPr>
        <p:blipFill>
          <a:blip r:embed="rId3"/>
          <a:stretch>
            <a:fillRect/>
          </a:stretch>
        </p:blipFill>
        <p:spPr>
          <a:xfrm>
            <a:off x="8535063" y="6042298"/>
            <a:ext cx="3242954" cy="592366"/>
          </a:xfrm>
          <a:prstGeom prst="rect">
            <a:avLst/>
          </a:prstGeom>
        </p:spPr>
      </p:pic>
      <p:graphicFrame>
        <p:nvGraphicFramePr>
          <p:cNvPr id="7" name="Espace réservé du contenu 6">
            <a:extLst>
              <a:ext uri="{FF2B5EF4-FFF2-40B4-BE49-F238E27FC236}">
                <a16:creationId xmlns:a16="http://schemas.microsoft.com/office/drawing/2014/main" id="{3544D439-23BA-FCDE-D12C-AB9AE5537F9E}"/>
              </a:ext>
            </a:extLst>
          </p:cNvPr>
          <p:cNvGraphicFramePr>
            <a:graphicFrameLocks noGrp="1"/>
          </p:cNvGraphicFramePr>
          <p:nvPr>
            <p:ph idx="1"/>
          </p:nvPr>
        </p:nvGraphicFramePr>
        <p:xfrm>
          <a:off x="626091" y="1460220"/>
          <a:ext cx="11151926" cy="4429137"/>
        </p:xfrm>
        <a:graphic>
          <a:graphicData uri="http://schemas.openxmlformats.org/drawingml/2006/table">
            <a:tbl>
              <a:tblPr firstRow="1" bandRow="1">
                <a:tableStyleId>{5C22544A-7EE6-4342-B048-85BDC9FD1C3A}</a:tableStyleId>
              </a:tblPr>
              <a:tblGrid>
                <a:gridCol w="2102459">
                  <a:extLst>
                    <a:ext uri="{9D8B030D-6E8A-4147-A177-3AD203B41FA5}">
                      <a16:colId xmlns:a16="http://schemas.microsoft.com/office/drawing/2014/main" val="1310331148"/>
                    </a:ext>
                  </a:extLst>
                </a:gridCol>
                <a:gridCol w="7612486">
                  <a:extLst>
                    <a:ext uri="{9D8B030D-6E8A-4147-A177-3AD203B41FA5}">
                      <a16:colId xmlns:a16="http://schemas.microsoft.com/office/drawing/2014/main" val="3270974257"/>
                    </a:ext>
                  </a:extLst>
                </a:gridCol>
                <a:gridCol w="1436981">
                  <a:extLst>
                    <a:ext uri="{9D8B030D-6E8A-4147-A177-3AD203B41FA5}">
                      <a16:colId xmlns:a16="http://schemas.microsoft.com/office/drawing/2014/main" val="984197265"/>
                    </a:ext>
                  </a:extLst>
                </a:gridCol>
              </a:tblGrid>
              <a:tr h="875859">
                <a:tc>
                  <a:txBody>
                    <a:bodyPr/>
                    <a:lstStyle/>
                    <a:p>
                      <a:pPr algn="ctr"/>
                      <a:endParaRPr lang="fr-FR" sz="2400" b="1"/>
                    </a:p>
                  </a:txBody>
                  <a:tcPr anchor="ctr"/>
                </a:tc>
                <a:tc>
                  <a:txBody>
                    <a:bodyPr/>
                    <a:lstStyle/>
                    <a:p>
                      <a:pPr algn="ctr"/>
                      <a:r>
                        <a:rPr lang="fr-FR" sz="2400" b="1" dirty="0"/>
                        <a:t>UE / AA</a:t>
                      </a:r>
                    </a:p>
                  </a:txBody>
                  <a:tcPr anchor="ctr"/>
                </a:tc>
                <a:tc>
                  <a:txBody>
                    <a:bodyPr/>
                    <a:lstStyle/>
                    <a:p>
                      <a:pPr algn="ctr"/>
                      <a:r>
                        <a:rPr lang="fr-FR" sz="2400" b="1" dirty="0"/>
                        <a:t>ECTS</a:t>
                      </a:r>
                    </a:p>
                  </a:txBody>
                  <a:tcPr anchor="ctr"/>
                </a:tc>
                <a:extLst>
                  <a:ext uri="{0D108BD9-81ED-4DB2-BD59-A6C34878D82A}">
                    <a16:rowId xmlns:a16="http://schemas.microsoft.com/office/drawing/2014/main" val="3923320784"/>
                  </a:ext>
                </a:extLst>
              </a:tr>
              <a:tr h="875859">
                <a:tc>
                  <a:txBody>
                    <a:bodyPr/>
                    <a:lstStyle/>
                    <a:p>
                      <a:pPr algn="ctr"/>
                      <a:r>
                        <a:rPr lang="fr-FR" sz="2400" b="1" dirty="0"/>
                        <a:t>BAC 1</a:t>
                      </a:r>
                    </a:p>
                  </a:txBody>
                  <a:tcPr anchor="ctr"/>
                </a:tc>
                <a:tc>
                  <a:txBody>
                    <a:bodyPr/>
                    <a:lstStyle/>
                    <a:p>
                      <a:pPr algn="l"/>
                      <a:r>
                        <a:rPr lang="fr-FR" sz="2400" b="1" dirty="0"/>
                        <a:t>INTRODUCTION </a:t>
                      </a:r>
                      <a:r>
                        <a:rPr lang="fr-FR" sz="2400" b="1" dirty="0" err="1"/>
                        <a:t>Á</a:t>
                      </a:r>
                      <a:r>
                        <a:rPr lang="fr-FR" sz="2400" b="1" dirty="0"/>
                        <a:t> LA RECHERCHE EN ÉDUCATION</a:t>
                      </a:r>
                    </a:p>
                  </a:txBody>
                  <a:tcPr anchor="ctr"/>
                </a:tc>
                <a:tc>
                  <a:txBody>
                    <a:bodyPr/>
                    <a:lstStyle/>
                    <a:p>
                      <a:pPr algn="ctr"/>
                      <a:r>
                        <a:rPr lang="fr-FR" sz="2400" b="1" dirty="0"/>
                        <a:t>2</a:t>
                      </a:r>
                    </a:p>
                  </a:txBody>
                  <a:tcPr anchor="ctr"/>
                </a:tc>
                <a:extLst>
                  <a:ext uri="{0D108BD9-81ED-4DB2-BD59-A6C34878D82A}">
                    <a16:rowId xmlns:a16="http://schemas.microsoft.com/office/drawing/2014/main" val="2618964960"/>
                  </a:ext>
                </a:extLst>
              </a:tr>
              <a:tr h="925701">
                <a:tc>
                  <a:txBody>
                    <a:bodyPr/>
                    <a:lstStyle/>
                    <a:p>
                      <a:pPr algn="ctr"/>
                      <a:r>
                        <a:rPr lang="fr-FR" sz="2400" b="1" dirty="0"/>
                        <a:t>BAC 2</a:t>
                      </a:r>
                    </a:p>
                  </a:txBody>
                  <a:tcPr anchor="ctr"/>
                </a:tc>
                <a:tc>
                  <a:txBody>
                    <a:bodyPr/>
                    <a:lstStyle/>
                    <a:p>
                      <a:pPr algn="l"/>
                      <a:r>
                        <a:rPr lang="fr-FR" sz="2400" b="1" dirty="0"/>
                        <a:t>QUESTIONS APPROFONDIES DE RECHERCHE EN ÉDUCATION</a:t>
                      </a:r>
                    </a:p>
                  </a:txBody>
                  <a:tcPr anchor="ctr"/>
                </a:tc>
                <a:tc>
                  <a:txBody>
                    <a:bodyPr/>
                    <a:lstStyle/>
                    <a:p>
                      <a:pPr algn="ctr"/>
                      <a:r>
                        <a:rPr lang="fr-FR" sz="2400" b="1" dirty="0"/>
                        <a:t>5</a:t>
                      </a:r>
                    </a:p>
                  </a:txBody>
                  <a:tcPr anchor="ctr"/>
                </a:tc>
                <a:extLst>
                  <a:ext uri="{0D108BD9-81ED-4DB2-BD59-A6C34878D82A}">
                    <a16:rowId xmlns:a16="http://schemas.microsoft.com/office/drawing/2014/main" val="2436734340"/>
                  </a:ext>
                </a:extLst>
              </a:tr>
              <a:tr h="875859">
                <a:tc>
                  <a:txBody>
                    <a:bodyPr/>
                    <a:lstStyle/>
                    <a:p>
                      <a:pPr algn="ctr"/>
                      <a:r>
                        <a:rPr lang="fr-FR" sz="2400" b="1" dirty="0"/>
                        <a:t>BAC 3</a:t>
                      </a:r>
                    </a:p>
                  </a:txBody>
                  <a:tcPr anchor="ctr"/>
                </a:tc>
                <a:tc>
                  <a:txBody>
                    <a:bodyPr/>
                    <a:lstStyle/>
                    <a:p>
                      <a:pPr algn="l"/>
                      <a:r>
                        <a:rPr lang="fr-FR" sz="2400" b="1" dirty="0"/>
                        <a:t>COMMUNICATION SCIENTIFIQUE</a:t>
                      </a:r>
                    </a:p>
                  </a:txBody>
                  <a:tcPr anchor="ctr"/>
                </a:tc>
                <a:tc>
                  <a:txBody>
                    <a:bodyPr/>
                    <a:lstStyle/>
                    <a:p>
                      <a:pPr algn="ctr"/>
                      <a:r>
                        <a:rPr lang="fr-FR" sz="2400" b="1" dirty="0"/>
                        <a:t>3</a:t>
                      </a:r>
                    </a:p>
                  </a:txBody>
                  <a:tcPr anchor="ctr"/>
                </a:tc>
                <a:extLst>
                  <a:ext uri="{0D108BD9-81ED-4DB2-BD59-A6C34878D82A}">
                    <a16:rowId xmlns:a16="http://schemas.microsoft.com/office/drawing/2014/main" val="105908618"/>
                  </a:ext>
                </a:extLst>
              </a:tr>
              <a:tr h="875859">
                <a:tc>
                  <a:txBody>
                    <a:bodyPr/>
                    <a:lstStyle/>
                    <a:p>
                      <a:pPr algn="ctr"/>
                      <a:r>
                        <a:rPr lang="fr-FR" sz="2400" b="1" dirty="0"/>
                        <a:t>MA 1</a:t>
                      </a:r>
                    </a:p>
                  </a:txBody>
                  <a:tcPr anchor="ctr"/>
                </a:tc>
                <a:tc>
                  <a:txBody>
                    <a:bodyPr/>
                    <a:lstStyle/>
                    <a:p>
                      <a:pPr algn="l"/>
                      <a:r>
                        <a:rPr lang="fr-FR" sz="2400" b="1" dirty="0"/>
                        <a:t>MÉMOIRE DE FIN D’ÉTUDES</a:t>
                      </a:r>
                    </a:p>
                  </a:txBody>
                  <a:tcPr anchor="ctr"/>
                </a:tc>
                <a:tc>
                  <a:txBody>
                    <a:bodyPr/>
                    <a:lstStyle/>
                    <a:p>
                      <a:pPr algn="ctr"/>
                      <a:r>
                        <a:rPr lang="fr-FR" sz="2400" b="1" dirty="0"/>
                        <a:t>15</a:t>
                      </a:r>
                    </a:p>
                  </a:txBody>
                  <a:tcPr anchor="ctr"/>
                </a:tc>
                <a:extLst>
                  <a:ext uri="{0D108BD9-81ED-4DB2-BD59-A6C34878D82A}">
                    <a16:rowId xmlns:a16="http://schemas.microsoft.com/office/drawing/2014/main" val="1274205108"/>
                  </a:ext>
                </a:extLst>
              </a:tr>
            </a:tbl>
          </a:graphicData>
        </a:graphic>
      </p:graphicFrame>
    </p:spTree>
    <p:extLst>
      <p:ext uri="{BB962C8B-B14F-4D97-AF65-F5344CB8AC3E}">
        <p14:creationId xmlns:p14="http://schemas.microsoft.com/office/powerpoint/2010/main" val="140058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237B48A-D460-102D-BD62-2B0986958862}"/>
              </a:ext>
            </a:extLst>
          </p:cNvPr>
          <p:cNvSpPr>
            <a:spLocks noGrp="1"/>
          </p:cNvSpPr>
          <p:nvPr>
            <p:ph type="body" idx="1"/>
          </p:nvPr>
        </p:nvSpPr>
        <p:spPr>
          <a:xfrm>
            <a:off x="986798" y="1618654"/>
            <a:ext cx="4443984" cy="500062"/>
          </a:xfrm>
          <a:solidFill>
            <a:srgbClr val="5E0F39"/>
          </a:solidFill>
        </p:spPr>
        <p:txBody>
          <a:bodyPr/>
          <a:lstStyle/>
          <a:p>
            <a:r>
              <a:rPr lang="fr-FR" dirty="0">
                <a:solidFill>
                  <a:schemeClr val="bg1"/>
                </a:solidFill>
              </a:rPr>
              <a:t>COPIST</a:t>
            </a:r>
          </a:p>
        </p:txBody>
      </p:sp>
      <p:sp>
        <p:nvSpPr>
          <p:cNvPr id="4" name="Espace réservé du contenu 3">
            <a:extLst>
              <a:ext uri="{FF2B5EF4-FFF2-40B4-BE49-F238E27FC236}">
                <a16:creationId xmlns:a16="http://schemas.microsoft.com/office/drawing/2014/main" id="{492AA68C-0BA1-5815-D912-33A4FFF5FA68}"/>
              </a:ext>
            </a:extLst>
          </p:cNvPr>
          <p:cNvSpPr>
            <a:spLocks noGrp="1"/>
          </p:cNvSpPr>
          <p:nvPr>
            <p:ph sz="half" idx="2"/>
          </p:nvPr>
        </p:nvSpPr>
        <p:spPr>
          <a:xfrm>
            <a:off x="986798" y="2191505"/>
            <a:ext cx="4443984" cy="4335170"/>
          </a:xfrm>
        </p:spPr>
        <p:txBody>
          <a:bodyPr>
            <a:normAutofit fontScale="55000" lnSpcReduction="20000"/>
          </a:bodyPr>
          <a:lstStyle/>
          <a:p>
            <a:pPr marL="0" indent="0">
              <a:buNone/>
            </a:pPr>
            <a:r>
              <a:rPr lang="fr-FR" sz="4400" b="1" dirty="0"/>
              <a:t>GESTION GLOBALE DU CONSORTIUM</a:t>
            </a:r>
          </a:p>
          <a:p>
            <a:pPr marL="0" indent="0">
              <a:buNone/>
            </a:pPr>
            <a:endParaRPr lang="fr-FR" b="1" dirty="0"/>
          </a:p>
          <a:p>
            <a:r>
              <a:rPr lang="fr-FR" sz="3800" dirty="0"/>
              <a:t>Gestion de la qualité &gt;&lt; COGES</a:t>
            </a:r>
          </a:p>
          <a:p>
            <a:r>
              <a:rPr lang="fr-FR" sz="3800" dirty="0"/>
              <a:t>Gestion du personnel</a:t>
            </a:r>
          </a:p>
          <a:p>
            <a:r>
              <a:rPr lang="fr-FR" sz="3800" dirty="0"/>
              <a:t>Ajustement des programmes &gt;&lt; COGES</a:t>
            </a:r>
          </a:p>
          <a:p>
            <a:r>
              <a:rPr lang="fr-FR" sz="3800" dirty="0"/>
              <a:t>Infrastructures, biens et services en partage, mobilité</a:t>
            </a:r>
          </a:p>
          <a:p>
            <a:r>
              <a:rPr lang="fr-FR" sz="3800" dirty="0">
                <a:highlight>
                  <a:srgbClr val="FFFF00"/>
                </a:highlight>
              </a:rPr>
              <a:t>Organisation recherche / TFE-Mémoires</a:t>
            </a:r>
          </a:p>
          <a:p>
            <a:r>
              <a:rPr lang="fr-FR" sz="3800" dirty="0"/>
              <a:t>Modalités d’organisation des COGES</a:t>
            </a:r>
          </a:p>
          <a:p>
            <a:endParaRPr lang="fr-FR" dirty="0"/>
          </a:p>
        </p:txBody>
      </p:sp>
      <p:sp>
        <p:nvSpPr>
          <p:cNvPr id="5" name="Espace réservé du texte 4">
            <a:extLst>
              <a:ext uri="{FF2B5EF4-FFF2-40B4-BE49-F238E27FC236}">
                <a16:creationId xmlns:a16="http://schemas.microsoft.com/office/drawing/2014/main" id="{AB71B137-654C-7403-DE06-86078E4D3B7B}"/>
              </a:ext>
            </a:extLst>
          </p:cNvPr>
          <p:cNvSpPr>
            <a:spLocks noGrp="1"/>
          </p:cNvSpPr>
          <p:nvPr>
            <p:ph type="body" sz="quarter" idx="3"/>
          </p:nvPr>
        </p:nvSpPr>
        <p:spPr>
          <a:xfrm>
            <a:off x="6535286" y="1618654"/>
            <a:ext cx="4443984" cy="500062"/>
          </a:xfrm>
          <a:solidFill>
            <a:srgbClr val="5E0F39"/>
          </a:solidFill>
        </p:spPr>
        <p:txBody>
          <a:bodyPr/>
          <a:lstStyle/>
          <a:p>
            <a:r>
              <a:rPr lang="fr-FR" dirty="0">
                <a:solidFill>
                  <a:schemeClr val="bg1"/>
                </a:solidFill>
              </a:rPr>
              <a:t>COGEST</a:t>
            </a:r>
          </a:p>
        </p:txBody>
      </p:sp>
      <p:sp>
        <p:nvSpPr>
          <p:cNvPr id="6" name="Espace réservé du contenu 5">
            <a:extLst>
              <a:ext uri="{FF2B5EF4-FFF2-40B4-BE49-F238E27FC236}">
                <a16:creationId xmlns:a16="http://schemas.microsoft.com/office/drawing/2014/main" id="{90F3C36A-C0A0-89BF-BD4B-9EE4CE2D2AAB}"/>
              </a:ext>
            </a:extLst>
          </p:cNvPr>
          <p:cNvSpPr>
            <a:spLocks noGrp="1"/>
          </p:cNvSpPr>
          <p:nvPr>
            <p:ph sz="quarter" idx="4"/>
          </p:nvPr>
        </p:nvSpPr>
        <p:spPr>
          <a:xfrm>
            <a:off x="6535286" y="2220734"/>
            <a:ext cx="4933562" cy="3843306"/>
          </a:xfrm>
        </p:spPr>
        <p:txBody>
          <a:bodyPr>
            <a:normAutofit fontScale="55000" lnSpcReduction="20000"/>
          </a:bodyPr>
          <a:lstStyle/>
          <a:p>
            <a:pPr marL="0" lvl="1" indent="0">
              <a:spcBef>
                <a:spcPts val="1000"/>
              </a:spcBef>
              <a:buNone/>
            </a:pPr>
            <a:r>
              <a:rPr lang="fr-FR" sz="4400" b="1" dirty="0"/>
              <a:t>GESTION PAR CURSUS</a:t>
            </a:r>
          </a:p>
          <a:p>
            <a:pPr marL="0" lvl="1" indent="0">
              <a:spcBef>
                <a:spcPts val="1000"/>
              </a:spcBef>
              <a:buNone/>
            </a:pPr>
            <a:endParaRPr lang="fr-FR" sz="4400" b="1" dirty="0"/>
          </a:p>
          <a:p>
            <a:pPr marL="228600" lvl="1">
              <a:spcBef>
                <a:spcPts val="1000"/>
              </a:spcBef>
            </a:pPr>
            <a:r>
              <a:rPr lang="fr-FR" sz="3800" dirty="0"/>
              <a:t>Réunions sur bases structurelles et conjoncturelles</a:t>
            </a:r>
          </a:p>
          <a:p>
            <a:pPr marL="228600" lvl="1">
              <a:spcBef>
                <a:spcPts val="1000"/>
              </a:spcBef>
            </a:pPr>
            <a:r>
              <a:rPr lang="fr-FR" sz="3800" dirty="0"/>
              <a:t>Gestion du programme </a:t>
            </a:r>
          </a:p>
          <a:p>
            <a:pPr marL="228600" lvl="1">
              <a:spcBef>
                <a:spcPts val="1000"/>
              </a:spcBef>
            </a:pPr>
            <a:r>
              <a:rPr lang="fr-FR" sz="3800" dirty="0"/>
              <a:t>Suivi de la formation : évolution des inscriptions / répartition du programme (HE/U) / conditions d'admission... Evaluation de la qualité du cursus &gt;&lt; COPIST</a:t>
            </a:r>
          </a:p>
          <a:p>
            <a:pPr marL="228600" lvl="1">
              <a:spcBef>
                <a:spcPts val="1000"/>
              </a:spcBef>
            </a:pPr>
            <a:r>
              <a:rPr lang="fr-FR" sz="3800" dirty="0"/>
              <a:t>Etat des lieux + propositions &gt; COPIST</a:t>
            </a:r>
          </a:p>
          <a:p>
            <a:pPr marL="228600" lvl="1">
              <a:spcBef>
                <a:spcPts val="1000"/>
              </a:spcBef>
            </a:pPr>
            <a:r>
              <a:rPr lang="fr-FR" sz="3800" dirty="0"/>
              <a:t>Rôle consultatif : avis et propositions </a:t>
            </a:r>
          </a:p>
          <a:p>
            <a:endParaRPr lang="fr-FR" dirty="0"/>
          </a:p>
        </p:txBody>
      </p:sp>
      <p:sp>
        <p:nvSpPr>
          <p:cNvPr id="7" name="Titre 1">
            <a:extLst>
              <a:ext uri="{FF2B5EF4-FFF2-40B4-BE49-F238E27FC236}">
                <a16:creationId xmlns:a16="http://schemas.microsoft.com/office/drawing/2014/main" id="{70E0A74F-52D9-2BB3-49BA-9BB25CCD9472}"/>
              </a:ext>
            </a:extLst>
          </p:cNvPr>
          <p:cNvSpPr txBox="1">
            <a:spLocks/>
          </p:cNvSpPr>
          <p:nvPr/>
        </p:nvSpPr>
        <p:spPr>
          <a:xfrm>
            <a:off x="838200" y="1953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5">
                    <a:lumMod val="50000"/>
                  </a:schemeClr>
                </a:solidFill>
              </a:rPr>
              <a:t>Deux structures de pilotage complémentaires</a:t>
            </a:r>
          </a:p>
        </p:txBody>
      </p:sp>
      <p:pic>
        <p:nvPicPr>
          <p:cNvPr id="12" name="Image 11">
            <a:extLst>
              <a:ext uri="{FF2B5EF4-FFF2-40B4-BE49-F238E27FC236}">
                <a16:creationId xmlns:a16="http://schemas.microsoft.com/office/drawing/2014/main" id="{3DBDEF57-2A7D-1F67-C345-62BE08125940}"/>
              </a:ext>
            </a:extLst>
          </p:cNvPr>
          <p:cNvPicPr>
            <a:picLocks noChangeAspect="1"/>
          </p:cNvPicPr>
          <p:nvPr/>
        </p:nvPicPr>
        <p:blipFill>
          <a:blip r:embed="rId2"/>
          <a:stretch>
            <a:fillRect/>
          </a:stretch>
        </p:blipFill>
        <p:spPr>
          <a:xfrm>
            <a:off x="8643551" y="6142931"/>
            <a:ext cx="3242954" cy="592366"/>
          </a:xfrm>
          <a:prstGeom prst="rect">
            <a:avLst/>
          </a:prstGeom>
        </p:spPr>
      </p:pic>
    </p:spTree>
    <p:extLst>
      <p:ext uri="{BB962C8B-B14F-4D97-AF65-F5344CB8AC3E}">
        <p14:creationId xmlns:p14="http://schemas.microsoft.com/office/powerpoint/2010/main" val="25667276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06F76EEAB9D74CBF1840DE40804512" ma:contentTypeVersion="13" ma:contentTypeDescription="Crée un document." ma:contentTypeScope="" ma:versionID="5bc4614fb7de7f477e36a9c4a8ade02c">
  <xsd:schema xmlns:xsd="http://www.w3.org/2001/XMLSchema" xmlns:xs="http://www.w3.org/2001/XMLSchema" xmlns:p="http://schemas.microsoft.com/office/2006/metadata/properties" xmlns:ns2="b4bd4481-ffab-4660-bc9f-8aa5f681fef4" xmlns:ns3="a409321b-a133-4b94-9b55-0daaaf62bd5c" targetNamespace="http://schemas.microsoft.com/office/2006/metadata/properties" ma:root="true" ma:fieldsID="5f78ce1a9943c5e15a2d06fa485cbbc2" ns2:_="" ns3:_="">
    <xsd:import namespace="b4bd4481-ffab-4660-bc9f-8aa5f681fef4"/>
    <xsd:import namespace="a409321b-a133-4b94-9b55-0daaaf62bd5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bd4481-ffab-4660-bc9f-8aa5f681fe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9011953a-c381-489f-99f2-2153285bf29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09321b-a133-4b94-9b55-0daaaf62bd5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0923fc1-41d2-448a-bf54-0560c03e4d7f}" ma:internalName="TaxCatchAll" ma:showField="CatchAllData" ma:web="a409321b-a133-4b94-9b55-0daaaf62bd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6C6BD5-EDA1-43F8-9740-AE089DF6FD5B}">
  <ds:schemaRefs>
    <ds:schemaRef ds:uri="http://schemas.microsoft.com/sharepoint/v3/contenttype/forms"/>
  </ds:schemaRefs>
</ds:datastoreItem>
</file>

<file path=customXml/itemProps2.xml><?xml version="1.0" encoding="utf-8"?>
<ds:datastoreItem xmlns:ds="http://schemas.openxmlformats.org/officeDocument/2006/customXml" ds:itemID="{7B8B43AF-E9D4-438B-8E3A-BCD6861FE6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bd4481-ffab-4660-bc9f-8aa5f681fef4"/>
    <ds:schemaRef ds:uri="a409321b-a133-4b94-9b55-0daaaf62bd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822</TotalTime>
  <Words>834</Words>
  <Application>Microsoft Office PowerPoint</Application>
  <PresentationFormat>Grand écran</PresentationFormat>
  <Paragraphs>119</Paragraphs>
  <Slides>12</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Aptos</vt:lpstr>
      <vt:lpstr>Aptos Display</vt:lpstr>
      <vt:lpstr>Arial</vt:lpstr>
      <vt:lpstr>Calibri</vt:lpstr>
      <vt:lpstr>Wingdings</vt:lpstr>
      <vt:lpstr>Thème Office</vt:lpstr>
      <vt:lpstr>La FIE, Goprof et la recherche</vt:lpstr>
      <vt:lpstr>Le consortium</vt:lpstr>
      <vt:lpstr>Présentation PowerPoint</vt:lpstr>
      <vt:lpstr>Présentation PowerPoint</vt:lpstr>
      <vt:lpstr>Présentation PowerPoint</vt:lpstr>
      <vt:lpstr>Présentation PowerPoint</vt:lpstr>
      <vt:lpstr>Présentation PowerPoint</vt:lpstr>
      <vt:lpstr>De la recherche, à tous les étages…</vt:lpstr>
      <vt:lpstr>Présentation PowerPoint</vt:lpstr>
      <vt:lpstr>Structuration de la recherche</vt:lpstr>
      <vt:lpstr>Comment ? </vt:lpstr>
      <vt:lpstr>Présentation PowerPoint</vt:lpstr>
    </vt:vector>
  </TitlesOfParts>
  <Company>UMONS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FIE, goprof et la recherche</dc:title>
  <dc:creator>Antoine DEROBERTMASURE</dc:creator>
  <cp:lastModifiedBy>Romain MONTERO</cp:lastModifiedBy>
  <cp:revision>10</cp:revision>
  <dcterms:created xsi:type="dcterms:W3CDTF">2024-04-26T12:37:30Z</dcterms:created>
  <dcterms:modified xsi:type="dcterms:W3CDTF">2024-05-21T04:19:10Z</dcterms:modified>
</cp:coreProperties>
</file>