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9"/>
  </p:notesMasterIdLst>
  <p:sldIdLst>
    <p:sldId id="256" r:id="rId2"/>
    <p:sldId id="257" r:id="rId3"/>
    <p:sldId id="309" r:id="rId4"/>
    <p:sldId id="310" r:id="rId5"/>
    <p:sldId id="311" r:id="rId6"/>
    <p:sldId id="312" r:id="rId7"/>
    <p:sldId id="313" r:id="rId8"/>
  </p:sldIdLst>
  <p:sldSz cx="9144000" cy="5143500" type="screen16x9"/>
  <p:notesSz cx="6858000" cy="9144000"/>
  <p:embeddedFontLst>
    <p:embeddedFont>
      <p:font typeface="Avenir Black" panose="02000503020000020003" pitchFamily="2" charset="0"/>
      <p:bold r:id="rId10"/>
      <p:italic r:id="rId11"/>
      <p:boldItalic r:id="rId12"/>
    </p:embeddedFont>
    <p:embeddedFont>
      <p:font typeface="Avenir Black Oblique" panose="02000503020000020003" pitchFamily="2" charset="0"/>
      <p:bold r:id="rId13"/>
      <p:italic r:id="rId14"/>
      <p:boldItalic r:id="rId15"/>
    </p:embeddedFont>
    <p:embeddedFont>
      <p:font typeface="Avenir Book" panose="02000503020000020003" pitchFamily="2" charset="0"/>
      <p:regular r:id="rId16"/>
      <p:italic r:id="rId17"/>
    </p:embeddedFont>
    <p:embeddedFont>
      <p:font typeface="Avenir Light" panose="020B0402020203020204" pitchFamily="34" charset="77"/>
      <p:regular r:id="rId18"/>
      <p:italic r:id="rId19"/>
    </p:embeddedFont>
    <p:embeddedFont>
      <p:font typeface="Avenir Medium" panose="02000503020000020003" pitchFamily="2" charset="0"/>
      <p:regular r:id="rId20"/>
      <p:italic r:id="rId21"/>
    </p:embeddedFont>
    <p:embeddedFont>
      <p:font typeface="Avenir Medium Oblique" panose="02000503020000020003" pitchFamily="2" charset="0"/>
      <p: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Roboto Light" panose="020F03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256">
          <p15:clr>
            <a:srgbClr val="9AA0A6"/>
          </p15:clr>
        </p15:guide>
        <p15:guide id="2" orient="horz" pos="2484">
          <p15:clr>
            <a:srgbClr val="9AA0A6"/>
          </p15:clr>
        </p15:guide>
        <p15:guide id="3" orient="horz" pos="58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C97169-F7DC-4842-A30D-E8033606FA45}">
  <a:tblStyle styleId="{BAC97169-F7DC-4842-A30D-E8033606FA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67"/>
    <p:restoredTop sz="96759"/>
  </p:normalViewPr>
  <p:slideViewPr>
    <p:cSldViewPr snapToGrid="0">
      <p:cViewPr>
        <p:scale>
          <a:sx n="166" d="100"/>
          <a:sy n="166" d="100"/>
        </p:scale>
        <p:origin x="1568" y="648"/>
      </p:cViewPr>
      <p:guideLst>
        <p:guide pos="5256"/>
        <p:guide orient="horz" pos="2484"/>
        <p:guide orient="horz" pos="584"/>
      </p:guideLst>
    </p:cSldViewPr>
  </p:slideViewPr>
  <p:outlineViewPr>
    <p:cViewPr>
      <p:scale>
        <a:sx n="33" d="100"/>
        <a:sy n="33" d="100"/>
      </p:scale>
      <p:origin x="0" y="-106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21" Type="http://schemas.openxmlformats.org/officeDocument/2006/relationships/font" Target="fonts/font1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customXml" Target="../customXml/item2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721d907c2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721d907c2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>
          <a:extLst>
            <a:ext uri="{FF2B5EF4-FFF2-40B4-BE49-F238E27FC236}">
              <a16:creationId xmlns:a16="http://schemas.microsoft.com/office/drawing/2014/main" id="{A7CF0265-3945-F25D-D328-15043A1EB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723449172b_0_130:notes">
            <a:extLst>
              <a:ext uri="{FF2B5EF4-FFF2-40B4-BE49-F238E27FC236}">
                <a16:creationId xmlns:a16="http://schemas.microsoft.com/office/drawing/2014/main" id="{7F74BB3C-44E4-AB5D-D214-AB31463370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723449172b_0_130:notes">
            <a:extLst>
              <a:ext uri="{FF2B5EF4-FFF2-40B4-BE49-F238E27FC236}">
                <a16:creationId xmlns:a16="http://schemas.microsoft.com/office/drawing/2014/main" id="{F1E69C5E-1D31-4D75-5061-45A15C4FBA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410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>
          <a:extLst>
            <a:ext uri="{FF2B5EF4-FFF2-40B4-BE49-F238E27FC236}">
              <a16:creationId xmlns:a16="http://schemas.microsoft.com/office/drawing/2014/main" id="{11C88747-0D26-7CF5-C84B-01793D10D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721d907c20_0_9:notes">
            <a:extLst>
              <a:ext uri="{FF2B5EF4-FFF2-40B4-BE49-F238E27FC236}">
                <a16:creationId xmlns:a16="http://schemas.microsoft.com/office/drawing/2014/main" id="{8F4D4926-1247-AF96-9BB9-F1B04CC1EE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721d907c20_0_9:notes">
            <a:extLst>
              <a:ext uri="{FF2B5EF4-FFF2-40B4-BE49-F238E27FC236}">
                <a16:creationId xmlns:a16="http://schemas.microsoft.com/office/drawing/2014/main" id="{55C283B1-1FF3-770C-3494-1B694C9849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9142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>
          <a:extLst>
            <a:ext uri="{FF2B5EF4-FFF2-40B4-BE49-F238E27FC236}">
              <a16:creationId xmlns:a16="http://schemas.microsoft.com/office/drawing/2014/main" id="{71ABDD1F-658F-2724-0715-F388D3CB3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721d907c20_0_9:notes">
            <a:extLst>
              <a:ext uri="{FF2B5EF4-FFF2-40B4-BE49-F238E27FC236}">
                <a16:creationId xmlns:a16="http://schemas.microsoft.com/office/drawing/2014/main" id="{A7946693-3344-0D3C-D3CB-C289FF022A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721d907c20_0_9:notes">
            <a:extLst>
              <a:ext uri="{FF2B5EF4-FFF2-40B4-BE49-F238E27FC236}">
                <a16:creationId xmlns:a16="http://schemas.microsoft.com/office/drawing/2014/main" id="{4106A54D-CB58-4572-78FB-C986E81C49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744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>
          <a:extLst>
            <a:ext uri="{FF2B5EF4-FFF2-40B4-BE49-F238E27FC236}">
              <a16:creationId xmlns:a16="http://schemas.microsoft.com/office/drawing/2014/main" id="{84C08DEE-9153-C638-F800-DFC4B126C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721d907c20_0_9:notes">
            <a:extLst>
              <a:ext uri="{FF2B5EF4-FFF2-40B4-BE49-F238E27FC236}">
                <a16:creationId xmlns:a16="http://schemas.microsoft.com/office/drawing/2014/main" id="{B0D02DCD-FF98-3A0B-91C1-38488F2C6E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721d907c20_0_9:notes">
            <a:extLst>
              <a:ext uri="{FF2B5EF4-FFF2-40B4-BE49-F238E27FC236}">
                <a16:creationId xmlns:a16="http://schemas.microsoft.com/office/drawing/2014/main" id="{87CDD161-0481-DB67-0874-64B43FD891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7347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>
          <a:extLst>
            <a:ext uri="{FF2B5EF4-FFF2-40B4-BE49-F238E27FC236}">
              <a16:creationId xmlns:a16="http://schemas.microsoft.com/office/drawing/2014/main" id="{7BB8D536-DF78-CCCA-522A-0634932E5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721d907c20_0_9:notes">
            <a:extLst>
              <a:ext uri="{FF2B5EF4-FFF2-40B4-BE49-F238E27FC236}">
                <a16:creationId xmlns:a16="http://schemas.microsoft.com/office/drawing/2014/main" id="{F2B88E49-00BF-052F-7F34-E99EB6E992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721d907c20_0_9:notes">
            <a:extLst>
              <a:ext uri="{FF2B5EF4-FFF2-40B4-BE49-F238E27FC236}">
                <a16:creationId xmlns:a16="http://schemas.microsoft.com/office/drawing/2014/main" id="{BA1BC1E8-E7FB-C091-7DDF-F00E2ABFB1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9105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45349" y="1436550"/>
            <a:ext cx="5327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Font typeface="Roboto"/>
              <a:buNone/>
              <a:defRPr sz="5000" b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Roboto"/>
              <a:buNone/>
              <a:defRPr sz="52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Roboto"/>
              <a:buNone/>
              <a:defRPr sz="52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Roboto"/>
              <a:buNone/>
              <a:defRPr sz="52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Roboto"/>
              <a:buNone/>
              <a:defRPr sz="52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Roboto"/>
              <a:buNone/>
              <a:defRPr sz="52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Roboto"/>
              <a:buNone/>
              <a:defRPr sz="52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Roboto"/>
              <a:buNone/>
              <a:defRPr sz="52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Roboto"/>
              <a:buNone/>
              <a:defRPr sz="52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45349" y="3526100"/>
            <a:ext cx="53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 Light"/>
              <a:buNone/>
              <a:defRPr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 Light"/>
              <a:buNone/>
              <a:defRPr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-484103" y="-480394"/>
            <a:ext cx="4160979" cy="5666561"/>
            <a:chOff x="2087850" y="238125"/>
            <a:chExt cx="3409800" cy="4643200"/>
          </a:xfrm>
        </p:grpSpPr>
        <p:sp>
          <p:nvSpPr>
            <p:cNvPr id="15" name="Google Shape;15;p2"/>
            <p:cNvSpPr/>
            <p:nvPr/>
          </p:nvSpPr>
          <p:spPr>
            <a:xfrm>
              <a:off x="3708975" y="1210950"/>
              <a:ext cx="584750" cy="614975"/>
            </a:xfrm>
            <a:custGeom>
              <a:avLst/>
              <a:gdLst/>
              <a:ahLst/>
              <a:cxnLst/>
              <a:rect l="l" t="t" r="r" b="b"/>
              <a:pathLst>
                <a:path w="23390" h="24599" extrusionOk="0">
                  <a:moveTo>
                    <a:pt x="1" y="1"/>
                  </a:moveTo>
                  <a:lnTo>
                    <a:pt x="1" y="24599"/>
                  </a:lnTo>
                  <a:cubicBezTo>
                    <a:pt x="13106" y="23932"/>
                    <a:pt x="23389" y="13122"/>
                    <a:pt x="23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293700" y="1210950"/>
              <a:ext cx="584725" cy="614975"/>
            </a:xfrm>
            <a:custGeom>
              <a:avLst/>
              <a:gdLst/>
              <a:ahLst/>
              <a:cxnLst/>
              <a:rect l="l" t="t" r="r" b="b"/>
              <a:pathLst>
                <a:path w="23389" h="24599" extrusionOk="0">
                  <a:moveTo>
                    <a:pt x="0" y="1"/>
                  </a:moveTo>
                  <a:cubicBezTo>
                    <a:pt x="0" y="13122"/>
                    <a:pt x="10283" y="23932"/>
                    <a:pt x="23389" y="24599"/>
                  </a:cubicBezTo>
                  <a:lnTo>
                    <a:pt x="233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878400" y="1825900"/>
              <a:ext cx="584350" cy="615375"/>
            </a:xfrm>
            <a:custGeom>
              <a:avLst/>
              <a:gdLst/>
              <a:ahLst/>
              <a:cxnLst/>
              <a:rect l="l" t="t" r="r" b="b"/>
              <a:pathLst>
                <a:path w="23374" h="24615" extrusionOk="0">
                  <a:moveTo>
                    <a:pt x="1" y="1"/>
                  </a:moveTo>
                  <a:lnTo>
                    <a:pt x="1" y="24614"/>
                  </a:lnTo>
                  <a:lnTo>
                    <a:pt x="23373" y="24614"/>
                  </a:lnTo>
                  <a:cubicBezTo>
                    <a:pt x="23373" y="11493"/>
                    <a:pt x="13106" y="68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08975" y="626250"/>
              <a:ext cx="1169450" cy="584725"/>
            </a:xfrm>
            <a:custGeom>
              <a:avLst/>
              <a:gdLst/>
              <a:ahLst/>
              <a:cxnLst/>
              <a:rect l="l" t="t" r="r" b="b"/>
              <a:pathLst>
                <a:path w="46778" h="23389" extrusionOk="0">
                  <a:moveTo>
                    <a:pt x="23389" y="0"/>
                  </a:moveTo>
                  <a:cubicBezTo>
                    <a:pt x="10470" y="0"/>
                    <a:pt x="1" y="10469"/>
                    <a:pt x="1" y="23389"/>
                  </a:cubicBezTo>
                  <a:lnTo>
                    <a:pt x="46778" y="23389"/>
                  </a:lnTo>
                  <a:cubicBezTo>
                    <a:pt x="46778" y="10469"/>
                    <a:pt x="36309" y="0"/>
                    <a:pt x="233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061850" y="594825"/>
              <a:ext cx="647150" cy="616150"/>
            </a:xfrm>
            <a:custGeom>
              <a:avLst/>
              <a:gdLst/>
              <a:ahLst/>
              <a:cxnLst/>
              <a:rect l="l" t="t" r="r" b="b"/>
              <a:pathLst>
                <a:path w="25886" h="24646" extrusionOk="0">
                  <a:moveTo>
                    <a:pt x="0" y="1"/>
                  </a:moveTo>
                  <a:cubicBezTo>
                    <a:pt x="0" y="13603"/>
                    <a:pt x="11028" y="24646"/>
                    <a:pt x="24629" y="24646"/>
                  </a:cubicBezTo>
                  <a:cubicBezTo>
                    <a:pt x="25048" y="24646"/>
                    <a:pt x="25467" y="24630"/>
                    <a:pt x="25886" y="24615"/>
                  </a:cubicBezTo>
                  <a:lnTo>
                    <a:pt x="25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089775" y="1210950"/>
              <a:ext cx="619225" cy="614975"/>
            </a:xfrm>
            <a:custGeom>
              <a:avLst/>
              <a:gdLst/>
              <a:ahLst/>
              <a:cxnLst/>
              <a:rect l="l" t="t" r="r" b="b"/>
              <a:pathLst>
                <a:path w="24769" h="24599" extrusionOk="0">
                  <a:moveTo>
                    <a:pt x="0" y="1"/>
                  </a:moveTo>
                  <a:lnTo>
                    <a:pt x="0" y="24599"/>
                  </a:lnTo>
                  <a:lnTo>
                    <a:pt x="24769" y="24599"/>
                  </a:lnTo>
                  <a:lnTo>
                    <a:pt x="247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878400" y="595225"/>
              <a:ext cx="619250" cy="615375"/>
            </a:xfrm>
            <a:custGeom>
              <a:avLst/>
              <a:gdLst/>
              <a:ahLst/>
              <a:cxnLst/>
              <a:rect l="l" t="t" r="r" b="b"/>
              <a:pathLst>
                <a:path w="24770" h="24615" extrusionOk="0">
                  <a:moveTo>
                    <a:pt x="1" y="0"/>
                  </a:moveTo>
                  <a:lnTo>
                    <a:pt x="1" y="24614"/>
                  </a:lnTo>
                  <a:lnTo>
                    <a:pt x="24769" y="24614"/>
                  </a:lnTo>
                  <a:lnTo>
                    <a:pt x="247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70550" y="1210950"/>
              <a:ext cx="619225" cy="614975"/>
            </a:xfrm>
            <a:custGeom>
              <a:avLst/>
              <a:gdLst/>
              <a:ahLst/>
              <a:cxnLst/>
              <a:rect l="l" t="t" r="r" b="b"/>
              <a:pathLst>
                <a:path w="24769" h="24599" extrusionOk="0">
                  <a:moveTo>
                    <a:pt x="0" y="1"/>
                  </a:moveTo>
                  <a:lnTo>
                    <a:pt x="0" y="24599"/>
                  </a:lnTo>
                  <a:lnTo>
                    <a:pt x="24769" y="24599"/>
                  </a:lnTo>
                  <a:lnTo>
                    <a:pt x="247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089775" y="1822425"/>
              <a:ext cx="619225" cy="619225"/>
            </a:xfrm>
            <a:custGeom>
              <a:avLst/>
              <a:gdLst/>
              <a:ahLst/>
              <a:cxnLst/>
              <a:rect l="l" t="t" r="r" b="b"/>
              <a:pathLst>
                <a:path w="24769" h="24769" extrusionOk="0">
                  <a:moveTo>
                    <a:pt x="0" y="0"/>
                  </a:moveTo>
                  <a:lnTo>
                    <a:pt x="0" y="24769"/>
                  </a:lnTo>
                  <a:lnTo>
                    <a:pt x="24769" y="24769"/>
                  </a:lnTo>
                  <a:lnTo>
                    <a:pt x="247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57700" y="238125"/>
              <a:ext cx="640175" cy="584700"/>
            </a:xfrm>
            <a:custGeom>
              <a:avLst/>
              <a:gdLst/>
              <a:ahLst/>
              <a:cxnLst/>
              <a:rect l="l" t="t" r="r" b="b"/>
              <a:pathLst>
                <a:path w="25607" h="23388" extrusionOk="0">
                  <a:moveTo>
                    <a:pt x="12776" y="1"/>
                  </a:moveTo>
                  <a:cubicBezTo>
                    <a:pt x="7418" y="1"/>
                    <a:pt x="2588" y="3720"/>
                    <a:pt x="1380" y="9182"/>
                  </a:cubicBezTo>
                  <a:cubicBezTo>
                    <a:pt x="0" y="15479"/>
                    <a:pt x="3986" y="21729"/>
                    <a:pt x="10283" y="23109"/>
                  </a:cubicBezTo>
                  <a:cubicBezTo>
                    <a:pt x="11134" y="23298"/>
                    <a:pt x="11984" y="23388"/>
                    <a:pt x="12821" y="23388"/>
                  </a:cubicBezTo>
                  <a:cubicBezTo>
                    <a:pt x="18189" y="23388"/>
                    <a:pt x="23018" y="19668"/>
                    <a:pt x="24226" y="14207"/>
                  </a:cubicBezTo>
                  <a:cubicBezTo>
                    <a:pt x="25606" y="7894"/>
                    <a:pt x="21620" y="1660"/>
                    <a:pt x="15308" y="279"/>
                  </a:cubicBezTo>
                  <a:cubicBezTo>
                    <a:pt x="14459" y="91"/>
                    <a:pt x="13611" y="1"/>
                    <a:pt x="12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82800" y="1468375"/>
              <a:ext cx="643275" cy="584800"/>
            </a:xfrm>
            <a:custGeom>
              <a:avLst/>
              <a:gdLst/>
              <a:ahLst/>
              <a:cxnLst/>
              <a:rect l="l" t="t" r="r" b="b"/>
              <a:pathLst>
                <a:path w="25731" h="23392" extrusionOk="0">
                  <a:moveTo>
                    <a:pt x="12870" y="1"/>
                  </a:moveTo>
                  <a:cubicBezTo>
                    <a:pt x="7558" y="1"/>
                    <a:pt x="2752" y="3630"/>
                    <a:pt x="1489" y="9013"/>
                  </a:cubicBezTo>
                  <a:cubicBezTo>
                    <a:pt x="0" y="15294"/>
                    <a:pt x="3893" y="21591"/>
                    <a:pt x="10175" y="23080"/>
                  </a:cubicBezTo>
                  <a:cubicBezTo>
                    <a:pt x="11073" y="23291"/>
                    <a:pt x="11971" y="23392"/>
                    <a:pt x="12855" y="23392"/>
                  </a:cubicBezTo>
                  <a:cubicBezTo>
                    <a:pt x="18158" y="23392"/>
                    <a:pt x="22966" y="19763"/>
                    <a:pt x="24242" y="14379"/>
                  </a:cubicBezTo>
                  <a:cubicBezTo>
                    <a:pt x="25731" y="8098"/>
                    <a:pt x="21838" y="1801"/>
                    <a:pt x="15557" y="312"/>
                  </a:cubicBezTo>
                  <a:cubicBezTo>
                    <a:pt x="14656" y="101"/>
                    <a:pt x="13756" y="1"/>
                    <a:pt x="128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088600" y="3649450"/>
              <a:ext cx="614975" cy="584725"/>
            </a:xfrm>
            <a:custGeom>
              <a:avLst/>
              <a:gdLst/>
              <a:ahLst/>
              <a:cxnLst/>
              <a:rect l="l" t="t" r="r" b="b"/>
              <a:pathLst>
                <a:path w="24599" h="23389" extrusionOk="0">
                  <a:moveTo>
                    <a:pt x="0" y="0"/>
                  </a:moveTo>
                  <a:lnTo>
                    <a:pt x="0" y="23389"/>
                  </a:lnTo>
                  <a:lnTo>
                    <a:pt x="24599" y="23389"/>
                  </a:lnTo>
                  <a:cubicBezTo>
                    <a:pt x="23932" y="10283"/>
                    <a:pt x="13122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088600" y="3064725"/>
              <a:ext cx="614975" cy="584750"/>
            </a:xfrm>
            <a:custGeom>
              <a:avLst/>
              <a:gdLst/>
              <a:ahLst/>
              <a:cxnLst/>
              <a:rect l="l" t="t" r="r" b="b"/>
              <a:pathLst>
                <a:path w="24599" h="23390" extrusionOk="0">
                  <a:moveTo>
                    <a:pt x="0" y="1"/>
                  </a:moveTo>
                  <a:lnTo>
                    <a:pt x="0" y="23389"/>
                  </a:lnTo>
                  <a:cubicBezTo>
                    <a:pt x="13122" y="23389"/>
                    <a:pt x="23932" y="13106"/>
                    <a:pt x="24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03550" y="2480400"/>
              <a:ext cx="615375" cy="584350"/>
            </a:xfrm>
            <a:custGeom>
              <a:avLst/>
              <a:gdLst/>
              <a:ahLst/>
              <a:cxnLst/>
              <a:rect l="l" t="t" r="r" b="b"/>
              <a:pathLst>
                <a:path w="24615" h="23374" extrusionOk="0">
                  <a:moveTo>
                    <a:pt x="24614" y="1"/>
                  </a:moveTo>
                  <a:cubicBezTo>
                    <a:pt x="11493" y="1"/>
                    <a:pt x="668" y="10284"/>
                    <a:pt x="1" y="23374"/>
                  </a:cubicBezTo>
                  <a:lnTo>
                    <a:pt x="24614" y="23374"/>
                  </a:lnTo>
                  <a:lnTo>
                    <a:pt x="246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503900" y="3064725"/>
              <a:ext cx="584725" cy="1169450"/>
            </a:xfrm>
            <a:custGeom>
              <a:avLst/>
              <a:gdLst/>
              <a:ahLst/>
              <a:cxnLst/>
              <a:rect l="l" t="t" r="r" b="b"/>
              <a:pathLst>
                <a:path w="23389" h="46778" extrusionOk="0">
                  <a:moveTo>
                    <a:pt x="23388" y="1"/>
                  </a:moveTo>
                  <a:cubicBezTo>
                    <a:pt x="10469" y="1"/>
                    <a:pt x="0" y="10470"/>
                    <a:pt x="0" y="23389"/>
                  </a:cubicBezTo>
                  <a:cubicBezTo>
                    <a:pt x="0" y="36309"/>
                    <a:pt x="10469" y="46778"/>
                    <a:pt x="23388" y="46778"/>
                  </a:cubicBezTo>
                  <a:lnTo>
                    <a:pt x="233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472475" y="4234150"/>
              <a:ext cx="616150" cy="647175"/>
            </a:xfrm>
            <a:custGeom>
              <a:avLst/>
              <a:gdLst/>
              <a:ahLst/>
              <a:cxnLst/>
              <a:rect l="l" t="t" r="r" b="b"/>
              <a:pathLst>
                <a:path w="24646" h="25887" extrusionOk="0">
                  <a:moveTo>
                    <a:pt x="1" y="1"/>
                  </a:moveTo>
                  <a:lnTo>
                    <a:pt x="1" y="25886"/>
                  </a:lnTo>
                  <a:cubicBezTo>
                    <a:pt x="13603" y="25886"/>
                    <a:pt x="24630" y="14859"/>
                    <a:pt x="24645" y="1257"/>
                  </a:cubicBezTo>
                  <a:cubicBezTo>
                    <a:pt x="24645" y="838"/>
                    <a:pt x="24630" y="420"/>
                    <a:pt x="246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088600" y="4234150"/>
              <a:ext cx="614975" cy="619250"/>
            </a:xfrm>
            <a:custGeom>
              <a:avLst/>
              <a:gdLst/>
              <a:ahLst/>
              <a:cxnLst/>
              <a:rect l="l" t="t" r="r" b="b"/>
              <a:pathLst>
                <a:path w="24599" h="24770" extrusionOk="0">
                  <a:moveTo>
                    <a:pt x="0" y="1"/>
                  </a:moveTo>
                  <a:lnTo>
                    <a:pt x="0" y="24770"/>
                  </a:lnTo>
                  <a:lnTo>
                    <a:pt x="24599" y="24770"/>
                  </a:lnTo>
                  <a:lnTo>
                    <a:pt x="245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472875" y="2445525"/>
              <a:ext cx="615350" cy="619225"/>
            </a:xfrm>
            <a:custGeom>
              <a:avLst/>
              <a:gdLst/>
              <a:ahLst/>
              <a:cxnLst/>
              <a:rect l="l" t="t" r="r" b="b"/>
              <a:pathLst>
                <a:path w="24614" h="24769" extrusionOk="0">
                  <a:moveTo>
                    <a:pt x="0" y="0"/>
                  </a:moveTo>
                  <a:lnTo>
                    <a:pt x="0" y="24769"/>
                  </a:lnTo>
                  <a:lnTo>
                    <a:pt x="24614" y="24769"/>
                  </a:lnTo>
                  <a:lnTo>
                    <a:pt x="24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00075" y="4234150"/>
              <a:ext cx="619225" cy="619250"/>
            </a:xfrm>
            <a:custGeom>
              <a:avLst/>
              <a:gdLst/>
              <a:ahLst/>
              <a:cxnLst/>
              <a:rect l="l" t="t" r="r" b="b"/>
              <a:pathLst>
                <a:path w="24769" h="24770" extrusionOk="0">
                  <a:moveTo>
                    <a:pt x="0" y="1"/>
                  </a:moveTo>
                  <a:lnTo>
                    <a:pt x="0" y="24770"/>
                  </a:lnTo>
                  <a:lnTo>
                    <a:pt x="24769" y="24770"/>
                  </a:lnTo>
                  <a:lnTo>
                    <a:pt x="247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087850" y="3973225"/>
              <a:ext cx="640175" cy="584700"/>
            </a:xfrm>
            <a:custGeom>
              <a:avLst/>
              <a:gdLst/>
              <a:ahLst/>
              <a:cxnLst/>
              <a:rect l="l" t="t" r="r" b="b"/>
              <a:pathLst>
                <a:path w="25607" h="23388" extrusionOk="0">
                  <a:moveTo>
                    <a:pt x="12786" y="0"/>
                  </a:moveTo>
                  <a:cubicBezTo>
                    <a:pt x="7418" y="0"/>
                    <a:pt x="2588" y="3720"/>
                    <a:pt x="1381" y="9182"/>
                  </a:cubicBezTo>
                  <a:cubicBezTo>
                    <a:pt x="0" y="15494"/>
                    <a:pt x="3986" y="21729"/>
                    <a:pt x="10299" y="23109"/>
                  </a:cubicBezTo>
                  <a:cubicBezTo>
                    <a:pt x="11148" y="23297"/>
                    <a:pt x="11996" y="23388"/>
                    <a:pt x="12831" y="23388"/>
                  </a:cubicBezTo>
                  <a:cubicBezTo>
                    <a:pt x="18189" y="23388"/>
                    <a:pt x="23019" y="19668"/>
                    <a:pt x="24226" y="14207"/>
                  </a:cubicBezTo>
                  <a:cubicBezTo>
                    <a:pt x="25607" y="7910"/>
                    <a:pt x="21621" y="1659"/>
                    <a:pt x="15324" y="279"/>
                  </a:cubicBezTo>
                  <a:cubicBezTo>
                    <a:pt x="14473" y="91"/>
                    <a:pt x="13623" y="0"/>
                    <a:pt x="127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16975" y="3145975"/>
              <a:ext cx="642900" cy="584950"/>
            </a:xfrm>
            <a:custGeom>
              <a:avLst/>
              <a:gdLst/>
              <a:ahLst/>
              <a:cxnLst/>
              <a:rect l="l" t="t" r="r" b="b"/>
              <a:pathLst>
                <a:path w="25716" h="23398" extrusionOk="0">
                  <a:moveTo>
                    <a:pt x="12840" y="1"/>
                  </a:moveTo>
                  <a:cubicBezTo>
                    <a:pt x="7545" y="1"/>
                    <a:pt x="2748" y="3629"/>
                    <a:pt x="1474" y="9019"/>
                  </a:cubicBezTo>
                  <a:cubicBezTo>
                    <a:pt x="1" y="15300"/>
                    <a:pt x="3894" y="21597"/>
                    <a:pt x="10175" y="23086"/>
                  </a:cubicBezTo>
                  <a:cubicBezTo>
                    <a:pt x="11073" y="23297"/>
                    <a:pt x="11971" y="23398"/>
                    <a:pt x="12856" y="23398"/>
                  </a:cubicBezTo>
                  <a:cubicBezTo>
                    <a:pt x="18158" y="23398"/>
                    <a:pt x="22966" y="19769"/>
                    <a:pt x="24242" y="14385"/>
                  </a:cubicBezTo>
                  <a:cubicBezTo>
                    <a:pt x="25715" y="8104"/>
                    <a:pt x="21823" y="1807"/>
                    <a:pt x="15541" y="318"/>
                  </a:cubicBezTo>
                  <a:cubicBezTo>
                    <a:pt x="14636" y="104"/>
                    <a:pt x="13731" y="1"/>
                    <a:pt x="12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body" idx="1"/>
          </p:nvPr>
        </p:nvSpPr>
        <p:spPr>
          <a:xfrm>
            <a:off x="1590075" y="1112700"/>
            <a:ext cx="68823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grpSp>
        <p:nvGrpSpPr>
          <p:cNvPr id="57" name="Google Shape;57;p4"/>
          <p:cNvGrpSpPr/>
          <p:nvPr/>
        </p:nvGrpSpPr>
        <p:grpSpPr>
          <a:xfrm>
            <a:off x="-379478" y="-32978"/>
            <a:ext cx="1833984" cy="5176247"/>
            <a:chOff x="-379478" y="-32978"/>
            <a:chExt cx="1833984" cy="5176247"/>
          </a:xfrm>
        </p:grpSpPr>
        <p:grpSp>
          <p:nvGrpSpPr>
            <p:cNvPr id="58" name="Google Shape;58;p4"/>
            <p:cNvGrpSpPr/>
            <p:nvPr/>
          </p:nvGrpSpPr>
          <p:grpSpPr>
            <a:xfrm flipH="1">
              <a:off x="-5755" y="-32978"/>
              <a:ext cx="1460261" cy="1980934"/>
              <a:chOff x="2087850" y="2445525"/>
              <a:chExt cx="2231450" cy="3027100"/>
            </a:xfrm>
          </p:grpSpPr>
          <p:sp>
            <p:nvSpPr>
              <p:cNvPr id="59" name="Google Shape;59;p4"/>
              <p:cNvSpPr/>
              <p:nvPr/>
            </p:nvSpPr>
            <p:spPr>
              <a:xfrm>
                <a:off x="3088600" y="3649450"/>
                <a:ext cx="614975" cy="584725"/>
              </a:xfrm>
              <a:custGeom>
                <a:avLst/>
                <a:gdLst/>
                <a:ahLst/>
                <a:cxnLst/>
                <a:rect l="l" t="t" r="r" b="b"/>
                <a:pathLst>
                  <a:path w="24599" h="23389" extrusionOk="0">
                    <a:moveTo>
                      <a:pt x="0" y="0"/>
                    </a:moveTo>
                    <a:lnTo>
                      <a:pt x="0" y="23389"/>
                    </a:lnTo>
                    <a:lnTo>
                      <a:pt x="24599" y="23389"/>
                    </a:lnTo>
                    <a:cubicBezTo>
                      <a:pt x="23932" y="10283"/>
                      <a:pt x="13122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4"/>
              <p:cNvSpPr/>
              <p:nvPr/>
            </p:nvSpPr>
            <p:spPr>
              <a:xfrm>
                <a:off x="3088600" y="3064725"/>
                <a:ext cx="614975" cy="584750"/>
              </a:xfrm>
              <a:custGeom>
                <a:avLst/>
                <a:gdLst/>
                <a:ahLst/>
                <a:cxnLst/>
                <a:rect l="l" t="t" r="r" b="b"/>
                <a:pathLst>
                  <a:path w="24599" h="23390" extrusionOk="0">
                    <a:moveTo>
                      <a:pt x="0" y="1"/>
                    </a:moveTo>
                    <a:lnTo>
                      <a:pt x="0" y="23389"/>
                    </a:lnTo>
                    <a:cubicBezTo>
                      <a:pt x="13122" y="23389"/>
                      <a:pt x="23932" y="13106"/>
                      <a:pt x="245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4"/>
              <p:cNvSpPr/>
              <p:nvPr/>
            </p:nvSpPr>
            <p:spPr>
              <a:xfrm>
                <a:off x="3703550" y="2480400"/>
                <a:ext cx="615375" cy="584350"/>
              </a:xfrm>
              <a:custGeom>
                <a:avLst/>
                <a:gdLst/>
                <a:ahLst/>
                <a:cxnLst/>
                <a:rect l="l" t="t" r="r" b="b"/>
                <a:pathLst>
                  <a:path w="24615" h="23374" extrusionOk="0">
                    <a:moveTo>
                      <a:pt x="24614" y="1"/>
                    </a:moveTo>
                    <a:cubicBezTo>
                      <a:pt x="11493" y="1"/>
                      <a:pt x="668" y="10284"/>
                      <a:pt x="1" y="23374"/>
                    </a:cubicBezTo>
                    <a:lnTo>
                      <a:pt x="24614" y="23374"/>
                    </a:lnTo>
                    <a:lnTo>
                      <a:pt x="2461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>
                <a:off x="2503900" y="3064725"/>
                <a:ext cx="584725" cy="1169450"/>
              </a:xfrm>
              <a:custGeom>
                <a:avLst/>
                <a:gdLst/>
                <a:ahLst/>
                <a:cxnLst/>
                <a:rect l="l" t="t" r="r" b="b"/>
                <a:pathLst>
                  <a:path w="23389" h="46778" extrusionOk="0">
                    <a:moveTo>
                      <a:pt x="23388" y="1"/>
                    </a:moveTo>
                    <a:cubicBezTo>
                      <a:pt x="10469" y="1"/>
                      <a:pt x="0" y="10470"/>
                      <a:pt x="0" y="23389"/>
                    </a:cubicBezTo>
                    <a:cubicBezTo>
                      <a:pt x="0" y="36309"/>
                      <a:pt x="10469" y="46778"/>
                      <a:pt x="23388" y="46778"/>
                    </a:cubicBezTo>
                    <a:lnTo>
                      <a:pt x="23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4"/>
              <p:cNvSpPr/>
              <p:nvPr/>
            </p:nvSpPr>
            <p:spPr>
              <a:xfrm>
                <a:off x="2472475" y="4234150"/>
                <a:ext cx="616150" cy="647175"/>
              </a:xfrm>
              <a:custGeom>
                <a:avLst/>
                <a:gdLst/>
                <a:ahLst/>
                <a:cxnLst/>
                <a:rect l="l" t="t" r="r" b="b"/>
                <a:pathLst>
                  <a:path w="24646" h="25887" extrusionOk="0">
                    <a:moveTo>
                      <a:pt x="1" y="1"/>
                    </a:moveTo>
                    <a:lnTo>
                      <a:pt x="1" y="25886"/>
                    </a:lnTo>
                    <a:cubicBezTo>
                      <a:pt x="13603" y="25886"/>
                      <a:pt x="24630" y="14859"/>
                      <a:pt x="24645" y="1257"/>
                    </a:cubicBezTo>
                    <a:cubicBezTo>
                      <a:pt x="24645" y="838"/>
                      <a:pt x="24630" y="420"/>
                      <a:pt x="246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4"/>
              <p:cNvSpPr/>
              <p:nvPr/>
            </p:nvSpPr>
            <p:spPr>
              <a:xfrm>
                <a:off x="3088600" y="4234150"/>
                <a:ext cx="614975" cy="619250"/>
              </a:xfrm>
              <a:custGeom>
                <a:avLst/>
                <a:gdLst/>
                <a:ahLst/>
                <a:cxnLst/>
                <a:rect l="l" t="t" r="r" b="b"/>
                <a:pathLst>
                  <a:path w="24599" h="24770" extrusionOk="0">
                    <a:moveTo>
                      <a:pt x="0" y="1"/>
                    </a:moveTo>
                    <a:lnTo>
                      <a:pt x="0" y="24770"/>
                    </a:lnTo>
                    <a:lnTo>
                      <a:pt x="24599" y="24770"/>
                    </a:lnTo>
                    <a:lnTo>
                      <a:pt x="2459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4"/>
              <p:cNvSpPr/>
              <p:nvPr/>
            </p:nvSpPr>
            <p:spPr>
              <a:xfrm>
                <a:off x="2472875" y="2445525"/>
                <a:ext cx="615350" cy="61922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4769" extrusionOk="0">
                    <a:moveTo>
                      <a:pt x="0" y="0"/>
                    </a:moveTo>
                    <a:lnTo>
                      <a:pt x="0" y="24769"/>
                    </a:lnTo>
                    <a:lnTo>
                      <a:pt x="24614" y="24769"/>
                    </a:lnTo>
                    <a:lnTo>
                      <a:pt x="2461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4"/>
              <p:cNvSpPr/>
              <p:nvPr/>
            </p:nvSpPr>
            <p:spPr>
              <a:xfrm>
                <a:off x="3088600" y="4853375"/>
                <a:ext cx="614975" cy="619250"/>
              </a:xfrm>
              <a:custGeom>
                <a:avLst/>
                <a:gdLst/>
                <a:ahLst/>
                <a:cxnLst/>
                <a:rect l="l" t="t" r="r" b="b"/>
                <a:pathLst>
                  <a:path w="24599" h="24770" extrusionOk="0">
                    <a:moveTo>
                      <a:pt x="0" y="1"/>
                    </a:moveTo>
                    <a:lnTo>
                      <a:pt x="0" y="24769"/>
                    </a:lnTo>
                    <a:lnTo>
                      <a:pt x="24599" y="24769"/>
                    </a:lnTo>
                    <a:lnTo>
                      <a:pt x="245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3700075" y="4234150"/>
                <a:ext cx="619225" cy="619250"/>
              </a:xfrm>
              <a:custGeom>
                <a:avLst/>
                <a:gdLst/>
                <a:ahLst/>
                <a:cxnLst/>
                <a:rect l="l" t="t" r="r" b="b"/>
                <a:pathLst>
                  <a:path w="24769" h="24770" extrusionOk="0">
                    <a:moveTo>
                      <a:pt x="0" y="1"/>
                    </a:moveTo>
                    <a:lnTo>
                      <a:pt x="0" y="24770"/>
                    </a:lnTo>
                    <a:lnTo>
                      <a:pt x="24769" y="24770"/>
                    </a:lnTo>
                    <a:lnTo>
                      <a:pt x="2476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2087850" y="3973225"/>
                <a:ext cx="640175" cy="584700"/>
              </a:xfrm>
              <a:custGeom>
                <a:avLst/>
                <a:gdLst/>
                <a:ahLst/>
                <a:cxnLst/>
                <a:rect l="l" t="t" r="r" b="b"/>
                <a:pathLst>
                  <a:path w="25607" h="23388" extrusionOk="0">
                    <a:moveTo>
                      <a:pt x="12786" y="0"/>
                    </a:moveTo>
                    <a:cubicBezTo>
                      <a:pt x="7418" y="0"/>
                      <a:pt x="2588" y="3720"/>
                      <a:pt x="1381" y="9182"/>
                    </a:cubicBezTo>
                    <a:cubicBezTo>
                      <a:pt x="0" y="15494"/>
                      <a:pt x="3986" y="21729"/>
                      <a:pt x="10299" y="23109"/>
                    </a:cubicBezTo>
                    <a:cubicBezTo>
                      <a:pt x="11148" y="23297"/>
                      <a:pt x="11996" y="23388"/>
                      <a:pt x="12831" y="23388"/>
                    </a:cubicBezTo>
                    <a:cubicBezTo>
                      <a:pt x="18189" y="23388"/>
                      <a:pt x="23019" y="19668"/>
                      <a:pt x="24226" y="14207"/>
                    </a:cubicBezTo>
                    <a:cubicBezTo>
                      <a:pt x="25607" y="7910"/>
                      <a:pt x="21621" y="1659"/>
                      <a:pt x="15324" y="279"/>
                    </a:cubicBezTo>
                    <a:cubicBezTo>
                      <a:pt x="14473" y="91"/>
                      <a:pt x="13623" y="0"/>
                      <a:pt x="127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3316975" y="3145975"/>
                <a:ext cx="642900" cy="584950"/>
              </a:xfrm>
              <a:custGeom>
                <a:avLst/>
                <a:gdLst/>
                <a:ahLst/>
                <a:cxnLst/>
                <a:rect l="l" t="t" r="r" b="b"/>
                <a:pathLst>
                  <a:path w="25716" h="23398" extrusionOk="0">
                    <a:moveTo>
                      <a:pt x="12840" y="1"/>
                    </a:moveTo>
                    <a:cubicBezTo>
                      <a:pt x="7545" y="1"/>
                      <a:pt x="2748" y="3629"/>
                      <a:pt x="1474" y="9019"/>
                    </a:cubicBezTo>
                    <a:cubicBezTo>
                      <a:pt x="1" y="15300"/>
                      <a:pt x="3894" y="21597"/>
                      <a:pt x="10175" y="23086"/>
                    </a:cubicBezTo>
                    <a:cubicBezTo>
                      <a:pt x="11073" y="23297"/>
                      <a:pt x="11971" y="23398"/>
                      <a:pt x="12856" y="23398"/>
                    </a:cubicBezTo>
                    <a:cubicBezTo>
                      <a:pt x="18158" y="23398"/>
                      <a:pt x="22966" y="19769"/>
                      <a:pt x="24242" y="14385"/>
                    </a:cubicBezTo>
                    <a:cubicBezTo>
                      <a:pt x="25715" y="8104"/>
                      <a:pt x="21823" y="1807"/>
                      <a:pt x="15541" y="318"/>
                    </a:cubicBezTo>
                    <a:cubicBezTo>
                      <a:pt x="14636" y="104"/>
                      <a:pt x="13731" y="1"/>
                      <a:pt x="128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70;p4"/>
            <p:cNvGrpSpPr/>
            <p:nvPr/>
          </p:nvGrpSpPr>
          <p:grpSpPr>
            <a:xfrm flipH="1">
              <a:off x="-379478" y="1717813"/>
              <a:ext cx="1826152" cy="3425457"/>
              <a:chOff x="2087850" y="238125"/>
              <a:chExt cx="2790575" cy="5234500"/>
            </a:xfrm>
          </p:grpSpPr>
          <p:sp>
            <p:nvSpPr>
              <p:cNvPr id="71" name="Google Shape;71;p4"/>
              <p:cNvSpPr/>
              <p:nvPr/>
            </p:nvSpPr>
            <p:spPr>
              <a:xfrm>
                <a:off x="3708975" y="1210950"/>
                <a:ext cx="584750" cy="614975"/>
              </a:xfrm>
              <a:custGeom>
                <a:avLst/>
                <a:gdLst/>
                <a:ahLst/>
                <a:cxnLst/>
                <a:rect l="l" t="t" r="r" b="b"/>
                <a:pathLst>
                  <a:path w="23390" h="24599" extrusionOk="0">
                    <a:moveTo>
                      <a:pt x="1" y="1"/>
                    </a:moveTo>
                    <a:lnTo>
                      <a:pt x="1" y="24599"/>
                    </a:lnTo>
                    <a:cubicBezTo>
                      <a:pt x="13106" y="23932"/>
                      <a:pt x="23389" y="13122"/>
                      <a:pt x="233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4"/>
              <p:cNvSpPr/>
              <p:nvPr/>
            </p:nvSpPr>
            <p:spPr>
              <a:xfrm>
                <a:off x="3708975" y="626250"/>
                <a:ext cx="1169450" cy="584725"/>
              </a:xfrm>
              <a:custGeom>
                <a:avLst/>
                <a:gdLst/>
                <a:ahLst/>
                <a:cxnLst/>
                <a:rect l="l" t="t" r="r" b="b"/>
                <a:pathLst>
                  <a:path w="46778" h="23389" extrusionOk="0">
                    <a:moveTo>
                      <a:pt x="23389" y="0"/>
                    </a:moveTo>
                    <a:cubicBezTo>
                      <a:pt x="10470" y="0"/>
                      <a:pt x="1" y="10469"/>
                      <a:pt x="1" y="23389"/>
                    </a:cubicBezTo>
                    <a:lnTo>
                      <a:pt x="46778" y="23389"/>
                    </a:lnTo>
                    <a:cubicBezTo>
                      <a:pt x="46778" y="10469"/>
                      <a:pt x="36309" y="0"/>
                      <a:pt x="233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>
                <a:off x="3061850" y="594825"/>
                <a:ext cx="647150" cy="616150"/>
              </a:xfrm>
              <a:custGeom>
                <a:avLst/>
                <a:gdLst/>
                <a:ahLst/>
                <a:cxnLst/>
                <a:rect l="l" t="t" r="r" b="b"/>
                <a:pathLst>
                  <a:path w="25886" h="24646" extrusionOk="0">
                    <a:moveTo>
                      <a:pt x="0" y="1"/>
                    </a:moveTo>
                    <a:cubicBezTo>
                      <a:pt x="0" y="13603"/>
                      <a:pt x="11028" y="24646"/>
                      <a:pt x="24629" y="24646"/>
                    </a:cubicBezTo>
                    <a:cubicBezTo>
                      <a:pt x="25048" y="24646"/>
                      <a:pt x="25467" y="24630"/>
                      <a:pt x="25886" y="24615"/>
                    </a:cubicBezTo>
                    <a:lnTo>
                      <a:pt x="258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4"/>
              <p:cNvSpPr/>
              <p:nvPr/>
            </p:nvSpPr>
            <p:spPr>
              <a:xfrm>
                <a:off x="3089775" y="1210950"/>
                <a:ext cx="619225" cy="614975"/>
              </a:xfrm>
              <a:custGeom>
                <a:avLst/>
                <a:gdLst/>
                <a:ahLst/>
                <a:cxnLst/>
                <a:rect l="l" t="t" r="r" b="b"/>
                <a:pathLst>
                  <a:path w="24769" h="24599" extrusionOk="0">
                    <a:moveTo>
                      <a:pt x="0" y="1"/>
                    </a:moveTo>
                    <a:lnTo>
                      <a:pt x="0" y="24599"/>
                    </a:lnTo>
                    <a:lnTo>
                      <a:pt x="24769" y="24599"/>
                    </a:lnTo>
                    <a:lnTo>
                      <a:pt x="2476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>
                <a:off x="2470550" y="1210950"/>
                <a:ext cx="619225" cy="614975"/>
              </a:xfrm>
              <a:custGeom>
                <a:avLst/>
                <a:gdLst/>
                <a:ahLst/>
                <a:cxnLst/>
                <a:rect l="l" t="t" r="r" b="b"/>
                <a:pathLst>
                  <a:path w="24769" h="24599" extrusionOk="0">
                    <a:moveTo>
                      <a:pt x="0" y="1"/>
                    </a:moveTo>
                    <a:lnTo>
                      <a:pt x="0" y="24599"/>
                    </a:lnTo>
                    <a:lnTo>
                      <a:pt x="24769" y="24599"/>
                    </a:lnTo>
                    <a:lnTo>
                      <a:pt x="2476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3089775" y="1822425"/>
                <a:ext cx="619225" cy="619225"/>
              </a:xfrm>
              <a:custGeom>
                <a:avLst/>
                <a:gdLst/>
                <a:ahLst/>
                <a:cxnLst/>
                <a:rect l="l" t="t" r="r" b="b"/>
                <a:pathLst>
                  <a:path w="24769" h="24769" extrusionOk="0">
                    <a:moveTo>
                      <a:pt x="0" y="0"/>
                    </a:moveTo>
                    <a:lnTo>
                      <a:pt x="0" y="24769"/>
                    </a:lnTo>
                    <a:lnTo>
                      <a:pt x="24769" y="24769"/>
                    </a:lnTo>
                    <a:lnTo>
                      <a:pt x="247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>
                <a:off x="3357700" y="238125"/>
                <a:ext cx="640175" cy="584700"/>
              </a:xfrm>
              <a:custGeom>
                <a:avLst/>
                <a:gdLst/>
                <a:ahLst/>
                <a:cxnLst/>
                <a:rect l="l" t="t" r="r" b="b"/>
                <a:pathLst>
                  <a:path w="25607" h="23388" extrusionOk="0">
                    <a:moveTo>
                      <a:pt x="12776" y="1"/>
                    </a:moveTo>
                    <a:cubicBezTo>
                      <a:pt x="7418" y="1"/>
                      <a:pt x="2588" y="3720"/>
                      <a:pt x="1380" y="9182"/>
                    </a:cubicBezTo>
                    <a:cubicBezTo>
                      <a:pt x="0" y="15479"/>
                      <a:pt x="3986" y="21729"/>
                      <a:pt x="10283" y="23109"/>
                    </a:cubicBezTo>
                    <a:cubicBezTo>
                      <a:pt x="11134" y="23298"/>
                      <a:pt x="11984" y="23388"/>
                      <a:pt x="12821" y="23388"/>
                    </a:cubicBezTo>
                    <a:cubicBezTo>
                      <a:pt x="18189" y="23388"/>
                      <a:pt x="23018" y="19668"/>
                      <a:pt x="24226" y="14207"/>
                    </a:cubicBezTo>
                    <a:cubicBezTo>
                      <a:pt x="25606" y="7894"/>
                      <a:pt x="21620" y="1660"/>
                      <a:pt x="15308" y="279"/>
                    </a:cubicBezTo>
                    <a:cubicBezTo>
                      <a:pt x="14459" y="91"/>
                      <a:pt x="13611" y="1"/>
                      <a:pt x="127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4"/>
              <p:cNvSpPr/>
              <p:nvPr/>
            </p:nvSpPr>
            <p:spPr>
              <a:xfrm>
                <a:off x="3088600" y="3649450"/>
                <a:ext cx="614975" cy="584725"/>
              </a:xfrm>
              <a:custGeom>
                <a:avLst/>
                <a:gdLst/>
                <a:ahLst/>
                <a:cxnLst/>
                <a:rect l="l" t="t" r="r" b="b"/>
                <a:pathLst>
                  <a:path w="24599" h="23389" extrusionOk="0">
                    <a:moveTo>
                      <a:pt x="0" y="0"/>
                    </a:moveTo>
                    <a:lnTo>
                      <a:pt x="0" y="23389"/>
                    </a:lnTo>
                    <a:lnTo>
                      <a:pt x="24599" y="23389"/>
                    </a:lnTo>
                    <a:cubicBezTo>
                      <a:pt x="23932" y="10283"/>
                      <a:pt x="13122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4"/>
              <p:cNvSpPr/>
              <p:nvPr/>
            </p:nvSpPr>
            <p:spPr>
              <a:xfrm>
                <a:off x="3088600" y="3064725"/>
                <a:ext cx="614975" cy="584750"/>
              </a:xfrm>
              <a:custGeom>
                <a:avLst/>
                <a:gdLst/>
                <a:ahLst/>
                <a:cxnLst/>
                <a:rect l="l" t="t" r="r" b="b"/>
                <a:pathLst>
                  <a:path w="24599" h="23390" extrusionOk="0">
                    <a:moveTo>
                      <a:pt x="0" y="1"/>
                    </a:moveTo>
                    <a:lnTo>
                      <a:pt x="0" y="23389"/>
                    </a:lnTo>
                    <a:cubicBezTo>
                      <a:pt x="13122" y="23389"/>
                      <a:pt x="23932" y="13106"/>
                      <a:pt x="245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4"/>
              <p:cNvSpPr/>
              <p:nvPr/>
            </p:nvSpPr>
            <p:spPr>
              <a:xfrm>
                <a:off x="3703550" y="2480400"/>
                <a:ext cx="615375" cy="584350"/>
              </a:xfrm>
              <a:custGeom>
                <a:avLst/>
                <a:gdLst/>
                <a:ahLst/>
                <a:cxnLst/>
                <a:rect l="l" t="t" r="r" b="b"/>
                <a:pathLst>
                  <a:path w="24615" h="23374" extrusionOk="0">
                    <a:moveTo>
                      <a:pt x="24614" y="1"/>
                    </a:moveTo>
                    <a:cubicBezTo>
                      <a:pt x="11493" y="1"/>
                      <a:pt x="668" y="10284"/>
                      <a:pt x="1" y="23374"/>
                    </a:cubicBezTo>
                    <a:lnTo>
                      <a:pt x="24614" y="23374"/>
                    </a:lnTo>
                    <a:lnTo>
                      <a:pt x="2461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2503900" y="3064725"/>
                <a:ext cx="584725" cy="1169450"/>
              </a:xfrm>
              <a:custGeom>
                <a:avLst/>
                <a:gdLst/>
                <a:ahLst/>
                <a:cxnLst/>
                <a:rect l="l" t="t" r="r" b="b"/>
                <a:pathLst>
                  <a:path w="23389" h="46778" extrusionOk="0">
                    <a:moveTo>
                      <a:pt x="23388" y="1"/>
                    </a:moveTo>
                    <a:cubicBezTo>
                      <a:pt x="10469" y="1"/>
                      <a:pt x="0" y="10470"/>
                      <a:pt x="0" y="23389"/>
                    </a:cubicBezTo>
                    <a:cubicBezTo>
                      <a:pt x="0" y="36309"/>
                      <a:pt x="10469" y="46778"/>
                      <a:pt x="23388" y="46778"/>
                    </a:cubicBezTo>
                    <a:lnTo>
                      <a:pt x="23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>
                <a:off x="2472475" y="4234150"/>
                <a:ext cx="616150" cy="647175"/>
              </a:xfrm>
              <a:custGeom>
                <a:avLst/>
                <a:gdLst/>
                <a:ahLst/>
                <a:cxnLst/>
                <a:rect l="l" t="t" r="r" b="b"/>
                <a:pathLst>
                  <a:path w="24646" h="25887" extrusionOk="0">
                    <a:moveTo>
                      <a:pt x="1" y="1"/>
                    </a:moveTo>
                    <a:lnTo>
                      <a:pt x="1" y="25886"/>
                    </a:lnTo>
                    <a:cubicBezTo>
                      <a:pt x="13603" y="25886"/>
                      <a:pt x="24630" y="14859"/>
                      <a:pt x="24645" y="1257"/>
                    </a:cubicBezTo>
                    <a:cubicBezTo>
                      <a:pt x="24645" y="838"/>
                      <a:pt x="24630" y="420"/>
                      <a:pt x="246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4"/>
              <p:cNvSpPr/>
              <p:nvPr/>
            </p:nvSpPr>
            <p:spPr>
              <a:xfrm>
                <a:off x="3088600" y="4234150"/>
                <a:ext cx="614975" cy="619250"/>
              </a:xfrm>
              <a:custGeom>
                <a:avLst/>
                <a:gdLst/>
                <a:ahLst/>
                <a:cxnLst/>
                <a:rect l="l" t="t" r="r" b="b"/>
                <a:pathLst>
                  <a:path w="24599" h="24770" extrusionOk="0">
                    <a:moveTo>
                      <a:pt x="0" y="1"/>
                    </a:moveTo>
                    <a:lnTo>
                      <a:pt x="0" y="24770"/>
                    </a:lnTo>
                    <a:lnTo>
                      <a:pt x="24599" y="24770"/>
                    </a:lnTo>
                    <a:lnTo>
                      <a:pt x="2459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4"/>
              <p:cNvSpPr/>
              <p:nvPr/>
            </p:nvSpPr>
            <p:spPr>
              <a:xfrm>
                <a:off x="2472875" y="2445525"/>
                <a:ext cx="615350" cy="61922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4769" extrusionOk="0">
                    <a:moveTo>
                      <a:pt x="0" y="0"/>
                    </a:moveTo>
                    <a:lnTo>
                      <a:pt x="0" y="24769"/>
                    </a:lnTo>
                    <a:lnTo>
                      <a:pt x="24614" y="24769"/>
                    </a:lnTo>
                    <a:lnTo>
                      <a:pt x="2461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3088600" y="4853375"/>
                <a:ext cx="614975" cy="619250"/>
              </a:xfrm>
              <a:custGeom>
                <a:avLst/>
                <a:gdLst/>
                <a:ahLst/>
                <a:cxnLst/>
                <a:rect l="l" t="t" r="r" b="b"/>
                <a:pathLst>
                  <a:path w="24599" h="24770" extrusionOk="0">
                    <a:moveTo>
                      <a:pt x="0" y="1"/>
                    </a:moveTo>
                    <a:lnTo>
                      <a:pt x="0" y="24769"/>
                    </a:lnTo>
                    <a:lnTo>
                      <a:pt x="24599" y="24769"/>
                    </a:lnTo>
                    <a:lnTo>
                      <a:pt x="245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>
                <a:off x="3700075" y="4234150"/>
                <a:ext cx="619225" cy="619250"/>
              </a:xfrm>
              <a:custGeom>
                <a:avLst/>
                <a:gdLst/>
                <a:ahLst/>
                <a:cxnLst/>
                <a:rect l="l" t="t" r="r" b="b"/>
                <a:pathLst>
                  <a:path w="24769" h="24770" extrusionOk="0">
                    <a:moveTo>
                      <a:pt x="0" y="1"/>
                    </a:moveTo>
                    <a:lnTo>
                      <a:pt x="0" y="24770"/>
                    </a:lnTo>
                    <a:lnTo>
                      <a:pt x="24769" y="24770"/>
                    </a:lnTo>
                    <a:lnTo>
                      <a:pt x="2476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>
                <a:off x="2087850" y="3973225"/>
                <a:ext cx="640175" cy="584700"/>
              </a:xfrm>
              <a:custGeom>
                <a:avLst/>
                <a:gdLst/>
                <a:ahLst/>
                <a:cxnLst/>
                <a:rect l="l" t="t" r="r" b="b"/>
                <a:pathLst>
                  <a:path w="25607" h="23388" extrusionOk="0">
                    <a:moveTo>
                      <a:pt x="12786" y="0"/>
                    </a:moveTo>
                    <a:cubicBezTo>
                      <a:pt x="7418" y="0"/>
                      <a:pt x="2588" y="3720"/>
                      <a:pt x="1381" y="9182"/>
                    </a:cubicBezTo>
                    <a:cubicBezTo>
                      <a:pt x="0" y="15494"/>
                      <a:pt x="3986" y="21729"/>
                      <a:pt x="10299" y="23109"/>
                    </a:cubicBezTo>
                    <a:cubicBezTo>
                      <a:pt x="11148" y="23297"/>
                      <a:pt x="11996" y="23388"/>
                      <a:pt x="12831" y="23388"/>
                    </a:cubicBezTo>
                    <a:cubicBezTo>
                      <a:pt x="18189" y="23388"/>
                      <a:pt x="23019" y="19668"/>
                      <a:pt x="24226" y="14207"/>
                    </a:cubicBezTo>
                    <a:cubicBezTo>
                      <a:pt x="25607" y="7910"/>
                      <a:pt x="21621" y="1659"/>
                      <a:pt x="15324" y="279"/>
                    </a:cubicBezTo>
                    <a:cubicBezTo>
                      <a:pt x="14473" y="91"/>
                      <a:pt x="13623" y="0"/>
                      <a:pt x="127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>
                <a:off x="3316975" y="3145975"/>
                <a:ext cx="642900" cy="584950"/>
              </a:xfrm>
              <a:custGeom>
                <a:avLst/>
                <a:gdLst/>
                <a:ahLst/>
                <a:cxnLst/>
                <a:rect l="l" t="t" r="r" b="b"/>
                <a:pathLst>
                  <a:path w="25716" h="23398" extrusionOk="0">
                    <a:moveTo>
                      <a:pt x="12840" y="1"/>
                    </a:moveTo>
                    <a:cubicBezTo>
                      <a:pt x="7545" y="1"/>
                      <a:pt x="2748" y="3629"/>
                      <a:pt x="1474" y="9019"/>
                    </a:cubicBezTo>
                    <a:cubicBezTo>
                      <a:pt x="1" y="15300"/>
                      <a:pt x="3894" y="21597"/>
                      <a:pt x="10175" y="23086"/>
                    </a:cubicBezTo>
                    <a:cubicBezTo>
                      <a:pt x="11073" y="23297"/>
                      <a:pt x="11971" y="23398"/>
                      <a:pt x="12856" y="23398"/>
                    </a:cubicBezTo>
                    <a:cubicBezTo>
                      <a:pt x="18158" y="23398"/>
                      <a:pt x="22966" y="19769"/>
                      <a:pt x="24242" y="14385"/>
                    </a:cubicBezTo>
                    <a:cubicBezTo>
                      <a:pt x="25715" y="8104"/>
                      <a:pt x="21823" y="1807"/>
                      <a:pt x="15541" y="318"/>
                    </a:cubicBezTo>
                    <a:cubicBezTo>
                      <a:pt x="14636" y="104"/>
                      <a:pt x="13731" y="1"/>
                      <a:pt x="128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text columns">
  <p:cSld name="CUSTOM_3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5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subTitle" idx="1"/>
          </p:nvPr>
        </p:nvSpPr>
        <p:spPr>
          <a:xfrm>
            <a:off x="818374" y="2084275"/>
            <a:ext cx="2031600" cy="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subTitle" idx="2"/>
          </p:nvPr>
        </p:nvSpPr>
        <p:spPr>
          <a:xfrm>
            <a:off x="818374" y="2471717"/>
            <a:ext cx="20316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subTitle" idx="3"/>
          </p:nvPr>
        </p:nvSpPr>
        <p:spPr>
          <a:xfrm>
            <a:off x="3554685" y="2084275"/>
            <a:ext cx="2030100" cy="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05" name="Google Shape;205;p16"/>
          <p:cNvSpPr txBox="1">
            <a:spLocks noGrp="1"/>
          </p:cNvSpPr>
          <p:nvPr>
            <p:ph type="subTitle" idx="4"/>
          </p:nvPr>
        </p:nvSpPr>
        <p:spPr>
          <a:xfrm>
            <a:off x="3554685" y="2471713"/>
            <a:ext cx="2030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subTitle" idx="5"/>
          </p:nvPr>
        </p:nvSpPr>
        <p:spPr>
          <a:xfrm>
            <a:off x="6306886" y="2084275"/>
            <a:ext cx="2030100" cy="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07" name="Google Shape;207;p16"/>
          <p:cNvSpPr txBox="1">
            <a:spLocks noGrp="1"/>
          </p:cNvSpPr>
          <p:nvPr>
            <p:ph type="subTitle" idx="6"/>
          </p:nvPr>
        </p:nvSpPr>
        <p:spPr>
          <a:xfrm>
            <a:off x="6306886" y="2471713"/>
            <a:ext cx="2030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"/>
              <a:buNone/>
              <a:defRPr sz="2400" b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oboto"/>
              <a:buNone/>
              <a:defRPr sz="2800" b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oboto"/>
              <a:buNone/>
              <a:defRPr sz="2800" b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oboto"/>
              <a:buNone/>
              <a:defRPr sz="2800" b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oboto"/>
              <a:buNone/>
              <a:defRPr sz="2800" b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oboto"/>
              <a:buNone/>
              <a:defRPr sz="2800" b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oboto"/>
              <a:buNone/>
              <a:defRPr sz="2800" b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oboto"/>
              <a:buNone/>
              <a:defRPr sz="2800" b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oboto"/>
              <a:buNone/>
              <a:defRPr sz="2800" b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 Light"/>
              <a:buChar char="●"/>
              <a:defRPr sz="1800">
                <a:solidFill>
                  <a:schemeClr val="accent5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oboto Light"/>
              <a:buChar char="○"/>
              <a:defRPr>
                <a:solidFill>
                  <a:schemeClr val="accent5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oboto Light"/>
              <a:buChar char="■"/>
              <a:defRPr>
                <a:solidFill>
                  <a:schemeClr val="accent5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oboto Light"/>
              <a:buChar char="●"/>
              <a:defRPr>
                <a:solidFill>
                  <a:schemeClr val="accent5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oboto Light"/>
              <a:buChar char="○"/>
              <a:defRPr>
                <a:solidFill>
                  <a:schemeClr val="accent5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oboto Light"/>
              <a:buChar char="■"/>
              <a:defRPr>
                <a:solidFill>
                  <a:schemeClr val="accent5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oboto Light"/>
              <a:buChar char="●"/>
              <a:defRPr>
                <a:solidFill>
                  <a:schemeClr val="accent5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oboto Light"/>
              <a:buChar char="○"/>
              <a:defRPr>
                <a:solidFill>
                  <a:schemeClr val="accent5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Roboto Light"/>
              <a:buChar char="■"/>
              <a:defRPr>
                <a:solidFill>
                  <a:schemeClr val="accent5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cxnSp>
        <p:nvCxnSpPr>
          <p:cNvPr id="9" name="Google Shape;9;p1"/>
          <p:cNvCxnSpPr/>
          <p:nvPr/>
        </p:nvCxnSpPr>
        <p:spPr>
          <a:xfrm>
            <a:off x="4575725" y="4603500"/>
            <a:ext cx="46212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eallslist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kanalregister.hkdir.no/sok?option=journals&amp;input=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nege.org/classement-des-revues-scientifiques-en-sciences-de-gestio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predatoryjournals.org/the-list/journals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doi.org/10.5210/fm.v28i11.13346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02/asi.24955" TargetMode="External"/><Relationship Id="rId5" Type="http://schemas.openxmlformats.org/officeDocument/2006/relationships/hyperlink" Target="https://doi.org/10.1145/3597307" TargetMode="External"/><Relationship Id="rId4" Type="http://schemas.openxmlformats.org/officeDocument/2006/relationships/hyperlink" Target="https://doi.org/10.1016/j.bushor.2024.03.0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6"/>
          <p:cNvSpPr txBox="1">
            <a:spLocks noGrp="1"/>
          </p:cNvSpPr>
          <p:nvPr>
            <p:ph type="ctrTitle"/>
          </p:nvPr>
        </p:nvSpPr>
        <p:spPr>
          <a:xfrm>
            <a:off x="2223655" y="1679004"/>
            <a:ext cx="6248794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Avenir Black" panose="02000503020000020003" pitchFamily="2" charset="0"/>
              </a:rPr>
              <a:t>INTELLIGENCE ARTIFICIELLE </a:t>
            </a:r>
            <a:br>
              <a:rPr lang="en" sz="4000" dirty="0">
                <a:latin typeface="Avenir Black" panose="02000503020000020003" pitchFamily="2" charset="0"/>
              </a:rPr>
            </a:br>
            <a:r>
              <a:rPr lang="en" sz="4000" dirty="0">
                <a:latin typeface="Avenir Black" panose="02000503020000020003" pitchFamily="2" charset="0"/>
              </a:rPr>
              <a:t>&amp; RECHERCHE ACADÉMIQUE</a:t>
            </a:r>
            <a:endParaRPr sz="4000" dirty="0">
              <a:latin typeface="Avenir Black" panose="02000503020000020003" pitchFamily="2" charset="0"/>
            </a:endParaRPr>
          </a:p>
        </p:txBody>
      </p:sp>
      <p:sp>
        <p:nvSpPr>
          <p:cNvPr id="310" name="Google Shape;310;p26"/>
          <p:cNvSpPr txBox="1">
            <a:spLocks noGrp="1"/>
          </p:cNvSpPr>
          <p:nvPr>
            <p:ph type="subTitle" idx="1"/>
          </p:nvPr>
        </p:nvSpPr>
        <p:spPr>
          <a:xfrm>
            <a:off x="3145349" y="3526100"/>
            <a:ext cx="5327100" cy="3700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err="1">
                <a:solidFill>
                  <a:schemeClr val="accent5"/>
                </a:solidFill>
                <a:latin typeface="Avenir Medium" panose="02000503020000020003" pitchFamily="2" charset="0"/>
              </a:rPr>
              <a:t>Limites</a:t>
            </a:r>
            <a:r>
              <a:rPr lang="en" dirty="0">
                <a:solidFill>
                  <a:schemeClr val="accent5"/>
                </a:solidFill>
                <a:latin typeface="Avenir Medium" panose="02000503020000020003" pitchFamily="2" charset="0"/>
              </a:rPr>
              <a:t> et </a:t>
            </a:r>
            <a:r>
              <a:rPr lang="en" dirty="0" err="1">
                <a:solidFill>
                  <a:schemeClr val="accent5"/>
                </a:solidFill>
                <a:latin typeface="Avenir Medium" panose="02000503020000020003" pitchFamily="2" charset="0"/>
              </a:rPr>
              <a:t>mésinformation</a:t>
            </a:r>
            <a:endParaRPr dirty="0">
              <a:solidFill>
                <a:schemeClr val="accent5"/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Google Shape;310;p26">
            <a:extLst>
              <a:ext uri="{FF2B5EF4-FFF2-40B4-BE49-F238E27FC236}">
                <a16:creationId xmlns:a16="http://schemas.microsoft.com/office/drawing/2014/main" id="{3B6D20AF-87A0-08AD-BC7F-DF8646C5642D}"/>
              </a:ext>
            </a:extLst>
          </p:cNvPr>
          <p:cNvSpPr txBox="1">
            <a:spLocks/>
          </p:cNvSpPr>
          <p:nvPr/>
        </p:nvSpPr>
        <p:spPr>
          <a:xfrm>
            <a:off x="4571999" y="4208587"/>
            <a:ext cx="4333795" cy="37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 Light"/>
              <a:buNone/>
              <a:defRPr sz="18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fr-BE" dirty="0">
                <a:solidFill>
                  <a:schemeClr val="accent5"/>
                </a:solidFill>
                <a:latin typeface="Avenir Medium" panose="02000503020000020003" pitchFamily="2" charset="0"/>
              </a:rPr>
              <a:t>Stéphane Ranalli – </a:t>
            </a:r>
            <a:r>
              <a:rPr lang="fr-BE" sz="1400" dirty="0">
                <a:solidFill>
                  <a:schemeClr val="accent5"/>
                </a:solidFill>
                <a:latin typeface="Avenir Medium" panose="02000503020000020003" pitchFamily="2" charset="0"/>
              </a:rPr>
              <a:t>Service TIC</a:t>
            </a:r>
            <a:endParaRPr lang="fr-BE" dirty="0">
              <a:solidFill>
                <a:schemeClr val="accent5"/>
              </a:solidFill>
              <a:latin typeface="Avenir Medium" panose="02000503020000020003" pitchFamily="2" charset="0"/>
            </a:endParaRPr>
          </a:p>
        </p:txBody>
      </p:sp>
      <p:pic>
        <p:nvPicPr>
          <p:cNvPr id="3" name="Image 2" descr="Une image contenant Police, text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AC881B61-9F48-C683-AD79-9D36EAB92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350" y="4713420"/>
            <a:ext cx="970395" cy="330224"/>
          </a:xfrm>
          <a:prstGeom prst="rect">
            <a:avLst/>
          </a:prstGeom>
        </p:spPr>
      </p:pic>
      <p:pic>
        <p:nvPicPr>
          <p:cNvPr id="4" name="Image 3" descr="Une image contenant texte, graphisme, Graphique, Police&#10;&#10;Le contenu généré par l’IA peut être incorrect.">
            <a:extLst>
              <a:ext uri="{FF2B5EF4-FFF2-40B4-BE49-F238E27FC236}">
                <a16:creationId xmlns:a16="http://schemas.microsoft.com/office/drawing/2014/main" id="{36577D31-0152-2B29-8BC4-9BCA46A45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407" y="4634346"/>
            <a:ext cx="546138" cy="4883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venir Book" panose="02000503020000020003" pitchFamily="2" charset="0"/>
              </a:rPr>
              <a:t>INTRODUCTION</a:t>
            </a:r>
            <a:endParaRPr dirty="0">
              <a:latin typeface="Avenir Book" panose="02000503020000020003" pitchFamily="2" charset="0"/>
            </a:endParaRPr>
          </a:p>
        </p:txBody>
      </p:sp>
      <p:sp>
        <p:nvSpPr>
          <p:cNvPr id="316" name="Google Shape;316;p27"/>
          <p:cNvSpPr txBox="1">
            <a:spLocks noGrp="1"/>
          </p:cNvSpPr>
          <p:nvPr>
            <p:ph type="body" idx="1"/>
          </p:nvPr>
        </p:nvSpPr>
        <p:spPr>
          <a:xfrm>
            <a:off x="1590075" y="1214050"/>
            <a:ext cx="68823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BE" sz="1200" b="1" dirty="0">
              <a:latin typeface="Avenir Book" panose="02000503020000020003" pitchFamily="2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 sz="1200" b="1" dirty="0">
                <a:latin typeface="Avenir Book" panose="02000503020000020003" pitchFamily="2" charset="0"/>
              </a:rPr>
              <a:t>Les agents conversationnels génératifs (ChatGPT, Gemini, DeepSeek, Le Chat, …) sont munis de réelles capacités d’exploration.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BE" sz="1200" b="1" dirty="0">
              <a:latin typeface="Avenir Book" panose="02000503020000020003" pitchFamily="2" charset="0"/>
            </a:endParaRPr>
          </a:p>
          <a:p>
            <a:pPr marL="628650" lvl="1" indent="-171450" algn="just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è"/>
            </a:pPr>
            <a:r>
              <a:rPr lang="nl-BE" sz="1200" b="1" dirty="0">
                <a:latin typeface="Avenir Black" panose="02000503020000020003" pitchFamily="2" charset="0"/>
                <a:sym typeface="Wingdings" pitchFamily="2" charset="2"/>
              </a:rPr>
              <a:t> ”Gatekeeper algorithmique” </a:t>
            </a:r>
            <a:r>
              <a:rPr lang="nl-BE" sz="1200" b="1" dirty="0">
                <a:latin typeface="Avenir Book" panose="02000503020000020003" pitchFamily="2" charset="0"/>
                <a:sym typeface="Wingdings" pitchFamily="2" charset="2"/>
              </a:rPr>
              <a:t>(Potnis et al., 2025) capable de filtrer l’information</a:t>
            </a:r>
          </a:p>
          <a:p>
            <a:pPr marL="457200" lvl="1" indent="0" algn="just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nl-BE" sz="1200" b="1" dirty="0">
              <a:latin typeface="Avenir Book" panose="02000503020000020003" pitchFamily="2" charset="0"/>
              <a:sym typeface="Wingdings" pitchFamily="2" charset="2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nl-BE" sz="1200" b="1" dirty="0">
                <a:latin typeface="Avenir Book" panose="02000503020000020003" pitchFamily="2" charset="0"/>
                <a:sym typeface="Wingdings" pitchFamily="2" charset="2"/>
              </a:rPr>
              <a:t>Qualité de leurs réponses dépend de la qualité des données d’entraînement.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nl-BE" sz="1200" b="1" dirty="0">
              <a:latin typeface="Avenir Book" panose="02000503020000020003" pitchFamily="2" charset="0"/>
              <a:sym typeface="Wingdings" pitchFamily="2" charset="2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nl-BE" sz="1200" b="1" dirty="0">
              <a:latin typeface="Avenir Book" panose="02000503020000020003" pitchFamily="2" charset="0"/>
              <a:sym typeface="Wingdings" pitchFamily="2" charset="2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nl-BE" sz="1200" b="1" dirty="0">
              <a:latin typeface="Avenir Book" panose="02000503020000020003" pitchFamily="2" charset="0"/>
              <a:sym typeface="Wingdings" pitchFamily="2" charset="2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nl-BE" sz="1200" b="1" dirty="0">
              <a:latin typeface="Avenir Black" panose="02000503020000020003" pitchFamily="2" charset="0"/>
              <a:sym typeface="Wingdings" pitchFamily="2" charset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84ABB-7A6E-45EA-72ED-55EF442D0174}"/>
              </a:ext>
            </a:extLst>
          </p:cNvPr>
          <p:cNvSpPr/>
          <p:nvPr/>
        </p:nvSpPr>
        <p:spPr>
          <a:xfrm>
            <a:off x="2043545" y="3069475"/>
            <a:ext cx="5964381" cy="491142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CD5FA22-2DCB-E22F-47B5-6797685CFFBA}"/>
              </a:ext>
            </a:extLst>
          </p:cNvPr>
          <p:cNvSpPr txBox="1"/>
          <p:nvPr/>
        </p:nvSpPr>
        <p:spPr>
          <a:xfrm>
            <a:off x="2213262" y="3069475"/>
            <a:ext cx="562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>
                <a:solidFill>
                  <a:schemeClr val="accent5"/>
                </a:solidFill>
                <a:latin typeface="Avenir Black" panose="02000503020000020003" pitchFamily="2" charset="0"/>
                <a:sym typeface="Wingdings" pitchFamily="2" charset="2"/>
              </a:rPr>
              <a:t>En quoi les agents conversationnels génératifs peuvent-ils mener à la mésinformation scientifique ?</a:t>
            </a:r>
          </a:p>
        </p:txBody>
      </p:sp>
      <p:pic>
        <p:nvPicPr>
          <p:cNvPr id="2" name="Image 1" descr="Une image contenant Police, text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5B73777D-04AC-424C-A9BE-549D9A122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350" y="4713420"/>
            <a:ext cx="970395" cy="330224"/>
          </a:xfrm>
          <a:prstGeom prst="rect">
            <a:avLst/>
          </a:prstGeom>
        </p:spPr>
      </p:pic>
      <p:pic>
        <p:nvPicPr>
          <p:cNvPr id="3" name="Image 2" descr="Une image contenant texte, graphisme, Graphique, Police&#10;&#10;Le contenu généré par l’IA peut être incorrect.">
            <a:extLst>
              <a:ext uri="{FF2B5EF4-FFF2-40B4-BE49-F238E27FC236}">
                <a16:creationId xmlns:a16="http://schemas.microsoft.com/office/drawing/2014/main" id="{DAC24E62-C6E0-8966-ECAF-FA6B4D3C4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407" y="4634346"/>
            <a:ext cx="546138" cy="488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>
          <a:extLst>
            <a:ext uri="{FF2B5EF4-FFF2-40B4-BE49-F238E27FC236}">
              <a16:creationId xmlns:a16="http://schemas.microsoft.com/office/drawing/2014/main" id="{2FBDA0C7-41E6-0A13-6FEF-2ABCFEFAE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B4DDF3-CF4D-A17B-A4D4-D6AC6733DFE1}"/>
              </a:ext>
            </a:extLst>
          </p:cNvPr>
          <p:cNvSpPr/>
          <p:nvPr/>
        </p:nvSpPr>
        <p:spPr>
          <a:xfrm>
            <a:off x="258249" y="1486898"/>
            <a:ext cx="1010133" cy="6129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278AF3C-A65B-9BEF-31C2-F000C4169029}"/>
              </a:ext>
            </a:extLst>
          </p:cNvPr>
          <p:cNvSpPr txBox="1"/>
          <p:nvPr/>
        </p:nvSpPr>
        <p:spPr>
          <a:xfrm>
            <a:off x="207494" y="1531768"/>
            <a:ext cx="111164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BE" sz="1400" dirty="0">
                <a:solidFill>
                  <a:schemeClr val="accent5"/>
                </a:solidFill>
                <a:latin typeface="Avenir Light" panose="020B0402020203020204" pitchFamily="34" charset="77"/>
                <a:sym typeface="Wingdings" pitchFamily="2" charset="2"/>
              </a:rPr>
              <a:t>Revues prédatrices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8B9D08-4342-CE01-61F4-BC6E7AE4022A}"/>
              </a:ext>
            </a:extLst>
          </p:cNvPr>
          <p:cNvSpPr/>
          <p:nvPr/>
        </p:nvSpPr>
        <p:spPr>
          <a:xfrm>
            <a:off x="258249" y="2381815"/>
            <a:ext cx="1010133" cy="6129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79001D9-02C4-EB43-1B8D-3B2E9AE7DD0C}"/>
              </a:ext>
            </a:extLst>
          </p:cNvPr>
          <p:cNvSpPr txBox="1"/>
          <p:nvPr/>
        </p:nvSpPr>
        <p:spPr>
          <a:xfrm>
            <a:off x="207494" y="2534406"/>
            <a:ext cx="111164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BE" sz="1400" dirty="0">
                <a:solidFill>
                  <a:schemeClr val="accent5"/>
                </a:solidFill>
                <a:latin typeface="Avenir Light" panose="020B0402020203020204" pitchFamily="34" charset="77"/>
                <a:sym typeface="Wingdings" pitchFamily="2" charset="2"/>
              </a:rPr>
              <a:t>Préprints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E7C9E6-7EB3-08C3-3E63-A9A86FA10C36}"/>
              </a:ext>
            </a:extLst>
          </p:cNvPr>
          <p:cNvSpPr/>
          <p:nvPr/>
        </p:nvSpPr>
        <p:spPr>
          <a:xfrm>
            <a:off x="258249" y="3273730"/>
            <a:ext cx="1010133" cy="117834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36E23A7-91E1-49EE-72BE-6C254D904829}"/>
              </a:ext>
            </a:extLst>
          </p:cNvPr>
          <p:cNvSpPr txBox="1"/>
          <p:nvPr/>
        </p:nvSpPr>
        <p:spPr>
          <a:xfrm>
            <a:off x="181260" y="3457630"/>
            <a:ext cx="1164108" cy="8463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BE" sz="1400" dirty="0">
                <a:solidFill>
                  <a:schemeClr val="accent5"/>
                </a:solidFill>
                <a:latin typeface="Avenir Light" panose="020B0402020203020204" pitchFamily="34" charset="77"/>
                <a:sym typeface="Wingdings" pitchFamily="2" charset="2"/>
              </a:rPr>
              <a:t>Éditeurs scientifiques</a:t>
            </a:r>
          </a:p>
          <a:p>
            <a:pPr algn="ctr"/>
            <a:r>
              <a:rPr lang="nl-BE" sz="1050" i="1" dirty="0">
                <a:solidFill>
                  <a:schemeClr val="accent5"/>
                </a:solidFill>
                <a:latin typeface="Avenir Light" panose="020B0402020203020204" pitchFamily="34" charset="77"/>
                <a:sym typeface="Wingdings" pitchFamily="2" charset="2"/>
              </a:rPr>
              <a:t>achats et/ou scraping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C3F86CE-6449-FEA6-ECFD-19B46624BD84}"/>
              </a:ext>
            </a:extLst>
          </p:cNvPr>
          <p:cNvSpPr/>
          <p:nvPr/>
        </p:nvSpPr>
        <p:spPr>
          <a:xfrm>
            <a:off x="2127227" y="2529924"/>
            <a:ext cx="1484027" cy="6129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1550BE0-F33E-C1AB-BABA-5CF86DDCB868}"/>
              </a:ext>
            </a:extLst>
          </p:cNvPr>
          <p:cNvSpPr txBox="1"/>
          <p:nvPr/>
        </p:nvSpPr>
        <p:spPr>
          <a:xfrm>
            <a:off x="2226169" y="2580573"/>
            <a:ext cx="130401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BE" sz="1400" dirty="0">
                <a:solidFill>
                  <a:schemeClr val="accent5"/>
                </a:solidFill>
                <a:latin typeface="Avenir Light" panose="020B0402020203020204" pitchFamily="34" charset="77"/>
                <a:sym typeface="Wingdings" pitchFamily="2" charset="2"/>
              </a:rPr>
              <a:t>Dataset</a:t>
            </a:r>
          </a:p>
          <a:p>
            <a:pPr algn="ctr"/>
            <a:r>
              <a:rPr lang="nl-BE" dirty="0">
                <a:solidFill>
                  <a:schemeClr val="accent5"/>
                </a:solidFill>
                <a:latin typeface="Avenir Light" panose="020B0402020203020204" pitchFamily="34" charset="77"/>
                <a:sym typeface="Wingdings" pitchFamily="2" charset="2"/>
              </a:rPr>
              <a:t>entraînement</a:t>
            </a:r>
            <a:endParaRPr lang="nl-BE" sz="1400" dirty="0">
              <a:solidFill>
                <a:schemeClr val="accent5"/>
              </a:solidFill>
              <a:latin typeface="Avenir Light" panose="020B0402020203020204" pitchFamily="34" charset="77"/>
              <a:sym typeface="Wingdings" pitchFamily="2" charset="2"/>
            </a:endParaRPr>
          </a:p>
        </p:txBody>
      </p:sp>
      <p:cxnSp>
        <p:nvCxnSpPr>
          <p:cNvPr id="35" name="Connecteur en angle 34">
            <a:extLst>
              <a:ext uri="{FF2B5EF4-FFF2-40B4-BE49-F238E27FC236}">
                <a16:creationId xmlns:a16="http://schemas.microsoft.com/office/drawing/2014/main" id="{65520CF7-4FE9-ADBA-941D-A39630EC20DB}"/>
              </a:ext>
            </a:extLst>
          </p:cNvPr>
          <p:cNvCxnSpPr>
            <a:stCxn id="7" idx="3"/>
            <a:endCxn id="32" idx="1"/>
          </p:cNvCxnSpPr>
          <p:nvPr/>
        </p:nvCxnSpPr>
        <p:spPr>
          <a:xfrm>
            <a:off x="1319135" y="1793378"/>
            <a:ext cx="808092" cy="1043026"/>
          </a:xfrm>
          <a:prstGeom prst="bentConnector3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en angle 36">
            <a:extLst>
              <a:ext uri="{FF2B5EF4-FFF2-40B4-BE49-F238E27FC236}">
                <a16:creationId xmlns:a16="http://schemas.microsoft.com/office/drawing/2014/main" id="{3BCB91AB-36E5-94C6-630B-920A4999592E}"/>
              </a:ext>
            </a:extLst>
          </p:cNvPr>
          <p:cNvCxnSpPr>
            <a:stCxn id="17" idx="3"/>
            <a:endCxn id="32" idx="1"/>
          </p:cNvCxnSpPr>
          <p:nvPr/>
        </p:nvCxnSpPr>
        <p:spPr>
          <a:xfrm flipV="1">
            <a:off x="1345368" y="2836404"/>
            <a:ext cx="781859" cy="1044419"/>
          </a:xfrm>
          <a:prstGeom prst="bentConnector3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en angle 42">
            <a:extLst>
              <a:ext uri="{FF2B5EF4-FFF2-40B4-BE49-F238E27FC236}">
                <a16:creationId xmlns:a16="http://schemas.microsoft.com/office/drawing/2014/main" id="{A1638A15-8251-9577-B644-D54115C88718}"/>
              </a:ext>
            </a:extLst>
          </p:cNvPr>
          <p:cNvCxnSpPr>
            <a:stCxn id="11" idx="3"/>
            <a:endCxn id="32" idx="1"/>
          </p:cNvCxnSpPr>
          <p:nvPr/>
        </p:nvCxnSpPr>
        <p:spPr>
          <a:xfrm>
            <a:off x="1319135" y="2688295"/>
            <a:ext cx="808092" cy="148109"/>
          </a:xfrm>
          <a:prstGeom prst="bentConnector3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27A4F546-64CE-40F9-D26F-7A41B0D651F6}"/>
              </a:ext>
            </a:extLst>
          </p:cNvPr>
          <p:cNvSpPr/>
          <p:nvPr/>
        </p:nvSpPr>
        <p:spPr>
          <a:xfrm>
            <a:off x="3997380" y="2535703"/>
            <a:ext cx="2276003" cy="6129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9855BC1-CC6C-BCC5-CEBB-3E0177E070B4}"/>
              </a:ext>
            </a:extLst>
          </p:cNvPr>
          <p:cNvSpPr/>
          <p:nvPr/>
        </p:nvSpPr>
        <p:spPr>
          <a:xfrm>
            <a:off x="6635646" y="2535703"/>
            <a:ext cx="981854" cy="6129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9A90A193-2716-31C9-200E-505CBB660681}"/>
              </a:ext>
            </a:extLst>
          </p:cNvPr>
          <p:cNvSpPr txBox="1"/>
          <p:nvPr/>
        </p:nvSpPr>
        <p:spPr>
          <a:xfrm>
            <a:off x="6635645" y="2582740"/>
            <a:ext cx="9818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BE" sz="1400" dirty="0">
                <a:solidFill>
                  <a:schemeClr val="accent5"/>
                </a:solidFill>
                <a:latin typeface="Avenir Light" panose="020B0402020203020204" pitchFamily="34" charset="77"/>
                <a:sym typeface="Wingdings" pitchFamily="2" charset="2"/>
              </a:rPr>
              <a:t>Contenu généré</a:t>
            </a:r>
          </a:p>
        </p:txBody>
      </p: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E48EC8A9-1FCB-40E3-E9DD-BFC9E22A1BFD}"/>
              </a:ext>
            </a:extLst>
          </p:cNvPr>
          <p:cNvCxnSpPr>
            <a:cxnSpLocks/>
          </p:cNvCxnSpPr>
          <p:nvPr/>
        </p:nvCxnSpPr>
        <p:spPr>
          <a:xfrm>
            <a:off x="4676933" y="2550044"/>
            <a:ext cx="0" cy="614257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Google Shape;315;p27">
            <a:extLst>
              <a:ext uri="{FF2B5EF4-FFF2-40B4-BE49-F238E27FC236}">
                <a16:creationId xmlns:a16="http://schemas.microsoft.com/office/drawing/2014/main" id="{89E1D4DC-1382-CAEB-8F19-65D84BB439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29003" y="540000"/>
            <a:ext cx="310189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venir Book" panose="02000503020000020003" pitchFamily="2" charset="0"/>
              </a:rPr>
              <a:t>CHAINE PRODUCTION IAG</a:t>
            </a:r>
            <a:endParaRPr dirty="0">
              <a:latin typeface="Avenir Book" panose="02000503020000020003" pitchFamily="2" charset="0"/>
            </a:endParaRPr>
          </a:p>
        </p:txBody>
      </p: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04CFBC19-4C70-FB49-33B6-15507C16E151}"/>
              </a:ext>
            </a:extLst>
          </p:cNvPr>
          <p:cNvCxnSpPr>
            <a:stCxn id="32" idx="3"/>
          </p:cNvCxnSpPr>
          <p:nvPr/>
        </p:nvCxnSpPr>
        <p:spPr>
          <a:xfrm>
            <a:off x="3611254" y="2836404"/>
            <a:ext cx="362263" cy="0"/>
          </a:xfrm>
          <a:prstGeom prst="straightConnector1">
            <a:avLst/>
          </a:prstGeom>
          <a:ln w="127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>
            <a:extLst>
              <a:ext uri="{FF2B5EF4-FFF2-40B4-BE49-F238E27FC236}">
                <a16:creationId xmlns:a16="http://schemas.microsoft.com/office/drawing/2014/main" id="{81B0ACEF-8C25-00BD-43CC-24D55C7F846A}"/>
              </a:ext>
            </a:extLst>
          </p:cNvPr>
          <p:cNvSpPr txBox="1"/>
          <p:nvPr/>
        </p:nvSpPr>
        <p:spPr>
          <a:xfrm>
            <a:off x="4063826" y="2703283"/>
            <a:ext cx="5916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400" dirty="0">
                <a:solidFill>
                  <a:schemeClr val="accent5"/>
                </a:solidFill>
                <a:latin typeface="Avenir Light" panose="020B0402020203020204" pitchFamily="34" charset="77"/>
                <a:sym typeface="Wingdings" pitchFamily="2" charset="2"/>
              </a:rPr>
              <a:t>LLM</a:t>
            </a:r>
            <a:endParaRPr lang="fr-FR" dirty="0"/>
          </a:p>
        </p:txBody>
      </p:sp>
      <p:sp>
        <p:nvSpPr>
          <p:cNvPr id="1089" name="ZoneTexte 1088">
            <a:extLst>
              <a:ext uri="{FF2B5EF4-FFF2-40B4-BE49-F238E27FC236}">
                <a16:creationId xmlns:a16="http://schemas.microsoft.com/office/drawing/2014/main" id="{DA97659B-B577-4BF1-18D1-A5C7B942BEBE}"/>
              </a:ext>
            </a:extLst>
          </p:cNvPr>
          <p:cNvSpPr txBox="1"/>
          <p:nvPr/>
        </p:nvSpPr>
        <p:spPr>
          <a:xfrm>
            <a:off x="4699964" y="2580573"/>
            <a:ext cx="15327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1400" dirty="0">
                <a:solidFill>
                  <a:schemeClr val="accent5"/>
                </a:solidFill>
                <a:latin typeface="Avenir Light" panose="020B0402020203020204" pitchFamily="34" charset="77"/>
                <a:sym typeface="Wingdings" pitchFamily="2" charset="2"/>
              </a:rPr>
              <a:t>Agents conversationnels</a:t>
            </a:r>
            <a:endParaRPr lang="fr-FR" dirty="0"/>
          </a:p>
        </p:txBody>
      </p:sp>
      <p:cxnSp>
        <p:nvCxnSpPr>
          <p:cNvPr id="1106" name="Connecteur droit avec flèche 1105">
            <a:extLst>
              <a:ext uri="{FF2B5EF4-FFF2-40B4-BE49-F238E27FC236}">
                <a16:creationId xmlns:a16="http://schemas.microsoft.com/office/drawing/2014/main" id="{D84DE191-0211-D466-D441-B0D00694F33E}"/>
              </a:ext>
            </a:extLst>
          </p:cNvPr>
          <p:cNvCxnSpPr>
            <a:stCxn id="44" idx="3"/>
            <a:endCxn id="50" idx="1"/>
          </p:cNvCxnSpPr>
          <p:nvPr/>
        </p:nvCxnSpPr>
        <p:spPr>
          <a:xfrm>
            <a:off x="6273383" y="2842183"/>
            <a:ext cx="362262" cy="2167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8" name="ZoneTexte 1107">
            <a:extLst>
              <a:ext uri="{FF2B5EF4-FFF2-40B4-BE49-F238E27FC236}">
                <a16:creationId xmlns:a16="http://schemas.microsoft.com/office/drawing/2014/main" id="{72364497-AF8B-DD4D-8337-EB17045E51A3}"/>
              </a:ext>
            </a:extLst>
          </p:cNvPr>
          <p:cNvSpPr txBox="1"/>
          <p:nvPr/>
        </p:nvSpPr>
        <p:spPr>
          <a:xfrm>
            <a:off x="7945118" y="2265889"/>
            <a:ext cx="9406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1400" b="1" i="1" dirty="0">
                <a:solidFill>
                  <a:schemeClr val="tx2">
                    <a:lumMod val="75000"/>
                  </a:schemeClr>
                </a:solidFill>
                <a:latin typeface="Avenir Black Oblique" panose="02000503020000020003" pitchFamily="2" charset="0"/>
              </a:rPr>
              <a:t>Risques</a:t>
            </a:r>
            <a:endParaRPr lang="fr-FR" b="1" i="1" dirty="0">
              <a:solidFill>
                <a:schemeClr val="tx2">
                  <a:lumMod val="75000"/>
                </a:schemeClr>
              </a:solidFill>
              <a:latin typeface="Avenir Black Oblique" panose="02000503020000020003" pitchFamily="2" charset="0"/>
            </a:endParaRPr>
          </a:p>
        </p:txBody>
      </p:sp>
      <p:sp>
        <p:nvSpPr>
          <p:cNvPr id="1110" name="ZoneTexte 1109">
            <a:extLst>
              <a:ext uri="{FF2B5EF4-FFF2-40B4-BE49-F238E27FC236}">
                <a16:creationId xmlns:a16="http://schemas.microsoft.com/office/drawing/2014/main" id="{1697EE03-79FD-88EB-45F4-14A494CAE2A0}"/>
              </a:ext>
            </a:extLst>
          </p:cNvPr>
          <p:cNvSpPr txBox="1"/>
          <p:nvPr/>
        </p:nvSpPr>
        <p:spPr>
          <a:xfrm>
            <a:off x="7617499" y="2502332"/>
            <a:ext cx="182130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Clr>
                <a:schemeClr val="accent5"/>
              </a:buClr>
              <a:buFontTx/>
              <a:buChar char="-"/>
            </a:pPr>
            <a:r>
              <a:rPr lang="nl-BE" sz="1200" dirty="0">
                <a:solidFill>
                  <a:schemeClr val="accent5"/>
                </a:solidFill>
                <a:latin typeface="Avenir Light" panose="020B0402020203020204" pitchFamily="34" charset="77"/>
                <a:sym typeface="Wingdings" pitchFamily="2" charset="2"/>
              </a:rPr>
              <a:t>Reproduction de biais</a:t>
            </a:r>
          </a:p>
          <a:p>
            <a:pPr marL="171450" indent="-171450">
              <a:buClr>
                <a:schemeClr val="accent5"/>
              </a:buClr>
              <a:buFontTx/>
              <a:buChar char="-"/>
            </a:pPr>
            <a:r>
              <a:rPr lang="nl-BE" sz="1200" dirty="0">
                <a:solidFill>
                  <a:schemeClr val="accent5"/>
                </a:solidFill>
                <a:latin typeface="Avenir Light" panose="020B0402020203020204" pitchFamily="34" charset="77"/>
                <a:sym typeface="Wingdings" pitchFamily="2" charset="2"/>
              </a:rPr>
              <a:t>Hallucination</a:t>
            </a:r>
          </a:p>
        </p:txBody>
      </p:sp>
      <p:sp>
        <p:nvSpPr>
          <p:cNvPr id="1113" name="Ellipse 1112">
            <a:extLst>
              <a:ext uri="{FF2B5EF4-FFF2-40B4-BE49-F238E27FC236}">
                <a16:creationId xmlns:a16="http://schemas.microsoft.com/office/drawing/2014/main" id="{3AA3C943-B198-AADF-853C-301D6C7AFBB6}"/>
              </a:ext>
            </a:extLst>
          </p:cNvPr>
          <p:cNvSpPr/>
          <p:nvPr/>
        </p:nvSpPr>
        <p:spPr>
          <a:xfrm>
            <a:off x="-33598" y="1141988"/>
            <a:ext cx="1738859" cy="2080514"/>
          </a:xfrm>
          <a:prstGeom prst="ellipse">
            <a:avLst/>
          </a:prstGeom>
          <a:noFill/>
          <a:ln w="381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115" name="Connecteur en angle 1114">
            <a:extLst>
              <a:ext uri="{FF2B5EF4-FFF2-40B4-BE49-F238E27FC236}">
                <a16:creationId xmlns:a16="http://schemas.microsoft.com/office/drawing/2014/main" id="{FFC28638-8300-860D-5000-C99C8B5D2308}"/>
              </a:ext>
            </a:extLst>
          </p:cNvPr>
          <p:cNvCxnSpPr>
            <a:cxnSpLocks/>
            <a:stCxn id="1113" idx="1"/>
            <a:endCxn id="1108" idx="1"/>
          </p:cNvCxnSpPr>
          <p:nvPr/>
        </p:nvCxnSpPr>
        <p:spPr>
          <a:xfrm rot="16200000" flipH="1">
            <a:off x="3596532" y="-1928808"/>
            <a:ext cx="973106" cy="7724066"/>
          </a:xfrm>
          <a:prstGeom prst="bentConnector4">
            <a:avLst>
              <a:gd name="adj1" fmla="val -66624"/>
              <a:gd name="adj2" fmla="val 65430"/>
            </a:avLst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3" name="ZoneTexte 1132">
            <a:extLst>
              <a:ext uri="{FF2B5EF4-FFF2-40B4-BE49-F238E27FC236}">
                <a16:creationId xmlns:a16="http://schemas.microsoft.com/office/drawing/2014/main" id="{2F693473-4431-E9AA-734C-EF50721B03BD}"/>
              </a:ext>
            </a:extLst>
          </p:cNvPr>
          <p:cNvSpPr txBox="1"/>
          <p:nvPr/>
        </p:nvSpPr>
        <p:spPr>
          <a:xfrm>
            <a:off x="489056" y="60944"/>
            <a:ext cx="255394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t>Surreprésentation des revues prédatrices, préprints (à moindre mesure)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42" name="Connecteur en arc 1141">
            <a:extLst>
              <a:ext uri="{FF2B5EF4-FFF2-40B4-BE49-F238E27FC236}">
                <a16:creationId xmlns:a16="http://schemas.microsoft.com/office/drawing/2014/main" id="{5705895B-4CBB-92F2-A9B6-4B4E613B7B1E}"/>
              </a:ext>
            </a:extLst>
          </p:cNvPr>
          <p:cNvCxnSpPr>
            <a:cxnSpLocks/>
            <a:stCxn id="49" idx="2"/>
            <a:endCxn id="44" idx="2"/>
          </p:cNvCxnSpPr>
          <p:nvPr/>
        </p:nvCxnSpPr>
        <p:spPr>
          <a:xfrm rot="5400000">
            <a:off x="6130978" y="2153068"/>
            <a:ext cx="12700" cy="1991191"/>
          </a:xfrm>
          <a:prstGeom prst="curvedConnector3">
            <a:avLst>
              <a:gd name="adj1" fmla="val 2862291"/>
            </a:avLst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4" name="ZoneTexte 1153">
            <a:extLst>
              <a:ext uri="{FF2B5EF4-FFF2-40B4-BE49-F238E27FC236}">
                <a16:creationId xmlns:a16="http://schemas.microsoft.com/office/drawing/2014/main" id="{81938795-B58B-9CB6-A075-1BEA7D930CAC}"/>
              </a:ext>
            </a:extLst>
          </p:cNvPr>
          <p:cNvSpPr txBox="1"/>
          <p:nvPr/>
        </p:nvSpPr>
        <p:spPr>
          <a:xfrm>
            <a:off x="5237105" y="3500014"/>
            <a:ext cx="199119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chemeClr val="accent5"/>
              </a:buClr>
            </a:pPr>
            <a:r>
              <a:rPr lang="nl-BE" i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Light" panose="020B0402020203020204" pitchFamily="34" charset="77"/>
                <a:sym typeface="Wingdings" pitchFamily="2" charset="2"/>
              </a:rPr>
              <a:t>Rédaction de prompts comprenant des biais</a:t>
            </a:r>
          </a:p>
        </p:txBody>
      </p:sp>
      <p:cxnSp>
        <p:nvCxnSpPr>
          <p:cNvPr id="1156" name="Connecteur en angle 1155">
            <a:extLst>
              <a:ext uri="{FF2B5EF4-FFF2-40B4-BE49-F238E27FC236}">
                <a16:creationId xmlns:a16="http://schemas.microsoft.com/office/drawing/2014/main" id="{4E680E97-8230-DC53-FE40-14CC86D18358}"/>
              </a:ext>
            </a:extLst>
          </p:cNvPr>
          <p:cNvCxnSpPr>
            <a:cxnSpLocks/>
            <a:stCxn id="1154" idx="2"/>
            <a:endCxn id="1110" idx="2"/>
          </p:cNvCxnSpPr>
          <p:nvPr/>
        </p:nvCxnSpPr>
        <p:spPr>
          <a:xfrm rot="5400000" flipH="1" flipV="1">
            <a:off x="6943139" y="2438224"/>
            <a:ext cx="874571" cy="2295449"/>
          </a:xfrm>
          <a:prstGeom prst="bentConnector3">
            <a:avLst>
              <a:gd name="adj1" fmla="val -26139"/>
            </a:avLst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 descr="Une image contenant Police, text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D0D670F6-2FF0-C77C-2CAB-0C7226609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350" y="4713420"/>
            <a:ext cx="970395" cy="330224"/>
          </a:xfrm>
          <a:prstGeom prst="rect">
            <a:avLst/>
          </a:prstGeom>
        </p:spPr>
      </p:pic>
      <p:pic>
        <p:nvPicPr>
          <p:cNvPr id="3" name="Image 2" descr="Une image contenant texte, graphisme, Graphique, Police&#10;&#10;Le contenu généré par l’IA peut être incorrect.">
            <a:extLst>
              <a:ext uri="{FF2B5EF4-FFF2-40B4-BE49-F238E27FC236}">
                <a16:creationId xmlns:a16="http://schemas.microsoft.com/office/drawing/2014/main" id="{609F88D6-8CC5-2225-E294-55F22E607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407" y="4634346"/>
            <a:ext cx="546138" cy="48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7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8" grpId="0"/>
      <p:bldP spid="1110" grpId="0"/>
      <p:bldP spid="1113" grpId="0" animBg="1"/>
      <p:bldP spid="1133" grpId="0"/>
      <p:bldP spid="1154" grpId="0"/>
      <p:bldP spid="115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>
          <a:extLst>
            <a:ext uri="{FF2B5EF4-FFF2-40B4-BE49-F238E27FC236}">
              <a16:creationId xmlns:a16="http://schemas.microsoft.com/office/drawing/2014/main" id="{D25193A9-5BB3-1AAD-5415-B6A6F9450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">
            <a:extLst>
              <a:ext uri="{FF2B5EF4-FFF2-40B4-BE49-F238E27FC236}">
                <a16:creationId xmlns:a16="http://schemas.microsoft.com/office/drawing/2014/main" id="{0406FE1A-6EBA-4C17-35E0-C927FA2AE7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venir Book" panose="02000503020000020003" pitchFamily="2" charset="0"/>
              </a:rPr>
              <a:t>HOMOGÉNÉITÉ DES SOURCES ?</a:t>
            </a:r>
            <a:endParaRPr dirty="0">
              <a:latin typeface="Avenir Book" panose="02000503020000020003" pitchFamily="2" charset="0"/>
            </a:endParaRPr>
          </a:p>
        </p:txBody>
      </p:sp>
      <p:sp>
        <p:nvSpPr>
          <p:cNvPr id="316" name="Google Shape;316;p27">
            <a:extLst>
              <a:ext uri="{FF2B5EF4-FFF2-40B4-BE49-F238E27FC236}">
                <a16:creationId xmlns:a16="http://schemas.microsoft.com/office/drawing/2014/main" id="{6A0F22AF-34DD-AB37-16C7-5C19506C04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90075" y="1214050"/>
            <a:ext cx="6882300" cy="19689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 sz="1200" i="1" dirty="0">
                <a:latin typeface="Avenir Medium Oblique" panose="02000503020000020003" pitchFamily="2" charset="0"/>
              </a:rPr>
              <a:t>Analyse de l’impact des restrictions d’accès à l’information scientifique sur la qualité des données d’entraînement des LLM </a:t>
            </a:r>
            <a:r>
              <a:rPr lang="nl-BE" sz="1200" dirty="0">
                <a:latin typeface="Avenir Book" panose="02000503020000020003" pitchFamily="2" charset="0"/>
              </a:rPr>
              <a:t>(Viseur, 2025).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BE" sz="1200" dirty="0">
              <a:latin typeface="Avenir Book" panose="02000503020000020003" pitchFamily="2" charset="0"/>
            </a:endParaRPr>
          </a:p>
          <a:p>
            <a:pPr marL="457200" lvl="1" indent="0" algn="just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nl-BE" b="1" u="sng" dirty="0">
                <a:latin typeface="Avenir Black" panose="02000503020000020003" pitchFamily="2" charset="0"/>
              </a:rPr>
              <a:t>Objectif</a:t>
            </a:r>
            <a:r>
              <a:rPr lang="nl-BE" sz="1200" dirty="0">
                <a:latin typeface="Avenir Book" panose="02000503020000020003" pitchFamily="2" charset="0"/>
              </a:rPr>
              <a:t> : Évaluer si les éditeurs scientifiques bloquent l’accès des robots d’IAG (</a:t>
            </a:r>
            <a:r>
              <a:rPr lang="nl-BE" sz="1200" i="1" dirty="0">
                <a:latin typeface="Avenir Book" panose="02000503020000020003" pitchFamily="2" charset="0"/>
              </a:rPr>
              <a:t>ex</a:t>
            </a:r>
            <a:r>
              <a:rPr lang="nl-BE" sz="1200" dirty="0">
                <a:latin typeface="Avenir Book" panose="02000503020000020003" pitchFamily="2" charset="0"/>
              </a:rPr>
              <a:t>. GPTbot).</a:t>
            </a:r>
          </a:p>
          <a:p>
            <a:pPr marL="457200" lvl="1" indent="0" algn="just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nl-BE" sz="1200" dirty="0">
              <a:latin typeface="Avenir Book" panose="02000503020000020003" pitchFamily="2" charset="0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nl-BE" b="1" u="sng" dirty="0">
                <a:latin typeface="Avenir Black" panose="02000503020000020003" pitchFamily="2" charset="0"/>
              </a:rPr>
              <a:t>Méthodologie</a:t>
            </a:r>
            <a:r>
              <a:rPr lang="nl-BE" sz="1200" dirty="0">
                <a:latin typeface="Avenir Book" panose="02000503020000020003" pitchFamily="2" charset="0"/>
              </a:rPr>
              <a:t> :</a:t>
            </a:r>
            <a:br>
              <a:rPr lang="nl-BE" sz="1200" dirty="0">
                <a:latin typeface="Avenir Book" panose="02000503020000020003" pitchFamily="2" charset="0"/>
              </a:rPr>
            </a:br>
            <a:r>
              <a:rPr lang="nl-BE" sz="1200" dirty="0">
                <a:latin typeface="Avenir Book" panose="02000503020000020003" pitchFamily="2" charset="0"/>
              </a:rPr>
              <a:t>- </a:t>
            </a:r>
            <a:r>
              <a:rPr lang="nl-BE" sz="1200" b="1" dirty="0">
                <a:latin typeface="Avenir Book" panose="02000503020000020003" pitchFamily="2" charset="0"/>
              </a:rPr>
              <a:t>Échantillon</a:t>
            </a:r>
            <a:r>
              <a:rPr lang="nl-BE" sz="1200" dirty="0">
                <a:latin typeface="Avenir Book" panose="02000503020000020003" pitchFamily="2" charset="0"/>
              </a:rPr>
              <a:t> : 1 153 revues prédatrices (</a:t>
            </a:r>
            <a:r>
              <a:rPr lang="nl-BE" sz="1200" dirty="0">
                <a:latin typeface="Avenir Book" panose="02000503020000020003" pitchFamily="2" charset="0"/>
                <a:hlinkClick r:id="rId3"/>
              </a:rPr>
              <a:t>Beall’s List</a:t>
            </a:r>
            <a:r>
              <a:rPr lang="nl-BE" sz="1200" dirty="0">
                <a:latin typeface="Avenir Book" panose="02000503020000020003" pitchFamily="2" charset="0"/>
              </a:rPr>
              <a:t>) – 11 947 revues classées (</a:t>
            </a:r>
            <a:r>
              <a:rPr lang="nl-BE" sz="1200" dirty="0">
                <a:latin typeface="Avenir Book" panose="02000503020000020003" pitchFamily="2" charset="0"/>
                <a:hlinkClick r:id="rId4"/>
              </a:rPr>
              <a:t>Norwegian Register</a:t>
            </a:r>
            <a:r>
              <a:rPr lang="nl-BE" sz="1200" dirty="0">
                <a:latin typeface="Avenir Book" panose="02000503020000020003" pitchFamily="2" charset="0"/>
              </a:rPr>
              <a:t>).</a:t>
            </a:r>
            <a:br>
              <a:rPr lang="nl-BE" sz="1200" dirty="0">
                <a:latin typeface="Avenir Book" panose="02000503020000020003" pitchFamily="2" charset="0"/>
              </a:rPr>
            </a:br>
            <a:r>
              <a:rPr lang="nl-BE" sz="1200" dirty="0">
                <a:latin typeface="Avenir Book" panose="02000503020000020003" pitchFamily="2" charset="0"/>
              </a:rPr>
              <a:t>- </a:t>
            </a:r>
            <a:r>
              <a:rPr lang="nl-BE" sz="1200" b="1" dirty="0">
                <a:latin typeface="Avenir Book" panose="02000503020000020003" pitchFamily="2" charset="0"/>
              </a:rPr>
              <a:t>Analyse</a:t>
            </a:r>
            <a:r>
              <a:rPr lang="nl-BE" sz="1200" dirty="0">
                <a:latin typeface="Avenir Book" panose="02000503020000020003" pitchFamily="2" charset="0"/>
              </a:rPr>
              <a:t> : Extraction et traitement de fichiers robots.txt (via scripts Python), calcul des taux de blocage et du biais global.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nl-BE" sz="1200" dirty="0">
              <a:latin typeface="Avenir Book" panose="02000503020000020003" pitchFamily="2" charset="0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nl-BE" sz="1200" b="1" dirty="0">
              <a:latin typeface="Avenir Black" panose="02000503020000020003" pitchFamily="2" charset="0"/>
              <a:sym typeface="Wingdings" pitchFamily="2" charset="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7D89B3-BC1D-A3CD-4FC7-704750921008}"/>
              </a:ext>
            </a:extLst>
          </p:cNvPr>
          <p:cNvSpPr/>
          <p:nvPr/>
        </p:nvSpPr>
        <p:spPr>
          <a:xfrm>
            <a:off x="2987039" y="3384505"/>
            <a:ext cx="3883806" cy="116599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 b="1" u="sng" dirty="0">
                <a:solidFill>
                  <a:schemeClr val="accent5"/>
                </a:solidFill>
                <a:latin typeface="Avenir Black" panose="02000503020000020003" pitchFamily="2" charset="0"/>
                <a:ea typeface="Roboto Light"/>
                <a:cs typeface="Roboto Light"/>
                <a:sym typeface="Roboto Light"/>
              </a:rPr>
              <a:t>Principaux résultats </a:t>
            </a:r>
            <a:r>
              <a:rPr lang="nl-BE" dirty="0">
                <a:solidFill>
                  <a:schemeClr val="accent5"/>
                </a:solidFill>
                <a:latin typeface="Avenir Book" panose="02000503020000020003" pitchFamily="2" charset="0"/>
                <a:cs typeface="Roboto Light"/>
                <a:sym typeface="Roboto Light"/>
              </a:rPr>
              <a:t>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BD37336-B049-C731-2560-971F062F317B}"/>
              </a:ext>
            </a:extLst>
          </p:cNvPr>
          <p:cNvSpPr txBox="1"/>
          <p:nvPr/>
        </p:nvSpPr>
        <p:spPr>
          <a:xfrm>
            <a:off x="3074301" y="3657909"/>
            <a:ext cx="3796544" cy="83099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nl-BE" sz="1200" b="1" dirty="0">
                <a:solidFill>
                  <a:schemeClr val="accent5"/>
                </a:solidFill>
                <a:latin typeface="Avenir Book" panose="02000503020000020003" pitchFamily="2" charset="0"/>
              </a:rPr>
              <a:t>1. GPTbot = le plus bloqué</a:t>
            </a:r>
            <a:br>
              <a:rPr lang="nl-BE" sz="1200" b="1" dirty="0">
                <a:solidFill>
                  <a:schemeClr val="accent5"/>
                </a:solidFill>
                <a:latin typeface="Avenir Book" panose="02000503020000020003" pitchFamily="2" charset="0"/>
              </a:rPr>
            </a:br>
            <a:r>
              <a:rPr lang="nl-BE" sz="1200" b="1" dirty="0">
                <a:solidFill>
                  <a:schemeClr val="accent5"/>
                </a:solidFill>
                <a:latin typeface="Avenir Book" panose="02000503020000020003" pitchFamily="2" charset="0"/>
              </a:rPr>
              <a:t>2. Grands éditeurs académiques = blocage massif</a:t>
            </a:r>
          </a:p>
          <a:p>
            <a:pPr>
              <a:buClr>
                <a:schemeClr val="dk1"/>
              </a:buClr>
              <a:buSzPts val="1100"/>
            </a:pPr>
            <a:r>
              <a:rPr lang="nl-BE" sz="1200" b="1" dirty="0">
                <a:solidFill>
                  <a:schemeClr val="accent5"/>
                </a:solidFill>
                <a:latin typeface="Avenir Book" panose="02000503020000020003" pitchFamily="2" charset="0"/>
              </a:rPr>
              <a:t>3. Revues prédatrices = peu de blocage</a:t>
            </a:r>
            <a:br>
              <a:rPr lang="nl-BE" sz="1200" b="1" dirty="0">
                <a:solidFill>
                  <a:schemeClr val="accent5"/>
                </a:solidFill>
                <a:latin typeface="Avenir Book" panose="02000503020000020003" pitchFamily="2" charset="0"/>
              </a:rPr>
            </a:br>
            <a:r>
              <a:rPr lang="nl-BE" sz="1200" b="1" dirty="0">
                <a:solidFill>
                  <a:schemeClr val="accent5"/>
                </a:solidFill>
                <a:latin typeface="Avenir Book" panose="02000503020000020003" pitchFamily="2" charset="0"/>
              </a:rPr>
              <a:t>4. Le blocage croît avec la qualité des revues</a:t>
            </a:r>
            <a:endParaRPr lang="nl-BE" sz="1400" dirty="0">
              <a:solidFill>
                <a:schemeClr val="accent5"/>
              </a:solidFill>
              <a:latin typeface="Avenir Book" panose="02000503020000020003" pitchFamily="2" charset="0"/>
            </a:endParaRPr>
          </a:p>
        </p:txBody>
      </p:sp>
      <p:pic>
        <p:nvPicPr>
          <p:cNvPr id="2" name="Image 1" descr="Une image contenant Police, text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A48FFF4D-28F3-BF14-F898-DF7800CE45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5350" y="4713420"/>
            <a:ext cx="970395" cy="330224"/>
          </a:xfrm>
          <a:prstGeom prst="rect">
            <a:avLst/>
          </a:prstGeom>
        </p:spPr>
      </p:pic>
      <p:pic>
        <p:nvPicPr>
          <p:cNvPr id="3" name="Image 2" descr="Une image contenant texte, graphisme, Graphique, Police&#10;&#10;Le contenu généré par l’IA peut être incorrect.">
            <a:extLst>
              <a:ext uri="{FF2B5EF4-FFF2-40B4-BE49-F238E27FC236}">
                <a16:creationId xmlns:a16="http://schemas.microsoft.com/office/drawing/2014/main" id="{D73502C9-3893-4A3B-2592-BD4320D9C5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7407" y="4634346"/>
            <a:ext cx="546138" cy="48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>
          <a:extLst>
            <a:ext uri="{FF2B5EF4-FFF2-40B4-BE49-F238E27FC236}">
              <a16:creationId xmlns:a16="http://schemas.microsoft.com/office/drawing/2014/main" id="{A6E1454B-7246-176A-9C80-DE1005863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">
            <a:extLst>
              <a:ext uri="{FF2B5EF4-FFF2-40B4-BE49-F238E27FC236}">
                <a16:creationId xmlns:a16="http://schemas.microsoft.com/office/drawing/2014/main" id="{2188C1F0-7A7D-296E-A2C0-C535803699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venir Book" panose="02000503020000020003" pitchFamily="2" charset="0"/>
              </a:rPr>
              <a:t>RISQUES ET BIAIS</a:t>
            </a:r>
            <a:endParaRPr dirty="0">
              <a:latin typeface="Avenir Book" panose="02000503020000020003" pitchFamily="2" charset="0"/>
            </a:endParaRPr>
          </a:p>
        </p:txBody>
      </p:sp>
      <p:sp>
        <p:nvSpPr>
          <p:cNvPr id="316" name="Google Shape;316;p27">
            <a:extLst>
              <a:ext uri="{FF2B5EF4-FFF2-40B4-BE49-F238E27FC236}">
                <a16:creationId xmlns:a16="http://schemas.microsoft.com/office/drawing/2014/main" id="{DAFE3362-E787-4B9A-F2D9-FD27A4743B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90075" y="1214049"/>
            <a:ext cx="6926526" cy="28023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 sz="1200" dirty="0">
                <a:latin typeface="Avenir Book" panose="02000503020000020003" pitchFamily="2" charset="0"/>
              </a:rPr>
              <a:t>Blocage des éditeurs scientifiques impacte la qualité des réponses générées :</a:t>
            </a:r>
          </a:p>
          <a:p>
            <a:pPr marL="457200" lvl="1" indent="0" algn="just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nl-BE" sz="1200" dirty="0">
              <a:latin typeface="Avenir Book" panose="02000503020000020003" pitchFamily="2" charset="0"/>
            </a:endParaRPr>
          </a:p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nl-BE" b="1" u="sng" dirty="0">
                <a:latin typeface="Avenir Black" panose="02000503020000020003" pitchFamily="2" charset="0"/>
              </a:rPr>
              <a:t>Biais</a:t>
            </a:r>
            <a:r>
              <a:rPr lang="nl-BE" sz="1200" dirty="0">
                <a:latin typeface="Avenir Book" panose="02000503020000020003" pitchFamily="2" charset="0"/>
              </a:rPr>
              <a:t> :</a:t>
            </a:r>
          </a:p>
          <a:p>
            <a:pPr marL="171450" indent="-171450" algn="just">
              <a:buClr>
                <a:schemeClr val="dk1"/>
              </a:buClr>
              <a:buSzPts val="1100"/>
            </a:pPr>
            <a:r>
              <a:rPr lang="nl-BE" sz="1200" b="1" dirty="0">
                <a:latin typeface="Avenir Black" panose="02000503020000020003" pitchFamily="2" charset="0"/>
              </a:rPr>
              <a:t>Biais de sélection de données (Navigli et Conia, 2023)</a:t>
            </a:r>
          </a:p>
          <a:p>
            <a:pPr marL="171450" indent="-171450" algn="just">
              <a:buClr>
                <a:schemeClr val="dk1"/>
              </a:buClr>
              <a:buSzPts val="1100"/>
            </a:pPr>
            <a:r>
              <a:rPr lang="nl-BE" sz="1200" b="1" dirty="0">
                <a:latin typeface="Avenir Black" panose="02000503020000020003" pitchFamily="2" charset="0"/>
              </a:rPr>
              <a:t>Biais de validation (Viseur, 2025)</a:t>
            </a:r>
          </a:p>
          <a:p>
            <a:pPr marL="171450" indent="-171450" algn="just">
              <a:buClr>
                <a:schemeClr val="dk1"/>
              </a:buClr>
              <a:buSzPts val="1100"/>
            </a:pPr>
            <a:r>
              <a:rPr lang="nl-BE" sz="1200" dirty="0">
                <a:latin typeface="Avenir Book" panose="02000503020000020003" pitchFamily="2" charset="0"/>
              </a:rPr>
              <a:t>Biais temporels (Navigli et Conia, 2023)</a:t>
            </a:r>
          </a:p>
          <a:p>
            <a:pPr marL="171450" indent="-171450" algn="just">
              <a:buClr>
                <a:schemeClr val="dk1"/>
              </a:buClr>
              <a:buSzPts val="1100"/>
            </a:pPr>
            <a:r>
              <a:rPr lang="nl-BE" sz="1200" dirty="0">
                <a:latin typeface="Avenir Book" panose="02000503020000020003" pitchFamily="2" charset="0"/>
              </a:rPr>
              <a:t>Typologie de biais de Ferrara (2023) : (biais démographiques, culturels, linguistiques, etc.)</a:t>
            </a:r>
          </a:p>
          <a:p>
            <a:pPr marL="457200" lvl="1" indent="0" algn="just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nl-BE" sz="1200" dirty="0">
              <a:latin typeface="Avenir Book" panose="02000503020000020003" pitchFamily="2" charset="0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nl-BE" b="1" u="sng" dirty="0">
                <a:latin typeface="Avenir Black" panose="02000503020000020003" pitchFamily="2" charset="0"/>
              </a:rPr>
              <a:t>Hallucination</a:t>
            </a:r>
            <a:r>
              <a:rPr lang="nl-BE" sz="1200" dirty="0">
                <a:latin typeface="Avenir Book" panose="02000503020000020003" pitchFamily="2" charset="0"/>
              </a:rPr>
              <a:t> :</a:t>
            </a:r>
            <a:br>
              <a:rPr lang="nl-BE" sz="1200" dirty="0">
                <a:latin typeface="Avenir Book" panose="02000503020000020003" pitchFamily="2" charset="0"/>
              </a:rPr>
            </a:br>
            <a:r>
              <a:rPr lang="nl-BE" sz="1200" dirty="0">
                <a:latin typeface="Avenir Book" panose="02000503020000020003" pitchFamily="2" charset="0"/>
              </a:rPr>
              <a:t>“</a:t>
            </a:r>
            <a:r>
              <a:rPr lang="nl-BE" sz="1200" i="1" dirty="0">
                <a:latin typeface="Avenir Book" panose="02000503020000020003" pitchFamily="2" charset="0"/>
              </a:rPr>
              <a:t>La production d’une réponse fausse, inventée ou trompeuse par un modèle d’IAG, alors qu’elle est présentée comme crédible ou factuelle”.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nl-BE" sz="1200" i="1" dirty="0">
              <a:latin typeface="Avenir Book" panose="02000503020000020003" pitchFamily="2" charset="0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nl-BE" sz="1200" dirty="0">
                <a:latin typeface="Avenir Book" panose="02000503020000020003" pitchFamily="2" charset="0"/>
                <a:sym typeface="Wingdings" pitchFamily="2" charset="2"/>
              </a:rPr>
              <a:t> </a:t>
            </a:r>
            <a:r>
              <a:rPr lang="nl-BE" sz="1200" b="1" dirty="0">
                <a:latin typeface="Avenir Black" panose="02000503020000020003" pitchFamily="2" charset="0"/>
                <a:sym typeface="Wingdings" pitchFamily="2" charset="2"/>
              </a:rPr>
              <a:t>Découle d’un dataset biaisé, non actuel, incomplet ou inexact</a:t>
            </a:r>
            <a:r>
              <a:rPr lang="nl-BE" sz="1200" dirty="0">
                <a:latin typeface="Avenir Book" panose="02000503020000020003" pitchFamily="2" charset="0"/>
                <a:sym typeface="Wingdings" pitchFamily="2" charset="2"/>
              </a:rPr>
              <a:t> (Hannigan et al., 2024).</a:t>
            </a:r>
            <a:endParaRPr lang="fr-BE" sz="1200" dirty="0">
              <a:latin typeface="Avenir Book" panose="02000503020000020003" pitchFamily="2" charset="0"/>
            </a:endParaRPr>
          </a:p>
        </p:txBody>
      </p:sp>
      <p:pic>
        <p:nvPicPr>
          <p:cNvPr id="2" name="Image 1" descr="Une image contenant Police, text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1F9D9E5F-1D0F-554F-CACB-35B5B70F2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350" y="4713420"/>
            <a:ext cx="970395" cy="330224"/>
          </a:xfrm>
          <a:prstGeom prst="rect">
            <a:avLst/>
          </a:prstGeom>
        </p:spPr>
      </p:pic>
      <p:pic>
        <p:nvPicPr>
          <p:cNvPr id="3" name="Image 2" descr="Une image contenant texte, graphisme, Graphique, Police&#10;&#10;Le contenu généré par l’IA peut être incorrect.">
            <a:extLst>
              <a:ext uri="{FF2B5EF4-FFF2-40B4-BE49-F238E27FC236}">
                <a16:creationId xmlns:a16="http://schemas.microsoft.com/office/drawing/2014/main" id="{45E8314A-A64C-C05A-5BDB-31298C90B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407" y="4634346"/>
            <a:ext cx="546138" cy="48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3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>
          <a:extLst>
            <a:ext uri="{FF2B5EF4-FFF2-40B4-BE49-F238E27FC236}">
              <a16:creationId xmlns:a16="http://schemas.microsoft.com/office/drawing/2014/main" id="{5B46D100-C568-89C9-B2DC-EF774B469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">
            <a:extLst>
              <a:ext uri="{FF2B5EF4-FFF2-40B4-BE49-F238E27FC236}">
                <a16:creationId xmlns:a16="http://schemas.microsoft.com/office/drawing/2014/main" id="{DCA4F6E5-2AEC-8D51-23EB-F20FFFF90B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venir Book" panose="02000503020000020003" pitchFamily="2" charset="0"/>
              </a:rPr>
              <a:t>CONCLUSION</a:t>
            </a:r>
            <a:endParaRPr dirty="0">
              <a:latin typeface="Avenir Book" panose="02000503020000020003" pitchFamily="2" charset="0"/>
            </a:endParaRPr>
          </a:p>
        </p:txBody>
      </p:sp>
      <p:sp>
        <p:nvSpPr>
          <p:cNvPr id="316" name="Google Shape;316;p27">
            <a:extLst>
              <a:ext uri="{FF2B5EF4-FFF2-40B4-BE49-F238E27FC236}">
                <a16:creationId xmlns:a16="http://schemas.microsoft.com/office/drawing/2014/main" id="{CC9D2AA4-C520-44CD-0743-F0D4A2EAD8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90075" y="1214050"/>
            <a:ext cx="6926526" cy="9017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nl-BE" sz="1200" b="1" u="sng" dirty="0">
                <a:latin typeface="Avenir Black" panose="02000503020000020003" pitchFamily="2" charset="0"/>
              </a:rPr>
              <a:t>Pistes de recherches futures</a:t>
            </a:r>
            <a:r>
              <a:rPr lang="nl-BE" sz="1100" dirty="0">
                <a:latin typeface="Avenir Book" panose="02000503020000020003" pitchFamily="2" charset="0"/>
              </a:rPr>
              <a:t> :</a:t>
            </a:r>
          </a:p>
          <a:p>
            <a:pPr marL="0" indent="0" algn="just">
              <a:buClr>
                <a:schemeClr val="dk1"/>
              </a:buClr>
              <a:buSzPts val="1100"/>
              <a:buNone/>
            </a:pPr>
            <a:endParaRPr lang="nl-BE" sz="1100" dirty="0">
              <a:latin typeface="Avenir Book" panose="02000503020000020003" pitchFamily="2" charset="0"/>
            </a:endParaRPr>
          </a:p>
          <a:p>
            <a:pPr marL="171450" indent="-171450" algn="just">
              <a:buClr>
                <a:schemeClr val="dk1"/>
              </a:buClr>
              <a:buSzPts val="1100"/>
            </a:pPr>
            <a:r>
              <a:rPr lang="nl-BE" sz="1200" dirty="0">
                <a:latin typeface="Avenir Book" panose="02000503020000020003" pitchFamily="2" charset="0"/>
              </a:rPr>
              <a:t>Nuancer les résultats en fonction des </a:t>
            </a:r>
            <a:r>
              <a:rPr lang="nl-BE" sz="1200" b="1" dirty="0">
                <a:latin typeface="Avenir Black" panose="02000503020000020003" pitchFamily="2" charset="0"/>
              </a:rPr>
              <a:t>différentes disciplines scientifiques</a:t>
            </a:r>
            <a:r>
              <a:rPr lang="nl-BE" sz="1200" dirty="0">
                <a:latin typeface="Avenir Book" panose="02000503020000020003" pitchFamily="2" charset="0"/>
              </a:rPr>
              <a:t> en utilisant des classements sectoriels de revues (</a:t>
            </a:r>
            <a:r>
              <a:rPr lang="nl-BE" sz="1200" i="1" dirty="0">
                <a:latin typeface="Avenir Book" panose="02000503020000020003" pitchFamily="2" charset="0"/>
              </a:rPr>
              <a:t>ex. </a:t>
            </a:r>
            <a:r>
              <a:rPr lang="nl-BE" sz="1200" dirty="0">
                <a:latin typeface="Avenir Book" panose="02000503020000020003" pitchFamily="2" charset="0"/>
                <a:hlinkClick r:id="rId3"/>
              </a:rPr>
              <a:t>FNEGE</a:t>
            </a:r>
            <a:r>
              <a:rPr lang="nl-BE" sz="1200" dirty="0">
                <a:latin typeface="Avenir Book" panose="02000503020000020003" pitchFamily="2" charset="0"/>
              </a:rPr>
              <a:t> – science de gestion).</a:t>
            </a:r>
            <a:endParaRPr lang="nl-BE" sz="1200" i="1" dirty="0">
              <a:latin typeface="Avenir Book" panose="02000503020000020003" pitchFamily="2" charset="0"/>
            </a:endParaRPr>
          </a:p>
          <a:p>
            <a:pPr marL="171450" indent="-171450" algn="just">
              <a:buClr>
                <a:schemeClr val="dk1"/>
              </a:buClr>
              <a:buSzPts val="1100"/>
            </a:pPr>
            <a:endParaRPr lang="nl-BE" sz="1200" dirty="0">
              <a:latin typeface="Avenir Book" panose="02000503020000020003" pitchFamily="2" charset="0"/>
            </a:endParaRPr>
          </a:p>
          <a:p>
            <a:pPr marL="171450" indent="-171450" algn="just">
              <a:buClr>
                <a:schemeClr val="dk1"/>
              </a:buClr>
              <a:buSzPts val="1100"/>
            </a:pPr>
            <a:r>
              <a:rPr lang="nl-BE" sz="1200" dirty="0">
                <a:latin typeface="Avenir Book" panose="02000503020000020003" pitchFamily="2" charset="0"/>
              </a:rPr>
              <a:t>Recalculer la mesure du biais global via une liste de </a:t>
            </a:r>
            <a:r>
              <a:rPr lang="nl-BE" sz="1200" b="1" dirty="0">
                <a:latin typeface="Avenir Black" panose="02000503020000020003" pitchFamily="2" charset="0"/>
              </a:rPr>
              <a:t>revues prédatrices plus récente </a:t>
            </a:r>
            <a:r>
              <a:rPr lang="nl-BE" sz="1200" dirty="0">
                <a:latin typeface="Avenir Book" panose="02000503020000020003" pitchFamily="2" charset="0"/>
              </a:rPr>
              <a:t>faisant davantage consensus (</a:t>
            </a:r>
            <a:r>
              <a:rPr lang="nl-BE" sz="1200" i="1" dirty="0">
                <a:latin typeface="Avenir Book" panose="02000503020000020003" pitchFamily="2" charset="0"/>
              </a:rPr>
              <a:t>ex. </a:t>
            </a:r>
            <a:r>
              <a:rPr lang="nl-BE" sz="1200" dirty="0">
                <a:latin typeface="Avenir Book" panose="02000503020000020003" pitchFamily="2" charset="0"/>
                <a:hlinkClick r:id="rId4"/>
              </a:rPr>
              <a:t>predatoryjournals.org</a:t>
            </a:r>
            <a:r>
              <a:rPr lang="nl-BE" sz="1200" dirty="0">
                <a:latin typeface="Avenir Book" panose="02000503020000020003" pitchFamily="2" charset="0"/>
              </a:rPr>
              <a:t>).</a:t>
            </a:r>
          </a:p>
          <a:p>
            <a:pPr marL="0" indent="0" algn="just">
              <a:buClr>
                <a:schemeClr val="dk1"/>
              </a:buClr>
              <a:buSzPts val="1100"/>
              <a:buNone/>
            </a:pPr>
            <a:endParaRPr lang="nl-BE" sz="1200" dirty="0">
              <a:latin typeface="Avenir Book" panose="02000503020000020003" pitchFamily="2" charset="0"/>
            </a:endParaRPr>
          </a:p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nl-BE" sz="1200" b="1" u="sng" dirty="0">
                <a:latin typeface="Avenir Black" panose="02000503020000020003" pitchFamily="2" charset="0"/>
              </a:rPr>
              <a:t>Points d’attention :</a:t>
            </a:r>
            <a:endParaRPr lang="nl-BE" sz="1200" dirty="0">
              <a:latin typeface="Avenir Book" panose="02000503020000020003" pitchFamily="2" charset="0"/>
            </a:endParaRPr>
          </a:p>
          <a:p>
            <a:pPr marL="0" indent="0" algn="just">
              <a:buClr>
                <a:schemeClr val="dk1"/>
              </a:buClr>
              <a:buSzPts val="1100"/>
              <a:buNone/>
            </a:pPr>
            <a:endParaRPr lang="nl-BE" sz="1200" dirty="0">
              <a:latin typeface="Avenir Book" panose="02000503020000020003" pitchFamily="2" charset="0"/>
            </a:endParaRPr>
          </a:p>
          <a:p>
            <a:pPr marL="171450" indent="-171450" algn="just">
              <a:buClr>
                <a:schemeClr val="dk1"/>
              </a:buClr>
              <a:buSzPts val="1100"/>
            </a:pPr>
            <a:r>
              <a:rPr lang="nl-BE" sz="1200" dirty="0">
                <a:latin typeface="Avenir Book" panose="02000503020000020003" pitchFamily="2" charset="0"/>
              </a:rPr>
              <a:t>Urgence de développer des </a:t>
            </a:r>
            <a:r>
              <a:rPr lang="nl-BE" sz="1200" b="1" dirty="0">
                <a:latin typeface="Avenir Black" panose="02000503020000020003" pitchFamily="2" charset="0"/>
              </a:rPr>
              <a:t>stratégies de rééquilibrage des datasets</a:t>
            </a:r>
            <a:r>
              <a:rPr lang="nl-BE" sz="1200" dirty="0">
                <a:latin typeface="Avenir Book" panose="02000503020000020003" pitchFamily="2" charset="0"/>
              </a:rPr>
              <a:t>, en favorisant un accès contrôlé et éthique </a:t>
            </a:r>
            <a:r>
              <a:rPr lang="nl-BE" sz="1200" b="1" dirty="0">
                <a:latin typeface="Avenir Black" panose="02000503020000020003" pitchFamily="2" charset="0"/>
              </a:rPr>
              <a:t>aux contenus validés par des pairs </a:t>
            </a:r>
            <a:r>
              <a:rPr lang="nl-BE" sz="1200" dirty="0">
                <a:latin typeface="Avenir Book" panose="02000503020000020003" pitchFamily="2" charset="0"/>
              </a:rPr>
              <a:t>(éditeurs scientifiques).</a:t>
            </a:r>
          </a:p>
          <a:p>
            <a:pPr marL="0" indent="0" algn="just">
              <a:buClr>
                <a:schemeClr val="dk1"/>
              </a:buClr>
              <a:buSzPts val="1100"/>
              <a:buNone/>
            </a:pPr>
            <a:endParaRPr lang="nl-BE" sz="1200" dirty="0">
              <a:latin typeface="Avenir Book" panose="02000503020000020003" pitchFamily="2" charset="0"/>
            </a:endParaRPr>
          </a:p>
          <a:p>
            <a:pPr marL="171450" indent="-171450" algn="just">
              <a:buClr>
                <a:schemeClr val="dk1"/>
              </a:buClr>
              <a:buSzPts val="1100"/>
            </a:pPr>
            <a:r>
              <a:rPr lang="nl-BE" sz="1200" dirty="0">
                <a:latin typeface="Avenir Book" panose="02000503020000020003" pitchFamily="2" charset="0"/>
              </a:rPr>
              <a:t>Utilisation des agents conversationnels génératifs avec </a:t>
            </a:r>
            <a:r>
              <a:rPr lang="nl-BE" sz="1200" b="1" dirty="0">
                <a:latin typeface="Avenir Black" panose="02000503020000020003" pitchFamily="2" charset="0"/>
              </a:rPr>
              <a:t>précaution</a:t>
            </a:r>
            <a:r>
              <a:rPr lang="nl-BE" sz="1200" dirty="0">
                <a:latin typeface="Avenir Book" panose="02000503020000020003" pitchFamily="2" charset="0"/>
              </a:rPr>
              <a:t> et </a:t>
            </a:r>
            <a:r>
              <a:rPr lang="nl-BE" sz="1200" b="1" dirty="0">
                <a:latin typeface="Avenir Black" panose="02000503020000020003" pitchFamily="2" charset="0"/>
              </a:rPr>
              <a:t>recul critique</a:t>
            </a:r>
            <a:r>
              <a:rPr lang="nl-BE" sz="1200" dirty="0">
                <a:latin typeface="Avenir Book" panose="02000503020000020003" pitchFamily="2" charset="0"/>
              </a:rPr>
              <a:t>.</a:t>
            </a:r>
          </a:p>
        </p:txBody>
      </p:sp>
      <p:pic>
        <p:nvPicPr>
          <p:cNvPr id="2" name="Image 1" descr="Une image contenant Police, text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EB3DD7DC-528C-EF53-6826-E950FF4ABE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5350" y="4713420"/>
            <a:ext cx="970395" cy="330224"/>
          </a:xfrm>
          <a:prstGeom prst="rect">
            <a:avLst/>
          </a:prstGeom>
        </p:spPr>
      </p:pic>
      <p:pic>
        <p:nvPicPr>
          <p:cNvPr id="3" name="Image 2" descr="Une image contenant texte, graphisme, Graphique, Police&#10;&#10;Le contenu généré par l’IA peut être incorrect.">
            <a:extLst>
              <a:ext uri="{FF2B5EF4-FFF2-40B4-BE49-F238E27FC236}">
                <a16:creationId xmlns:a16="http://schemas.microsoft.com/office/drawing/2014/main" id="{94E81905-7A0D-223A-FAF2-FBC1E2FA93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7407" y="4634346"/>
            <a:ext cx="546138" cy="48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85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>
          <a:extLst>
            <a:ext uri="{FF2B5EF4-FFF2-40B4-BE49-F238E27FC236}">
              <a16:creationId xmlns:a16="http://schemas.microsoft.com/office/drawing/2014/main" id="{C925DC43-F853-5AD0-F73A-C92CEC266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">
            <a:extLst>
              <a:ext uri="{FF2B5EF4-FFF2-40B4-BE49-F238E27FC236}">
                <a16:creationId xmlns:a16="http://schemas.microsoft.com/office/drawing/2014/main" id="{97112AEE-528A-8CFC-5F95-B1B0B02677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venir Book" panose="02000503020000020003" pitchFamily="2" charset="0"/>
              </a:rPr>
              <a:t>BIBLIOGRAPHIE</a:t>
            </a:r>
            <a:endParaRPr dirty="0">
              <a:latin typeface="Avenir Book" panose="02000503020000020003" pitchFamily="2" charset="0"/>
            </a:endParaRPr>
          </a:p>
        </p:txBody>
      </p:sp>
      <p:sp>
        <p:nvSpPr>
          <p:cNvPr id="316" name="Google Shape;316;p27">
            <a:extLst>
              <a:ext uri="{FF2B5EF4-FFF2-40B4-BE49-F238E27FC236}">
                <a16:creationId xmlns:a16="http://schemas.microsoft.com/office/drawing/2014/main" id="{E4B24A00-86CA-723C-B3CC-5BA4AD149A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90075" y="1214050"/>
            <a:ext cx="6926526" cy="9017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Clr>
                <a:schemeClr val="dk1"/>
              </a:buClr>
              <a:buSzPts val="1100"/>
            </a:pPr>
            <a:r>
              <a:rPr lang="nl-BE" sz="1200" dirty="0">
                <a:latin typeface="Avenir Book" panose="02000503020000020003" pitchFamily="2" charset="0"/>
              </a:rPr>
              <a:t>Ferrara, E. (2023). Should chatgpt be biased? Challenges and risks of bias in large langage models. </a:t>
            </a:r>
            <a:r>
              <a:rPr lang="nl-BE" sz="1200" i="1" dirty="0">
                <a:latin typeface="Avenir Book" panose="02000503020000020003" pitchFamily="2" charset="0"/>
              </a:rPr>
              <a:t>arXiv preprint arXiv:2304.03738</a:t>
            </a:r>
            <a:r>
              <a:rPr lang="nl-BE" sz="1200" dirty="0">
                <a:latin typeface="Avenir Book" panose="02000503020000020003" pitchFamily="2" charset="0"/>
              </a:rPr>
              <a:t>. </a:t>
            </a:r>
            <a:r>
              <a:rPr lang="fr-BE" sz="1200" dirty="0">
                <a:latin typeface="Avenir Book" panose="02000503020000020003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https://doi.org/10.5210/fm.v28i11.13346</a:t>
            </a:r>
            <a:r>
              <a:rPr lang="nl-BE" sz="1200" dirty="0">
                <a:latin typeface="Avenir Book" panose="02000503020000020003" pitchFamily="2" charset="0"/>
              </a:rPr>
              <a:t>.</a:t>
            </a:r>
          </a:p>
          <a:p>
            <a:pPr marL="171450" indent="-171450">
              <a:buClr>
                <a:schemeClr val="dk1"/>
              </a:buClr>
              <a:buSzPts val="1100"/>
            </a:pPr>
            <a:endParaRPr lang="nl-BE" sz="1200" dirty="0">
              <a:latin typeface="Avenir Book" panose="02000503020000020003" pitchFamily="2" charset="0"/>
            </a:endParaRP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nl-BE" sz="1200" dirty="0">
                <a:latin typeface="Avenir Book" panose="02000503020000020003" pitchFamily="2" charset="0"/>
              </a:rPr>
              <a:t>Hannigan, T. R., McCarthy, I. P., &amp; Spicer, A. (2024). Beware of botshit: How to manage the epistemic risks of generative chatbots. </a:t>
            </a:r>
            <a:r>
              <a:rPr lang="nl-BE" sz="1200" i="1" dirty="0">
                <a:latin typeface="Avenir Book" panose="02000503020000020003" pitchFamily="2" charset="0"/>
              </a:rPr>
              <a:t>Business Horizons</a:t>
            </a:r>
            <a:r>
              <a:rPr lang="nl-BE" sz="1200" dirty="0">
                <a:latin typeface="Avenir Book" panose="02000503020000020003" pitchFamily="2" charset="0"/>
              </a:rPr>
              <a:t>. </a:t>
            </a:r>
            <a:r>
              <a:rPr lang="nl-BE" sz="1200" dirty="0">
                <a:latin typeface="Avenir Book" panose="02000503020000020003" pitchFamily="2" charset="0"/>
                <a:hlinkClick r:id="rId4"/>
              </a:rPr>
              <a:t>https://doi.org/10.1016/j.bushor.2024.03.001</a:t>
            </a:r>
            <a:r>
              <a:rPr lang="nl-BE" sz="1200" dirty="0">
                <a:latin typeface="Avenir Book" panose="02000503020000020003" pitchFamily="2" charset="0"/>
              </a:rPr>
              <a:t>. </a:t>
            </a:r>
          </a:p>
          <a:p>
            <a:pPr marL="171450" indent="-171450">
              <a:buClr>
                <a:schemeClr val="dk1"/>
              </a:buClr>
              <a:buSzPts val="1100"/>
            </a:pPr>
            <a:endParaRPr lang="nl-BE" sz="1200" dirty="0">
              <a:latin typeface="Avenir Book" panose="02000503020000020003" pitchFamily="2" charset="0"/>
            </a:endParaRP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nl-BE" sz="1200" dirty="0">
                <a:latin typeface="Avenir Book" panose="02000503020000020003" pitchFamily="2" charset="0"/>
              </a:rPr>
              <a:t>Navigli, R., Conia, S., &amp; Ross, B. (2023). Biases in large language models: origins, inventory, and discussion. </a:t>
            </a:r>
            <a:r>
              <a:rPr lang="nl-BE" sz="1200" i="1" dirty="0">
                <a:latin typeface="Avenir Book" panose="02000503020000020003" pitchFamily="2" charset="0"/>
              </a:rPr>
              <a:t>ACM Journal of Data and Information Quality</a:t>
            </a:r>
            <a:r>
              <a:rPr lang="nl-BE" sz="1200" dirty="0">
                <a:latin typeface="Avenir Book" panose="02000503020000020003" pitchFamily="2" charset="0"/>
              </a:rPr>
              <a:t>, 15(2), 1-21. </a:t>
            </a:r>
            <a:r>
              <a:rPr lang="fr-BE" sz="1200" dirty="0">
                <a:latin typeface="Avenir Book" panose="02000503020000020003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https://doi.org/10.1145/3597307</a:t>
            </a:r>
            <a:r>
              <a:rPr lang="nl-BE" sz="1200" dirty="0">
                <a:latin typeface="Avenir Book" panose="02000503020000020003" pitchFamily="2" charset="0"/>
              </a:rPr>
              <a:t>.</a:t>
            </a:r>
          </a:p>
          <a:p>
            <a:pPr marL="171450" indent="-171450">
              <a:buClr>
                <a:schemeClr val="dk1"/>
              </a:buClr>
              <a:buSzPts val="1100"/>
            </a:pPr>
            <a:endParaRPr lang="nl-BE" sz="1200" dirty="0">
              <a:latin typeface="Avenir Book" panose="02000503020000020003" pitchFamily="2" charset="0"/>
            </a:endParaRP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nl-BE" sz="1200" dirty="0">
                <a:latin typeface="Avenir Book" panose="02000503020000020003" pitchFamily="2" charset="0"/>
              </a:rPr>
              <a:t>Potnis, D., Tahamtan, I., &amp; McDonald, L. (2025). Negative consequences of information gatekeeping through algorithmic technologies: An Annual Review of Information Science and Technology (ARIST) paper. </a:t>
            </a:r>
            <a:r>
              <a:rPr lang="nl-BE" sz="1200" i="1" dirty="0">
                <a:latin typeface="Avenir Book" panose="02000503020000020003" pitchFamily="2" charset="0"/>
              </a:rPr>
              <a:t>Journal of the Association for Information Science and Technology</a:t>
            </a:r>
            <a:r>
              <a:rPr lang="nl-BE" sz="1200" dirty="0">
                <a:latin typeface="Avenir Book" panose="02000503020000020003" pitchFamily="2" charset="0"/>
              </a:rPr>
              <a:t>. </a:t>
            </a:r>
            <a:r>
              <a:rPr lang="nl-BE" sz="1200" dirty="0">
                <a:latin typeface="Avenir Book" panose="02000503020000020003" pitchFamily="2" charset="0"/>
                <a:hlinkClick r:id="rId6"/>
              </a:rPr>
              <a:t>https://doi.org/10.1002/asi.24955</a:t>
            </a:r>
            <a:r>
              <a:rPr lang="nl-BE" sz="1200" dirty="0">
                <a:latin typeface="Avenir Book" panose="02000503020000020003" pitchFamily="2" charset="0"/>
              </a:rPr>
              <a:t>.</a:t>
            </a:r>
          </a:p>
          <a:p>
            <a:pPr marL="171450" indent="-171450">
              <a:buClr>
                <a:schemeClr val="dk1"/>
              </a:buClr>
              <a:buSzPts val="1100"/>
            </a:pPr>
            <a:endParaRPr lang="nl-BE" sz="1200" dirty="0">
              <a:latin typeface="Avenir Book" panose="02000503020000020003" pitchFamily="2" charset="0"/>
            </a:endParaRPr>
          </a:p>
          <a:p>
            <a:pPr marL="171450" indent="-171450">
              <a:buClr>
                <a:schemeClr val="dk1"/>
              </a:buClr>
              <a:buSzPts val="1100"/>
            </a:pPr>
            <a:endParaRPr lang="nl-BE" sz="1200" dirty="0">
              <a:latin typeface="Avenir Book" panose="02000503020000020003" pitchFamily="2" charset="0"/>
            </a:endParaRPr>
          </a:p>
          <a:p>
            <a:pPr marL="171450" indent="-171450">
              <a:buClr>
                <a:schemeClr val="dk1"/>
              </a:buClr>
              <a:buSzPts val="1100"/>
            </a:pPr>
            <a:endParaRPr lang="nl-BE" sz="1200" dirty="0">
              <a:latin typeface="Avenir Book" panose="02000503020000020003" pitchFamily="2" charset="0"/>
            </a:endParaRPr>
          </a:p>
          <a:p>
            <a:pPr marL="171450" indent="-171450" algn="just">
              <a:buClr>
                <a:schemeClr val="dk1"/>
              </a:buClr>
              <a:buSzPts val="1100"/>
            </a:pPr>
            <a:endParaRPr lang="nl-BE" sz="1200" dirty="0">
              <a:latin typeface="Avenir Book" panose="02000503020000020003" pitchFamily="2" charset="0"/>
            </a:endParaRPr>
          </a:p>
          <a:p>
            <a:pPr marL="171450" indent="-171450" algn="just">
              <a:buClr>
                <a:schemeClr val="dk1"/>
              </a:buClr>
              <a:buSzPts val="1100"/>
            </a:pPr>
            <a:endParaRPr lang="nl-BE" sz="1200" dirty="0">
              <a:latin typeface="Avenir Book" panose="02000503020000020003" pitchFamily="2" charset="0"/>
            </a:endParaRPr>
          </a:p>
        </p:txBody>
      </p:sp>
      <p:pic>
        <p:nvPicPr>
          <p:cNvPr id="2" name="Image 1" descr="Une image contenant Police, text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5A1194C9-571A-60A5-25B2-6610182333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5350" y="4713420"/>
            <a:ext cx="970395" cy="330224"/>
          </a:xfrm>
          <a:prstGeom prst="rect">
            <a:avLst/>
          </a:prstGeom>
        </p:spPr>
      </p:pic>
      <p:pic>
        <p:nvPicPr>
          <p:cNvPr id="3" name="Image 2" descr="Une image contenant texte, graphisme, Graphique, Police&#10;&#10;Le contenu généré par l’IA peut être incorrect.">
            <a:extLst>
              <a:ext uri="{FF2B5EF4-FFF2-40B4-BE49-F238E27FC236}">
                <a16:creationId xmlns:a16="http://schemas.microsoft.com/office/drawing/2014/main" id="{BC90D200-BBCD-D3F1-F133-370927B23F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7407" y="4634346"/>
            <a:ext cx="546138" cy="48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96077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 Pattern by Slidesgo">
  <a:themeElements>
    <a:clrScheme name="Simple Light">
      <a:dk1>
        <a:srgbClr val="0EC0C0"/>
      </a:dk1>
      <a:lt1>
        <a:srgbClr val="00758F"/>
      </a:lt1>
      <a:dk2>
        <a:srgbClr val="00384B"/>
      </a:dk2>
      <a:lt2>
        <a:srgbClr val="FF6B58"/>
      </a:lt2>
      <a:accent1>
        <a:srgbClr val="0EC0C0"/>
      </a:accent1>
      <a:accent2>
        <a:srgbClr val="00758F"/>
      </a:accent2>
      <a:accent3>
        <a:srgbClr val="00384B"/>
      </a:accent3>
      <a:accent4>
        <a:srgbClr val="FF6B58"/>
      </a:accent4>
      <a:accent5>
        <a:srgbClr val="FFFFFF"/>
      </a:accent5>
      <a:accent6>
        <a:srgbClr val="0EC0C0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06F76EEAB9D74CBF1840DE40804512" ma:contentTypeVersion="13" ma:contentTypeDescription="Crée un document." ma:contentTypeScope="" ma:versionID="5bc4614fb7de7f477e36a9c4a8ade02c">
  <xsd:schema xmlns:xsd="http://www.w3.org/2001/XMLSchema" xmlns:xs="http://www.w3.org/2001/XMLSchema" xmlns:p="http://schemas.microsoft.com/office/2006/metadata/properties" xmlns:ns2="b4bd4481-ffab-4660-bc9f-8aa5f681fef4" xmlns:ns3="a409321b-a133-4b94-9b55-0daaaf62bd5c" targetNamespace="http://schemas.microsoft.com/office/2006/metadata/properties" ma:root="true" ma:fieldsID="5f78ce1a9943c5e15a2d06fa485cbbc2" ns2:_="" ns3:_="">
    <xsd:import namespace="b4bd4481-ffab-4660-bc9f-8aa5f681fef4"/>
    <xsd:import namespace="a409321b-a133-4b94-9b55-0daaaf62bd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bd4481-ffab-4660-bc9f-8aa5f681fe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9011953a-c381-489f-99f2-2153285bf2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9321b-a133-4b94-9b55-0daaaf62bd5c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50923fc1-41d2-448a-bf54-0560c03e4d7f}" ma:internalName="TaxCatchAll" ma:showField="CatchAllData" ma:web="a409321b-a133-4b94-9b55-0daaaf62bd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409321b-a133-4b94-9b55-0daaaf62bd5c" xsi:nil="true"/>
    <lcf76f155ced4ddcb4097134ff3c332f xmlns="b4bd4481-ffab-4660-bc9f-8aa5f681fef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D6137D-8DAD-4624-8C3B-C4CB3F303EDD}"/>
</file>

<file path=customXml/itemProps2.xml><?xml version="1.0" encoding="utf-8"?>
<ds:datastoreItem xmlns:ds="http://schemas.openxmlformats.org/officeDocument/2006/customXml" ds:itemID="{1AB978D1-7A53-49B4-AE42-0B04A070976D}"/>
</file>

<file path=customXml/itemProps3.xml><?xml version="1.0" encoding="utf-8"?>
<ds:datastoreItem xmlns:ds="http://schemas.openxmlformats.org/officeDocument/2006/customXml" ds:itemID="{C77CD8A5-6BF2-49BF-84AD-C87EC82B53F6}"/>
</file>

<file path=docProps/app.xml><?xml version="1.0" encoding="utf-8"?>
<Properties xmlns="http://schemas.openxmlformats.org/officeDocument/2006/extended-properties" xmlns:vt="http://schemas.openxmlformats.org/officeDocument/2006/docPropsVTypes">
  <TotalTime>2764</TotalTime>
  <Words>658</Words>
  <Application>Microsoft Macintosh PowerPoint</Application>
  <PresentationFormat>Affichage à l'écran (16:9)</PresentationFormat>
  <Paragraphs>72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8" baseType="lpstr">
      <vt:lpstr>Roboto Light</vt:lpstr>
      <vt:lpstr>Avenir Book</vt:lpstr>
      <vt:lpstr>Roboto</vt:lpstr>
      <vt:lpstr>Avenir Light</vt:lpstr>
      <vt:lpstr>Wingdings</vt:lpstr>
      <vt:lpstr>Avenir Black Oblique</vt:lpstr>
      <vt:lpstr>Avenir Medium Oblique</vt:lpstr>
      <vt:lpstr>Arial</vt:lpstr>
      <vt:lpstr>Avenir Black</vt:lpstr>
      <vt:lpstr>Avenir Medium</vt:lpstr>
      <vt:lpstr>Geometric Pattern by Slidesgo</vt:lpstr>
      <vt:lpstr>INTELLIGENCE ARTIFICIELLE  &amp; RECHERCHE ACADÉMIQUE</vt:lpstr>
      <vt:lpstr>INTRODUCTION</vt:lpstr>
      <vt:lpstr>CHAINE PRODUCTION IAG</vt:lpstr>
      <vt:lpstr>HOMOGÉNÉITÉ DES SOURCES ?</vt:lpstr>
      <vt:lpstr>RISQUES ET BIAIS</vt:lpstr>
      <vt:lpstr>CONCLUSION</vt:lpstr>
      <vt:lpstr>BIBLIOGRAPHIE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Stéphane Ranalli</cp:lastModifiedBy>
  <cp:revision>19</cp:revision>
  <dcterms:modified xsi:type="dcterms:W3CDTF">2025-05-19T09:00:49Z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0x0101002206F76EEAB9D74CBF1840DE40804512</vt:lpwstr>
  </property>
</Properties>
</file>